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notesMasterIdLst>
    <p:notesMasterId r:id="rId34"/>
  </p:notesMasterIdLst>
  <p:sldIdLst>
    <p:sldId id="257" r:id="rId5"/>
    <p:sldId id="260" r:id="rId6"/>
    <p:sldId id="275" r:id="rId7"/>
    <p:sldId id="271" r:id="rId8"/>
    <p:sldId id="266" r:id="rId9"/>
    <p:sldId id="262" r:id="rId10"/>
    <p:sldId id="276" r:id="rId11"/>
    <p:sldId id="273" r:id="rId12"/>
    <p:sldId id="278" r:id="rId13"/>
    <p:sldId id="279" r:id="rId14"/>
    <p:sldId id="277" r:id="rId15"/>
    <p:sldId id="25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70" r:id="rId31"/>
    <p:sldId id="267" r:id="rId32"/>
    <p:sldId id="294" r:id="rId33"/>
  </p:sldIdLst>
  <p:sldSz cx="9144000" cy="5143500" type="screen16x9"/>
  <p:notesSz cx="9144000" cy="6858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9141A7-48DB-4A5A-4F8E-8CB104A94B43}" v="33" dt="2020-11-12T13:32:52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86" autoAdjust="0"/>
    <p:restoredTop sz="95000" autoAdjust="0"/>
  </p:normalViewPr>
  <p:slideViewPr>
    <p:cSldViewPr snapToGrid="0">
      <p:cViewPr varScale="1">
        <p:scale>
          <a:sx n="144" d="100"/>
          <a:sy n="144" d="100"/>
        </p:scale>
        <p:origin x="102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FF0B0-00E6-4337-88E4-054218D1A064}" type="datetimeFigureOut">
              <a:rPr lang="en-GB" smtClean="0"/>
              <a:t>21-05-2021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0483A-52E2-41F2-9983-531F8F646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239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0483A-52E2-41F2-9983-531F8F6461D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746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D3028-CED8-4522-9A36-BC8948DDE3D0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6876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D3028-CED8-4522-9A36-BC8948DDE3D0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2533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D3028-CED8-4522-9A36-BC8948DDE3D0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1256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D3028-CED8-4522-9A36-BC8948DDE3D0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3545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D3028-CED8-4522-9A36-BC8948DDE3D0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8386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D3028-CED8-4522-9A36-BC8948DDE3D0}" type="slidenum">
              <a:rPr lang="da-DK" smtClean="0"/>
              <a:pPr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3266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D3028-CED8-4522-9A36-BC8948DDE3D0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3435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D3028-CED8-4522-9A36-BC8948DDE3D0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2662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D3028-CED8-4522-9A36-BC8948DDE3D0}" type="slidenum">
              <a:rPr lang="da-DK" smtClean="0"/>
              <a:pPr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7838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D3028-CED8-4522-9A36-BC8948DDE3D0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3538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D3028-CED8-4522-9A36-BC8948DDE3D0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1376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D3028-CED8-4522-9A36-BC8948DDE3D0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0137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21">
              <a:defRPr/>
            </a:pPr>
            <a:fld id="{5DFD3028-CED8-4522-9A36-BC8948DDE3D0}" type="slidenum">
              <a:rPr lang="da-DK">
                <a:solidFill>
                  <a:prstClr val="black"/>
                </a:solidFill>
                <a:latin typeface="Calibri"/>
              </a:rPr>
              <a:pPr defTabSz="914321">
                <a:defRPr/>
              </a:pPr>
              <a:t>6</a:t>
            </a:fld>
            <a:endParaRPr lang="da-DK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1264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21">
              <a:defRPr/>
            </a:pPr>
            <a:fld id="{5DFD3028-CED8-4522-9A36-BC8948DDE3D0}" type="slidenum">
              <a:rPr lang="da-DK">
                <a:solidFill>
                  <a:prstClr val="black"/>
                </a:solidFill>
                <a:latin typeface="Calibri"/>
              </a:rPr>
              <a:pPr defTabSz="914321">
                <a:defRPr/>
              </a:pPr>
              <a:t>7</a:t>
            </a:fld>
            <a:endParaRPr lang="da-DK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5655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D3028-CED8-4522-9A36-BC8948DDE3D0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4468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21">
              <a:defRPr/>
            </a:pPr>
            <a:fld id="{5DFD3028-CED8-4522-9A36-BC8948DDE3D0}" type="slidenum">
              <a:rPr lang="da-DK">
                <a:solidFill>
                  <a:prstClr val="black"/>
                </a:solidFill>
                <a:latin typeface="Calibri"/>
              </a:rPr>
              <a:pPr defTabSz="914321">
                <a:defRPr/>
              </a:pPr>
              <a:t>9</a:t>
            </a:fld>
            <a:endParaRPr lang="da-DK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2353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21">
              <a:defRPr/>
            </a:pPr>
            <a:fld id="{5DFD3028-CED8-4522-9A36-BC8948DDE3D0}" type="slidenum">
              <a:rPr lang="da-DK">
                <a:solidFill>
                  <a:prstClr val="black"/>
                </a:solidFill>
                <a:latin typeface="Calibri"/>
              </a:rPr>
              <a:pPr defTabSz="914321">
                <a:defRPr/>
              </a:pPr>
              <a:t>10</a:t>
            </a:fld>
            <a:endParaRPr lang="da-DK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303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ECAD-4BD3-4311-8361-E5BB213F338F}" type="datetimeFigureOut">
              <a:rPr lang="en-GB" smtClean="0"/>
              <a:t>21-05-2021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1BE-6689-47C5-A8DA-A3160FEE8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32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ECAD-4BD3-4311-8361-E5BB213F338F}" type="datetimeFigureOut">
              <a:rPr lang="en-GB" smtClean="0"/>
              <a:t>21-05-2021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1BE-6689-47C5-A8DA-A3160FEE8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20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-Forre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655018"/>
            <a:ext cx="4248151" cy="1944688"/>
          </a:xfrm>
          <a:noFill/>
        </p:spPr>
        <p:txBody>
          <a:bodyPr/>
          <a:lstStyle>
            <a:lvl1pPr marL="0" indent="0" algn="l">
              <a:buFontTx/>
              <a:buNone/>
              <a:defRPr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da-DK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" y="267495"/>
            <a:ext cx="4248150" cy="1097108"/>
          </a:xfrm>
          <a:prstGeom prst="rect">
            <a:avLst/>
          </a:prstGeom>
          <a:noFill/>
        </p:spPr>
        <p:txBody>
          <a:bodyPr vert="horz" lIns="0" tIns="45720" rIns="91440" bIns="45720" rtlCol="0" anchor="b">
            <a:noAutofit/>
          </a:bodyPr>
          <a:lstStyle>
            <a:lvl1pPr>
              <a:defRPr lang="da-DK" sz="3700" dirty="0"/>
            </a:lvl1pPr>
          </a:lstStyle>
          <a:p>
            <a:pPr lvl="0">
              <a:lnSpc>
                <a:spcPct val="100000"/>
              </a:lnSpc>
            </a:pPr>
            <a:r>
              <a:rPr lang="da-DK" dirty="0"/>
              <a:t>FRONT PAGE </a:t>
            </a:r>
          </a:p>
        </p:txBody>
      </p:sp>
    </p:spTree>
    <p:extLst>
      <p:ext uri="{BB962C8B-B14F-4D97-AF65-F5344CB8AC3E}">
        <p14:creationId xmlns:p14="http://schemas.microsoft.com/office/powerpoint/2010/main" val="15870376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15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0" hasCustomPrompt="1"/>
          </p:nvPr>
        </p:nvSpPr>
        <p:spPr>
          <a:xfrm>
            <a:off x="628649" y="1203326"/>
            <a:ext cx="6030913" cy="33131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053613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-Content-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0" hasCustomPrompt="1"/>
          </p:nvPr>
        </p:nvSpPr>
        <p:spPr>
          <a:xfrm>
            <a:off x="628649" y="1203326"/>
            <a:ext cx="3869613" cy="33131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4" name="Pladsholder til indhold 4"/>
          <p:cNvSpPr>
            <a:spLocks noGrp="1"/>
          </p:cNvSpPr>
          <p:nvPr>
            <p:ph sz="quarter" idx="11" hasCustomPrompt="1"/>
          </p:nvPr>
        </p:nvSpPr>
        <p:spPr>
          <a:xfrm>
            <a:off x="4643438" y="1203326"/>
            <a:ext cx="4176000" cy="33131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296369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4-Content-two columns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0" hasCustomPrompt="1"/>
          </p:nvPr>
        </p:nvSpPr>
        <p:spPr>
          <a:xfrm>
            <a:off x="628649" y="1203326"/>
            <a:ext cx="3869613" cy="33131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6" name="Pladsholder til billede 5"/>
          <p:cNvSpPr>
            <a:spLocks noGrp="1"/>
          </p:cNvSpPr>
          <p:nvPr>
            <p:ph type="pic" sz="quarter" idx="11"/>
          </p:nvPr>
        </p:nvSpPr>
        <p:spPr>
          <a:xfrm>
            <a:off x="4643439" y="1203326"/>
            <a:ext cx="4175125" cy="33131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511581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ECAD-4BD3-4311-8361-E5BB213F338F}" type="datetimeFigureOut">
              <a:rPr lang="en-GB" smtClean="0"/>
              <a:t>21-05-2021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1BE-6689-47C5-A8DA-A3160FEE8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04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ECAD-4BD3-4311-8361-E5BB213F338F}" type="datetimeFigureOut">
              <a:rPr lang="en-GB" smtClean="0"/>
              <a:t>21-05-2021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1BE-6689-47C5-A8DA-A3160FEE8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48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ECAD-4BD3-4311-8361-E5BB213F338F}" type="datetimeFigureOut">
              <a:rPr lang="en-GB" smtClean="0"/>
              <a:t>21-05-2021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1BE-6689-47C5-A8DA-A3160FEE8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43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ECAD-4BD3-4311-8361-E5BB213F338F}" type="datetimeFigureOut">
              <a:rPr lang="en-GB" smtClean="0"/>
              <a:t>21-05-2021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1BE-6689-47C5-A8DA-A3160FEE8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90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ECAD-4BD3-4311-8361-E5BB213F338F}" type="datetimeFigureOut">
              <a:rPr lang="en-GB" smtClean="0"/>
              <a:t>21-05-2021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1BE-6689-47C5-A8DA-A3160FEE8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42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ECAD-4BD3-4311-8361-E5BB213F338F}" type="datetimeFigureOut">
              <a:rPr lang="en-GB" smtClean="0"/>
              <a:t>21-05-2021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1BE-6689-47C5-A8DA-A3160FEE8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97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ECAD-4BD3-4311-8361-E5BB213F338F}" type="datetimeFigureOut">
              <a:rPr lang="en-GB" smtClean="0"/>
              <a:t>21-05-2021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1BE-6689-47C5-A8DA-A3160FEE8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56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ECAD-4BD3-4311-8361-E5BB213F338F}" type="datetimeFigureOut">
              <a:rPr lang="en-GB" smtClean="0"/>
              <a:t>21-05-2021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1BE-6689-47C5-A8DA-A3160FEE8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9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15">
            <a:extLst>
              <a:ext uri="{FF2B5EF4-FFF2-40B4-BE49-F238E27FC236}">
                <a16:creationId xmlns:a16="http://schemas.microsoft.com/office/drawing/2014/main" id="{A4602572-4364-7D48-AFD5-85C609E7C73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954" y="-287806"/>
            <a:ext cx="4127500" cy="36703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49" y="1369218"/>
            <a:ext cx="8225389" cy="3535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1ECAD-4BD3-4311-8361-E5BB213F338F}" type="datetimeFigureOut">
              <a:rPr lang="en-GB" smtClean="0"/>
              <a:t>21-05-2021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E01BE-6689-47C5-A8DA-A3160FEE859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4772D0-D5F9-314C-AFF8-B79F7E7A68A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49" y="4481537"/>
            <a:ext cx="1080000" cy="433618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6146D683-FB0A-8D47-A8C2-5CEC949BA453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367" y="4472892"/>
            <a:ext cx="296185" cy="4320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0695B378-5C9E-B541-9999-18D79AFE131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61" y="4497415"/>
            <a:ext cx="58701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705" r:id="rId11"/>
    <p:sldLayoutId id="2147483706" r:id="rId12"/>
    <p:sldLayoutId id="2147483707" r:id="rId13"/>
    <p:sldLayoutId id="2147483708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8C762CD1-81E6-8D44-B867-F808312DDE49}"/>
              </a:ext>
            </a:extLst>
          </p:cNvPr>
          <p:cNvGrpSpPr/>
          <p:nvPr/>
        </p:nvGrpSpPr>
        <p:grpSpPr>
          <a:xfrm>
            <a:off x="0" y="2935"/>
            <a:ext cx="9144000" cy="5167342"/>
            <a:chOff x="1" y="-1"/>
            <a:chExt cx="9144000" cy="516734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90" b="26508"/>
            <a:stretch/>
          </p:blipFill>
          <p:spPr>
            <a:xfrm>
              <a:off x="1" y="-1"/>
              <a:ext cx="9144000" cy="5167342"/>
            </a:xfrm>
            <a:prstGeom prst="rect">
              <a:avLst/>
            </a:prstGeom>
          </p:spPr>
        </p:pic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ED12EA0A-C73F-5043-8588-068C5986C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80" y="4492635"/>
              <a:ext cx="1116088" cy="448108"/>
            </a:xfrm>
            <a:prstGeom prst="rect">
              <a:avLst/>
            </a:prstGeom>
          </p:spPr>
        </p:pic>
        <p:pic>
          <p:nvPicPr>
            <p:cNvPr id="10" name="Picture 11">
              <a:extLst>
                <a:ext uri="{FF2B5EF4-FFF2-40B4-BE49-F238E27FC236}">
                  <a16:creationId xmlns:a16="http://schemas.microsoft.com/office/drawing/2014/main" id="{98C9B9C5-D0FD-AF4D-AFB7-FEA6542DA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4459" y="4499206"/>
              <a:ext cx="608899" cy="448108"/>
            </a:xfrm>
            <a:prstGeom prst="rect">
              <a:avLst/>
            </a:prstGeom>
          </p:spPr>
        </p:pic>
        <p:pic>
          <p:nvPicPr>
            <p:cNvPr id="11" name="Picture 12">
              <a:extLst>
                <a:ext uri="{FF2B5EF4-FFF2-40B4-BE49-F238E27FC236}">
                  <a16:creationId xmlns:a16="http://schemas.microsoft.com/office/drawing/2014/main" id="{3255DA5E-0A10-8D47-A726-D84A1D111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540" y="4492635"/>
              <a:ext cx="311291" cy="454034"/>
            </a:xfrm>
            <a:prstGeom prst="rect">
              <a:avLst/>
            </a:prstGeom>
          </p:spPr>
        </p:pic>
      </p:grp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>
          <a:xfrm>
            <a:off x="505641" y="1721483"/>
            <a:ext cx="4362450" cy="2497138"/>
          </a:xfrm>
        </p:spPr>
        <p:txBody>
          <a:bodyPr/>
          <a:lstStyle/>
          <a:p>
            <a:r>
              <a:rPr lang="es-ES_tradnl" dirty="0" smtClean="0"/>
              <a:t>Guía de autoevaluación</a:t>
            </a:r>
            <a:endParaRPr lang="es-ES_tradnl" dirty="0"/>
          </a:p>
        </p:txBody>
      </p:sp>
      <p:sp>
        <p:nvSpPr>
          <p:cNvPr id="6" name="Titel 6"/>
          <p:cNvSpPr txBox="1">
            <a:spLocks/>
          </p:cNvSpPr>
          <p:nvPr/>
        </p:nvSpPr>
        <p:spPr>
          <a:xfrm>
            <a:off x="505641" y="560623"/>
            <a:ext cx="7886700" cy="67182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i="1" dirty="0" smtClean="0"/>
              <a:t>Divulgación </a:t>
            </a:r>
            <a:r>
              <a:rPr lang="es-ES" i="1" dirty="0"/>
              <a:t>de datos de emisiones </a:t>
            </a:r>
            <a:r>
              <a:rPr lang="es-ES" i="1" dirty="0" smtClean="0"/>
              <a:t>de gases a efecto invernadero por </a:t>
            </a:r>
            <a:r>
              <a:rPr lang="es-ES" i="1" dirty="0"/>
              <a:t>parte del sector privado</a:t>
            </a:r>
          </a:p>
        </p:txBody>
      </p:sp>
    </p:spTree>
    <p:extLst>
      <p:ext uri="{BB962C8B-B14F-4D97-AF65-F5344CB8AC3E}">
        <p14:creationId xmlns:p14="http://schemas.microsoft.com/office/powerpoint/2010/main" val="20162578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6"/>
          <p:cNvSpPr txBox="1">
            <a:spLocks/>
          </p:cNvSpPr>
          <p:nvPr/>
        </p:nvSpPr>
        <p:spPr>
          <a:xfrm>
            <a:off x="471170" y="422031"/>
            <a:ext cx="8107680" cy="49739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b="1" dirty="0" smtClean="0">
                <a:latin typeface="+mn-lt"/>
                <a:cs typeface="Arial" panose="020B0604020202020204" pitchFamily="34" charset="0"/>
              </a:rPr>
              <a:t>Protocolos identificados</a:t>
            </a:r>
            <a:endParaRPr lang="es-ES_tradnl" sz="2200" b="1" dirty="0"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2857" t="12463" r="33810"/>
          <a:stretch/>
        </p:blipFill>
        <p:spPr>
          <a:xfrm>
            <a:off x="3458205" y="1151653"/>
            <a:ext cx="2133609" cy="30349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1587" t="12170" r="34920"/>
          <a:stretch/>
        </p:blipFill>
        <p:spPr>
          <a:xfrm>
            <a:off x="845374" y="1151653"/>
            <a:ext cx="2136616" cy="30349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31667" t="12463" r="35000"/>
          <a:stretch/>
        </p:blipFill>
        <p:spPr>
          <a:xfrm>
            <a:off x="6068029" y="1150374"/>
            <a:ext cx="2134508" cy="30362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0509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" y="0"/>
            <a:ext cx="9140734" cy="5143500"/>
          </a:xfrm>
          <a:prstGeom prst="rect">
            <a:avLst/>
          </a:prstGeom>
        </p:spPr>
      </p:pic>
      <p:sp>
        <p:nvSpPr>
          <p:cNvPr id="8" name="Pladsholder til indhold 7"/>
          <p:cNvSpPr>
            <a:spLocks noGrp="1"/>
          </p:cNvSpPr>
          <p:nvPr>
            <p:ph sz="quarter" idx="10"/>
          </p:nvPr>
        </p:nvSpPr>
        <p:spPr>
          <a:xfrm>
            <a:off x="471171" y="1050926"/>
            <a:ext cx="5018720" cy="33131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2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2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b="1" dirty="0">
                <a:solidFill>
                  <a:schemeClr val="bg1"/>
                </a:solidFill>
                <a:cs typeface="Arial" panose="020B0604020202020204" pitchFamily="34" charset="0"/>
              </a:rPr>
              <a:t>Greenhouse Gas Protocol Corporate Accounting and Reporting </a:t>
            </a:r>
            <a:r>
              <a:rPr lang="en-GB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Standard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2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ISO 14064 standard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2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b="1" dirty="0" err="1">
                <a:solidFill>
                  <a:schemeClr val="bg1"/>
                </a:solidFill>
                <a:cs typeface="Arial" panose="020B0604020202020204" pitchFamily="34" charset="0"/>
              </a:rPr>
              <a:t>GRI</a:t>
            </a:r>
            <a:r>
              <a:rPr lang="en-GB" sz="2200" b="1" dirty="0">
                <a:solidFill>
                  <a:schemeClr val="bg1"/>
                </a:solidFill>
                <a:cs typeface="Arial" panose="020B0604020202020204" pitchFamily="34" charset="0"/>
              </a:rPr>
              <a:t> 305: emissions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222" y="4370705"/>
            <a:ext cx="1402362" cy="563047"/>
          </a:xfrm>
          <a:prstGeom prst="rect">
            <a:avLst/>
          </a:prstGeom>
        </p:spPr>
      </p:pic>
      <p:sp>
        <p:nvSpPr>
          <p:cNvPr id="6" name="Titel 6"/>
          <p:cNvSpPr txBox="1">
            <a:spLocks/>
          </p:cNvSpPr>
          <p:nvPr/>
        </p:nvSpPr>
        <p:spPr>
          <a:xfrm>
            <a:off x="471170" y="374531"/>
            <a:ext cx="7422508" cy="5622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Protocolos más usados</a:t>
            </a:r>
            <a:endParaRPr lang="es-ES_tradnl" sz="225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 flipH="1">
            <a:off x="5658324" y="1163870"/>
            <a:ext cx="3014505" cy="2637692"/>
          </a:xfrm>
          <a:prstGeom prst="round2Diag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800" b="1" dirty="0" smtClean="0">
                <a:solidFill>
                  <a:schemeClr val="bg1"/>
                </a:solidFill>
              </a:rPr>
              <a:t>Los tres son protocolos "genéricos"</a:t>
            </a:r>
          </a:p>
        </p:txBody>
      </p:sp>
    </p:spTree>
    <p:extLst>
      <p:ext uri="{BB962C8B-B14F-4D97-AF65-F5344CB8AC3E}">
        <p14:creationId xmlns:p14="http://schemas.microsoft.com/office/powerpoint/2010/main" val="2330533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6"/>
          <p:cNvSpPr txBox="1">
            <a:spLocks/>
          </p:cNvSpPr>
          <p:nvPr/>
        </p:nvSpPr>
        <p:spPr>
          <a:xfrm>
            <a:off x="471170" y="422031"/>
            <a:ext cx="8107679" cy="49739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b="1" dirty="0" smtClean="0">
                <a:latin typeface="+mn-lt"/>
                <a:cs typeface="Arial" panose="020B0604020202020204" pitchFamily="34" charset="0"/>
              </a:rPr>
              <a:t>Protocolos más usados</a:t>
            </a:r>
            <a:endParaRPr lang="es-ES_tradnl" sz="3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Pladsholder til indhold 7">
            <a:extLst>
              <a:ext uri="{FF2B5EF4-FFF2-40B4-BE49-F238E27FC236}">
                <a16:creationId xmlns:a16="http://schemas.microsoft.com/office/drawing/2014/main" id="{6F7A6F88-9DB2-8E49-929F-C96710E70D0C}"/>
              </a:ext>
            </a:extLst>
          </p:cNvPr>
          <p:cNvSpPr txBox="1">
            <a:spLocks/>
          </p:cNvSpPr>
          <p:nvPr/>
        </p:nvSpPr>
        <p:spPr>
          <a:xfrm>
            <a:off x="471171" y="1052606"/>
            <a:ext cx="6367431" cy="3313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Greenhouse Gas Protocol Corporate Accounting and Reporting Standard</a:t>
            </a:r>
          </a:p>
          <a:p>
            <a:pPr marL="0" indent="0">
              <a:buNone/>
            </a:pPr>
            <a:r>
              <a:rPr lang="es-ES_tradnl" sz="1600" dirty="0" smtClean="0">
                <a:cs typeface="Arial" panose="020B0604020202020204" pitchFamily="34" charset="0"/>
              </a:rPr>
              <a:t/>
            </a:r>
            <a:br>
              <a:rPr lang="es-ES_tradnl" sz="1600" dirty="0" smtClean="0">
                <a:cs typeface="Arial" panose="020B0604020202020204" pitchFamily="34" charset="0"/>
              </a:rPr>
            </a:br>
            <a:endParaRPr lang="es-ES_tradnl" sz="16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1400" b="1" dirty="0" smtClean="0">
                <a:cs typeface="Arial" panose="020B0604020202020204" pitchFamily="34" charset="0"/>
              </a:rPr>
              <a:t>Puntos fuertes</a:t>
            </a:r>
          </a:p>
          <a:p>
            <a:pPr>
              <a:buFontTx/>
              <a:buChar char="-"/>
            </a:pPr>
            <a:r>
              <a:rPr lang="es-ES_tradnl" sz="1400" dirty="0" smtClean="0">
                <a:cs typeface="Arial" panose="020B0604020202020204" pitchFamily="34" charset="0"/>
              </a:rPr>
              <a:t>definir el alcance del inventario</a:t>
            </a:r>
          </a:p>
          <a:p>
            <a:pPr>
              <a:buFontTx/>
              <a:buChar char="-"/>
            </a:pPr>
            <a:r>
              <a:rPr lang="es-ES_tradnl" sz="1400" dirty="0" smtClean="0">
                <a:cs typeface="Arial" panose="020B0604020202020204" pitchFamily="34" charset="0"/>
              </a:rPr>
              <a:t>gases a incluir en el inventario</a:t>
            </a:r>
          </a:p>
          <a:p>
            <a:pPr>
              <a:buFontTx/>
              <a:buChar char="-"/>
            </a:pPr>
            <a:r>
              <a:rPr lang="es-ES_tradnl" sz="1400" dirty="0" smtClean="0">
                <a:cs typeface="Arial" panose="020B0604020202020204" pitchFamily="34" charset="0"/>
              </a:rPr>
              <a:t>determinar el "año base" más adecuado y recalcular las emisiones del "año base"</a:t>
            </a:r>
          </a:p>
          <a:p>
            <a:pPr>
              <a:buFontTx/>
              <a:buChar char="-"/>
            </a:pPr>
            <a:r>
              <a:rPr lang="es-ES_tradnl" sz="1400" dirty="0" smtClean="0">
                <a:cs typeface="Arial" panose="020B0604020202020204" pitchFamily="34" charset="0"/>
              </a:rPr>
              <a:t>verificación externa</a:t>
            </a:r>
          </a:p>
          <a:p>
            <a:pPr>
              <a:buFontTx/>
              <a:buChar char="-"/>
            </a:pPr>
            <a:r>
              <a:rPr lang="es-ES_tradnl" sz="1400" dirty="0" smtClean="0">
                <a:cs typeface="Arial" panose="020B0604020202020204" pitchFamily="34" charset="0"/>
              </a:rPr>
              <a:t>comunicar los resultados</a:t>
            </a:r>
          </a:p>
          <a:p>
            <a:pPr>
              <a:buFontTx/>
              <a:buChar char="-"/>
            </a:pPr>
            <a:endParaRPr lang="es-ES_tradnl" sz="1400" dirty="0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1806" t="12372" r="35139"/>
          <a:stretch/>
        </p:blipFill>
        <p:spPr>
          <a:xfrm>
            <a:off x="6981008" y="1143000"/>
            <a:ext cx="1912984" cy="2746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47258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6"/>
          <p:cNvSpPr txBox="1">
            <a:spLocks/>
          </p:cNvSpPr>
          <p:nvPr/>
        </p:nvSpPr>
        <p:spPr>
          <a:xfrm>
            <a:off x="471170" y="422031"/>
            <a:ext cx="8107679" cy="49739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b="1" dirty="0" smtClean="0">
                <a:latin typeface="+mn-lt"/>
                <a:cs typeface="Arial" panose="020B0604020202020204" pitchFamily="34" charset="0"/>
              </a:rPr>
              <a:t>Protocolos más usados</a:t>
            </a:r>
            <a:endParaRPr lang="es-ES_tradnl" sz="3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Pladsholder til indhold 7">
            <a:extLst>
              <a:ext uri="{FF2B5EF4-FFF2-40B4-BE49-F238E27FC236}">
                <a16:creationId xmlns:a16="http://schemas.microsoft.com/office/drawing/2014/main" id="{6F7A6F88-9DB2-8E49-929F-C96710E70D0C}"/>
              </a:ext>
            </a:extLst>
          </p:cNvPr>
          <p:cNvSpPr txBox="1">
            <a:spLocks/>
          </p:cNvSpPr>
          <p:nvPr/>
        </p:nvSpPr>
        <p:spPr>
          <a:xfrm>
            <a:off x="471171" y="1052606"/>
            <a:ext cx="6367431" cy="3313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Greenhouse Gas Protocol Corporate Accounting and Reporting Standard</a:t>
            </a:r>
          </a:p>
          <a:p>
            <a:pPr marL="0" indent="0">
              <a:buNone/>
            </a:pPr>
            <a:r>
              <a:rPr lang="es-ES_tradnl" sz="1600" dirty="0" smtClean="0">
                <a:cs typeface="Arial" panose="020B0604020202020204" pitchFamily="34" charset="0"/>
              </a:rPr>
              <a:t/>
            </a:r>
            <a:br>
              <a:rPr lang="es-ES_tradnl" sz="1600" dirty="0" smtClean="0">
                <a:cs typeface="Arial" panose="020B0604020202020204" pitchFamily="34" charset="0"/>
              </a:rPr>
            </a:br>
            <a:endParaRPr lang="es-ES_tradnl" sz="16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1400" b="1" dirty="0" smtClean="0">
                <a:cs typeface="Arial" panose="020B0604020202020204" pitchFamily="34" charset="0"/>
              </a:rPr>
              <a:t>Puntos menos fuertes</a:t>
            </a:r>
          </a:p>
          <a:p>
            <a:pPr>
              <a:buFontTx/>
              <a:buChar char="-"/>
            </a:pPr>
            <a:r>
              <a:rPr lang="es-ES_tradnl" sz="1400" dirty="0" smtClean="0">
                <a:cs typeface="Arial" panose="020B0604020202020204" pitchFamily="34" charset="0"/>
              </a:rPr>
              <a:t>obtener datos sobre "actividad"</a:t>
            </a:r>
          </a:p>
          <a:p>
            <a:pPr>
              <a:buFontTx/>
              <a:buChar char="-"/>
            </a:pPr>
            <a:r>
              <a:rPr lang="es-ES_tradnl" sz="1400" dirty="0" smtClean="0">
                <a:cs typeface="Arial" panose="020B0604020202020204" pitchFamily="34" charset="0"/>
              </a:rPr>
              <a:t>factores de emisión</a:t>
            </a:r>
          </a:p>
          <a:p>
            <a:pPr>
              <a:buFontTx/>
              <a:buChar char="-"/>
            </a:pPr>
            <a:r>
              <a:rPr lang="es-ES_tradnl" sz="1400" dirty="0" smtClean="0">
                <a:cs typeface="Arial" panose="020B0604020202020204" pitchFamily="34" charset="0"/>
              </a:rPr>
              <a:t>comparar el desempeño</a:t>
            </a:r>
          </a:p>
          <a:p>
            <a:pPr>
              <a:buFontTx/>
              <a:buChar char="-"/>
            </a:pPr>
            <a:endParaRPr lang="es-ES_tradnl" sz="1400" dirty="0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1806" t="12372" r="35139"/>
          <a:stretch/>
        </p:blipFill>
        <p:spPr>
          <a:xfrm>
            <a:off x="6981008" y="1143000"/>
            <a:ext cx="1912984" cy="2746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9440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6"/>
          <p:cNvSpPr txBox="1">
            <a:spLocks/>
          </p:cNvSpPr>
          <p:nvPr/>
        </p:nvSpPr>
        <p:spPr>
          <a:xfrm>
            <a:off x="471170" y="422031"/>
            <a:ext cx="8107679" cy="49739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b="1" dirty="0" smtClean="0">
                <a:latin typeface="+mn-lt"/>
                <a:cs typeface="Arial" panose="020B0604020202020204" pitchFamily="34" charset="0"/>
              </a:rPr>
              <a:t>Protocolos más usados</a:t>
            </a:r>
            <a:endParaRPr lang="es-ES_tradnl" sz="3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Pladsholder til indhold 7">
            <a:extLst>
              <a:ext uri="{FF2B5EF4-FFF2-40B4-BE49-F238E27FC236}">
                <a16:creationId xmlns:a16="http://schemas.microsoft.com/office/drawing/2014/main" id="{6F7A6F88-9DB2-8E49-929F-C96710E70D0C}"/>
              </a:ext>
            </a:extLst>
          </p:cNvPr>
          <p:cNvSpPr txBox="1">
            <a:spLocks/>
          </p:cNvSpPr>
          <p:nvPr/>
        </p:nvSpPr>
        <p:spPr>
          <a:xfrm>
            <a:off x="471171" y="1052606"/>
            <a:ext cx="6367431" cy="3313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  <a:cs typeface="Arial" panose="020B0604020202020204" pitchFamily="34" charset="0"/>
              </a:rPr>
              <a:t>ISO 14064 standard</a:t>
            </a:r>
            <a:endParaRPr lang="en-GB" b="1" dirty="0" smtClean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1600" dirty="0" smtClean="0">
                <a:cs typeface="Arial" panose="020B0604020202020204" pitchFamily="34" charset="0"/>
              </a:rPr>
              <a:t/>
            </a:r>
            <a:br>
              <a:rPr lang="es-ES_tradnl" sz="1600" dirty="0" smtClean="0">
                <a:cs typeface="Arial" panose="020B0604020202020204" pitchFamily="34" charset="0"/>
              </a:rPr>
            </a:br>
            <a:endParaRPr lang="es-ES_tradnl" sz="16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1400" b="1" dirty="0" smtClean="0">
                <a:cs typeface="Arial" panose="020B0604020202020204" pitchFamily="34" charset="0"/>
              </a:rPr>
              <a:t>Puntos fuertes</a:t>
            </a:r>
          </a:p>
          <a:p>
            <a:pPr>
              <a:buFontTx/>
              <a:buChar char="-"/>
            </a:pPr>
            <a:r>
              <a:rPr lang="es-ES_tradnl" sz="1400" dirty="0" smtClean="0">
                <a:cs typeface="Arial" panose="020B0604020202020204" pitchFamily="34" charset="0"/>
              </a:rPr>
              <a:t>gases a incluir en el inventario</a:t>
            </a:r>
          </a:p>
          <a:p>
            <a:pPr>
              <a:buFontTx/>
              <a:buChar char="-"/>
            </a:pPr>
            <a:r>
              <a:rPr lang="es-ES_tradnl" sz="1400" dirty="0" smtClean="0">
                <a:cs typeface="Arial" panose="020B0604020202020204" pitchFamily="34" charset="0"/>
              </a:rPr>
              <a:t>verificación externa</a:t>
            </a:r>
          </a:p>
          <a:p>
            <a:pPr>
              <a:buFontTx/>
              <a:buChar char="-"/>
            </a:pPr>
            <a:r>
              <a:rPr lang="es-ES_tradnl" sz="1400" dirty="0" smtClean="0">
                <a:cs typeface="Arial" panose="020B0604020202020204" pitchFamily="34" charset="0"/>
              </a:rPr>
              <a:t>compatibilidad con toda la gama de protocolos ISO para el control de la calidad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3095" t="12024" r="33889"/>
          <a:stretch/>
        </p:blipFill>
        <p:spPr>
          <a:xfrm>
            <a:off x="6985291" y="1136516"/>
            <a:ext cx="1903131" cy="2746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9619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6"/>
          <p:cNvSpPr txBox="1">
            <a:spLocks/>
          </p:cNvSpPr>
          <p:nvPr/>
        </p:nvSpPr>
        <p:spPr>
          <a:xfrm>
            <a:off x="471170" y="422031"/>
            <a:ext cx="8107679" cy="49739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b="1" dirty="0" smtClean="0">
                <a:latin typeface="+mn-lt"/>
                <a:cs typeface="Arial" panose="020B0604020202020204" pitchFamily="34" charset="0"/>
              </a:rPr>
              <a:t>Protocolos más usados</a:t>
            </a:r>
            <a:endParaRPr lang="es-ES_tradnl" sz="3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Pladsholder til indhold 7">
            <a:extLst>
              <a:ext uri="{FF2B5EF4-FFF2-40B4-BE49-F238E27FC236}">
                <a16:creationId xmlns:a16="http://schemas.microsoft.com/office/drawing/2014/main" id="{6F7A6F88-9DB2-8E49-929F-C96710E70D0C}"/>
              </a:ext>
            </a:extLst>
          </p:cNvPr>
          <p:cNvSpPr txBox="1">
            <a:spLocks/>
          </p:cNvSpPr>
          <p:nvPr/>
        </p:nvSpPr>
        <p:spPr>
          <a:xfrm>
            <a:off x="471171" y="1052606"/>
            <a:ext cx="6367431" cy="3313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  <a:cs typeface="Arial" panose="020B0604020202020204" pitchFamily="34" charset="0"/>
              </a:rPr>
              <a:t>ISO 14064 standard</a:t>
            </a:r>
            <a:r>
              <a:rPr lang="es-ES_tradnl" sz="1600" dirty="0" smtClean="0">
                <a:cs typeface="Arial" panose="020B0604020202020204" pitchFamily="34" charset="0"/>
              </a:rPr>
              <a:t/>
            </a:r>
            <a:br>
              <a:rPr lang="es-ES_tradnl" sz="1600" dirty="0" smtClean="0">
                <a:cs typeface="Arial" panose="020B0604020202020204" pitchFamily="34" charset="0"/>
              </a:rPr>
            </a:br>
            <a:endParaRPr lang="es-ES_tradnl" sz="16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1400" b="1" dirty="0" smtClean="0">
                <a:cs typeface="Arial" panose="020B0604020202020204" pitchFamily="34" charset="0"/>
              </a:rPr>
              <a:t>Puntos menos fuertes</a:t>
            </a:r>
          </a:p>
          <a:p>
            <a:pPr>
              <a:buFontTx/>
              <a:buChar char="-"/>
            </a:pPr>
            <a:r>
              <a:rPr lang="es-ES_tradnl" sz="1400" dirty="0">
                <a:cs typeface="Arial" panose="020B0604020202020204" pitchFamily="34" charset="0"/>
              </a:rPr>
              <a:t>definir el alcance del inventario </a:t>
            </a:r>
            <a:endParaRPr lang="es-ES_tradnl" sz="1400" dirty="0" smtClean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s-ES_tradnl" sz="1400" dirty="0">
                <a:cs typeface="Arial" panose="020B0604020202020204" pitchFamily="34" charset="0"/>
              </a:rPr>
              <a:t>determinar el "año base" más adecuado y recalcular las emisiones del "año base" </a:t>
            </a:r>
            <a:endParaRPr lang="es-ES_tradnl" sz="1400" dirty="0" smtClean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s-ES_tradnl" sz="1400" dirty="0" smtClean="0">
                <a:cs typeface="Arial" panose="020B0604020202020204" pitchFamily="34" charset="0"/>
              </a:rPr>
              <a:t>obtener datos sobre "actividad"</a:t>
            </a:r>
          </a:p>
          <a:p>
            <a:pPr>
              <a:buFontTx/>
              <a:buChar char="-"/>
            </a:pPr>
            <a:r>
              <a:rPr lang="es-ES_tradnl" sz="1400" dirty="0" smtClean="0">
                <a:cs typeface="Arial" panose="020B0604020202020204" pitchFamily="34" charset="0"/>
              </a:rPr>
              <a:t>factores de emisión</a:t>
            </a:r>
          </a:p>
          <a:p>
            <a:pPr>
              <a:buFontTx/>
              <a:buChar char="-"/>
            </a:pPr>
            <a:r>
              <a:rPr lang="es-ES_tradnl" sz="1400" dirty="0" smtClean="0">
                <a:cs typeface="Arial" panose="020B0604020202020204" pitchFamily="34" charset="0"/>
              </a:rPr>
              <a:t>comparar el desempeño</a:t>
            </a:r>
          </a:p>
          <a:p>
            <a:pPr>
              <a:buFontTx/>
              <a:buChar char="-"/>
            </a:pPr>
            <a:r>
              <a:rPr lang="es-ES_tradnl" sz="1400" dirty="0">
                <a:cs typeface="Arial" panose="020B0604020202020204" pitchFamily="34" charset="0"/>
              </a:rPr>
              <a:t>comunicar los resultados</a:t>
            </a:r>
            <a:endParaRPr lang="es-ES_tradnl" sz="1400" dirty="0" smtClean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s-ES_tradnl" sz="1400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3095" t="12024" r="33889"/>
          <a:stretch/>
        </p:blipFill>
        <p:spPr>
          <a:xfrm>
            <a:off x="6985291" y="1136516"/>
            <a:ext cx="1903131" cy="2746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1125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6"/>
          <p:cNvSpPr txBox="1">
            <a:spLocks/>
          </p:cNvSpPr>
          <p:nvPr/>
        </p:nvSpPr>
        <p:spPr>
          <a:xfrm>
            <a:off x="471170" y="422031"/>
            <a:ext cx="8107679" cy="49739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b="1" dirty="0" smtClean="0">
                <a:latin typeface="+mn-lt"/>
                <a:cs typeface="Arial" panose="020B0604020202020204" pitchFamily="34" charset="0"/>
              </a:rPr>
              <a:t>Protocolos más usados</a:t>
            </a:r>
            <a:endParaRPr lang="es-ES_tradnl" sz="3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Pladsholder til indhold 7">
            <a:extLst>
              <a:ext uri="{FF2B5EF4-FFF2-40B4-BE49-F238E27FC236}">
                <a16:creationId xmlns:a16="http://schemas.microsoft.com/office/drawing/2014/main" id="{6F7A6F88-9DB2-8E49-929F-C96710E70D0C}"/>
              </a:ext>
            </a:extLst>
          </p:cNvPr>
          <p:cNvSpPr txBox="1">
            <a:spLocks/>
          </p:cNvSpPr>
          <p:nvPr/>
        </p:nvSpPr>
        <p:spPr>
          <a:xfrm>
            <a:off x="471171" y="1052606"/>
            <a:ext cx="6367431" cy="3313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err="1">
                <a:solidFill>
                  <a:schemeClr val="accent1"/>
                </a:solidFill>
                <a:cs typeface="Arial" panose="020B0604020202020204" pitchFamily="34" charset="0"/>
              </a:rPr>
              <a:t>GRI</a:t>
            </a:r>
            <a:r>
              <a:rPr lang="en-GB" b="1" dirty="0">
                <a:solidFill>
                  <a:schemeClr val="accent1"/>
                </a:solidFill>
                <a:cs typeface="Arial" panose="020B0604020202020204" pitchFamily="34" charset="0"/>
              </a:rPr>
              <a:t> 305: emissions</a:t>
            </a:r>
            <a:endParaRPr lang="en-GB" b="1" dirty="0" smtClean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1600" dirty="0" smtClean="0">
                <a:cs typeface="Arial" panose="020B0604020202020204" pitchFamily="34" charset="0"/>
              </a:rPr>
              <a:t/>
            </a:r>
            <a:br>
              <a:rPr lang="es-ES_tradnl" sz="1600" dirty="0" smtClean="0">
                <a:cs typeface="Arial" panose="020B0604020202020204" pitchFamily="34" charset="0"/>
              </a:rPr>
            </a:br>
            <a:endParaRPr lang="es-ES_tradnl" sz="16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1400" b="1" dirty="0" smtClean="0">
                <a:cs typeface="Arial" panose="020B0604020202020204" pitchFamily="34" charset="0"/>
              </a:rPr>
              <a:t>Puntos fuertes</a:t>
            </a:r>
          </a:p>
          <a:p>
            <a:pPr>
              <a:buFontTx/>
              <a:buChar char="-"/>
            </a:pPr>
            <a:r>
              <a:rPr lang="es-ES_tradnl" sz="1400" dirty="0" smtClean="0">
                <a:cs typeface="Arial" panose="020B0604020202020204" pitchFamily="34" charset="0"/>
              </a:rPr>
              <a:t>gases a incluir en el inventario</a:t>
            </a:r>
          </a:p>
          <a:p>
            <a:pPr>
              <a:buFontTx/>
              <a:buChar char="-"/>
            </a:pPr>
            <a:r>
              <a:rPr lang="es-ES_tradnl" sz="1400" dirty="0" smtClean="0">
                <a:cs typeface="Arial" panose="020B0604020202020204" pitchFamily="34" charset="0"/>
              </a:rPr>
              <a:t>sencillez y adaptabilidad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857" t="12463" r="33810"/>
          <a:stretch/>
        </p:blipFill>
        <p:spPr>
          <a:xfrm>
            <a:off x="6958617" y="1132199"/>
            <a:ext cx="1934113" cy="27512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3344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6"/>
          <p:cNvSpPr txBox="1">
            <a:spLocks/>
          </p:cNvSpPr>
          <p:nvPr/>
        </p:nvSpPr>
        <p:spPr>
          <a:xfrm>
            <a:off x="471170" y="422031"/>
            <a:ext cx="8107679" cy="49739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b="1" dirty="0" smtClean="0">
                <a:latin typeface="+mn-lt"/>
                <a:cs typeface="Arial" panose="020B0604020202020204" pitchFamily="34" charset="0"/>
              </a:rPr>
              <a:t>Protocolos más usados</a:t>
            </a:r>
            <a:endParaRPr lang="es-ES_tradnl" sz="3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Pladsholder til indhold 7">
            <a:extLst>
              <a:ext uri="{FF2B5EF4-FFF2-40B4-BE49-F238E27FC236}">
                <a16:creationId xmlns:a16="http://schemas.microsoft.com/office/drawing/2014/main" id="{6F7A6F88-9DB2-8E49-929F-C96710E70D0C}"/>
              </a:ext>
            </a:extLst>
          </p:cNvPr>
          <p:cNvSpPr txBox="1">
            <a:spLocks/>
          </p:cNvSpPr>
          <p:nvPr/>
        </p:nvSpPr>
        <p:spPr>
          <a:xfrm>
            <a:off x="471171" y="1052606"/>
            <a:ext cx="6367431" cy="3313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err="1">
                <a:solidFill>
                  <a:schemeClr val="accent1"/>
                </a:solidFill>
                <a:cs typeface="Arial" panose="020B0604020202020204" pitchFamily="34" charset="0"/>
              </a:rPr>
              <a:t>GRI</a:t>
            </a:r>
            <a:r>
              <a:rPr lang="en-GB" b="1" dirty="0">
                <a:solidFill>
                  <a:schemeClr val="accent1"/>
                </a:solidFill>
                <a:cs typeface="Arial" panose="020B0604020202020204" pitchFamily="34" charset="0"/>
              </a:rPr>
              <a:t> 305: emissions</a:t>
            </a:r>
            <a:r>
              <a:rPr lang="es-ES_tradnl" sz="1600" dirty="0" smtClean="0">
                <a:cs typeface="Arial" panose="020B0604020202020204" pitchFamily="34" charset="0"/>
              </a:rPr>
              <a:t/>
            </a:r>
            <a:br>
              <a:rPr lang="es-ES_tradnl" sz="1600" dirty="0" smtClean="0">
                <a:cs typeface="Arial" panose="020B0604020202020204" pitchFamily="34" charset="0"/>
              </a:rPr>
            </a:br>
            <a:endParaRPr lang="es-ES_tradnl" sz="16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1400" b="1" dirty="0" smtClean="0">
                <a:cs typeface="Arial" panose="020B0604020202020204" pitchFamily="34" charset="0"/>
              </a:rPr>
              <a:t>Puntos menos fuertes</a:t>
            </a:r>
          </a:p>
          <a:p>
            <a:pPr>
              <a:buFontTx/>
              <a:buChar char="-"/>
            </a:pPr>
            <a:r>
              <a:rPr lang="es-ES_tradnl" sz="1400" dirty="0">
                <a:cs typeface="Arial" panose="020B0604020202020204" pitchFamily="34" charset="0"/>
              </a:rPr>
              <a:t>definir el alcance del inventario </a:t>
            </a:r>
            <a:endParaRPr lang="es-ES_tradnl" sz="1400" dirty="0" smtClean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s-ES_tradnl" sz="1400" dirty="0">
                <a:cs typeface="Arial" panose="020B0604020202020204" pitchFamily="34" charset="0"/>
              </a:rPr>
              <a:t>determinar el "año base" más adecuado y recalcular las emisiones del "año base" </a:t>
            </a:r>
            <a:endParaRPr lang="es-ES_tradnl" sz="1400" dirty="0" smtClean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s-ES_tradnl" sz="1400" dirty="0" smtClean="0">
                <a:cs typeface="Arial" panose="020B0604020202020204" pitchFamily="34" charset="0"/>
              </a:rPr>
              <a:t>obtener datos sobre "actividad"</a:t>
            </a:r>
          </a:p>
          <a:p>
            <a:pPr>
              <a:buFontTx/>
              <a:buChar char="-"/>
            </a:pPr>
            <a:r>
              <a:rPr lang="es-ES_tradnl" sz="1400" dirty="0" smtClean="0">
                <a:cs typeface="Arial" panose="020B0604020202020204" pitchFamily="34" charset="0"/>
              </a:rPr>
              <a:t>factores de emisión</a:t>
            </a:r>
          </a:p>
          <a:p>
            <a:pPr>
              <a:buFontTx/>
              <a:buChar char="-"/>
            </a:pPr>
            <a:r>
              <a:rPr lang="es-ES_tradnl" sz="1400" dirty="0" smtClean="0">
                <a:cs typeface="Arial" panose="020B0604020202020204" pitchFamily="34" charset="0"/>
              </a:rPr>
              <a:t>verificación externa</a:t>
            </a:r>
          </a:p>
          <a:p>
            <a:pPr>
              <a:buFontTx/>
              <a:buChar char="-"/>
            </a:pPr>
            <a:r>
              <a:rPr lang="es-ES_tradnl" sz="1400" dirty="0" smtClean="0">
                <a:cs typeface="Arial" panose="020B0604020202020204" pitchFamily="34" charset="0"/>
              </a:rPr>
              <a:t>comparar el desempeño</a:t>
            </a:r>
          </a:p>
          <a:p>
            <a:pPr>
              <a:buFontTx/>
              <a:buChar char="-"/>
            </a:pPr>
            <a:r>
              <a:rPr lang="es-ES_tradnl" sz="1400" dirty="0">
                <a:cs typeface="Arial" panose="020B0604020202020204" pitchFamily="34" charset="0"/>
              </a:rPr>
              <a:t>comunicar los resultados</a:t>
            </a:r>
            <a:endParaRPr lang="es-ES_tradnl" sz="1400" dirty="0" smtClean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s-ES_tradnl" sz="1400" dirty="0"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2857" t="12463" r="33810"/>
          <a:stretch/>
        </p:blipFill>
        <p:spPr>
          <a:xfrm>
            <a:off x="6958617" y="1132199"/>
            <a:ext cx="1934113" cy="27512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19316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" y="0"/>
            <a:ext cx="9139487" cy="5143500"/>
          </a:xfrm>
          <a:prstGeom prst="rect">
            <a:avLst/>
          </a:prstGeom>
        </p:spPr>
      </p:pic>
      <p:sp>
        <p:nvSpPr>
          <p:cNvPr id="8" name="Pladsholder til indhold 7"/>
          <p:cNvSpPr>
            <a:spLocks noGrp="1"/>
          </p:cNvSpPr>
          <p:nvPr>
            <p:ph sz="quarter" idx="10"/>
          </p:nvPr>
        </p:nvSpPr>
        <p:spPr>
          <a:xfrm>
            <a:off x="471170" y="1050926"/>
            <a:ext cx="5112507" cy="33131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s-ES_tradnl" sz="22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_tradnl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protocolo escoger?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_tradnl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¿Cómo decidir el alcance del inventario?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_tradnl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datos de "actividad" usar?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_tradnl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hacer con las emisiones indirectas?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_tradnl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¿Cómo recalcular el "año base"?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_tradnl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¿Cómo mejorar el proceso?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_tradnl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¿Cómo institucionalizar el proceso?</a:t>
            </a:r>
            <a:endParaRPr lang="es-ES_tradnl" sz="22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s-ES_tradnl" sz="22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222" y="4370705"/>
            <a:ext cx="1402362" cy="563047"/>
          </a:xfrm>
          <a:prstGeom prst="rect">
            <a:avLst/>
          </a:prstGeom>
        </p:spPr>
      </p:pic>
      <p:sp>
        <p:nvSpPr>
          <p:cNvPr id="6" name="Titel 6"/>
          <p:cNvSpPr txBox="1">
            <a:spLocks/>
          </p:cNvSpPr>
          <p:nvPr/>
        </p:nvSpPr>
        <p:spPr>
          <a:xfrm>
            <a:off x="471170" y="374531"/>
            <a:ext cx="7422508" cy="5622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Dificultades más comunes</a:t>
            </a:r>
            <a:endParaRPr lang="es-ES_tradnl" sz="225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 flipH="1">
            <a:off x="5658324" y="1163870"/>
            <a:ext cx="3014505" cy="2637692"/>
          </a:xfrm>
          <a:prstGeom prst="round2Diag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_tradnl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Observaciones de algunas de las personas </a:t>
            </a:r>
            <a:r>
              <a:rPr lang="es-ES_tradnl" sz="1800" b="1" dirty="0">
                <a:solidFill>
                  <a:schemeClr val="bg1"/>
                </a:solidFill>
                <a:cs typeface="Arial" panose="020B0604020202020204" pitchFamily="34" charset="0"/>
              </a:rPr>
              <a:t>que desarrollaron los protocolos más comunes</a:t>
            </a:r>
            <a:endParaRPr lang="es-ES" sz="1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5770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/>
          <p:cNvSpPr txBox="1">
            <a:spLocks/>
          </p:cNvSpPr>
          <p:nvPr/>
        </p:nvSpPr>
        <p:spPr>
          <a:xfrm>
            <a:off x="471170" y="422031"/>
            <a:ext cx="8107680" cy="49739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b="1" dirty="0" smtClean="0">
                <a:latin typeface="+mn-lt"/>
                <a:cs typeface="Arial" panose="020B0604020202020204" pitchFamily="34" charset="0"/>
              </a:rPr>
              <a:t>¿Qué protocolo escoger?</a:t>
            </a:r>
            <a:endParaRPr lang="es-ES_tradnl" sz="3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 flipH="1">
            <a:off x="568428" y="1763317"/>
            <a:ext cx="2327171" cy="2148283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400" b="1" dirty="0" smtClean="0"/>
              <a:t>CONTABILIZAR EMISIONES</a:t>
            </a:r>
          </a:p>
          <a:p>
            <a:endParaRPr lang="es-ES_tradnl" sz="1400" b="1" dirty="0"/>
          </a:p>
          <a:p>
            <a:r>
              <a:rPr lang="es-ES_tradnl" sz="1400" b="1" dirty="0" smtClean="0"/>
              <a:t>En este aspecto, los tres protocolos principales son enteramente compatibles entre ellos</a:t>
            </a:r>
          </a:p>
          <a:p>
            <a:endParaRPr lang="es-ES_tradnl" sz="1400" b="1" dirty="0"/>
          </a:p>
          <a:p>
            <a:endParaRPr lang="es-ES_tradnl" sz="1400" dirty="0" err="1" smtClean="0"/>
          </a:p>
        </p:txBody>
      </p:sp>
      <p:sp>
        <p:nvSpPr>
          <p:cNvPr id="7" name="Round Diagonal Corner Rectangle 5">
            <a:extLst>
              <a:ext uri="{FF2B5EF4-FFF2-40B4-BE49-F238E27FC236}">
                <a16:creationId xmlns:a16="http://schemas.microsoft.com/office/drawing/2014/main" id="{DD82D253-606F-A54F-9A65-82D6D86A332C}"/>
              </a:ext>
            </a:extLst>
          </p:cNvPr>
          <p:cNvSpPr/>
          <p:nvPr/>
        </p:nvSpPr>
        <p:spPr>
          <a:xfrm flipH="1">
            <a:off x="3408414" y="1763317"/>
            <a:ext cx="2327171" cy="2148283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400" b="1" dirty="0" smtClean="0"/>
              <a:t>IMPORTANCIA DE LOS ASPECTOS </a:t>
            </a:r>
            <a:r>
              <a:rPr lang="es-ES_tradnl" sz="1200" b="1" dirty="0" smtClean="0"/>
              <a:t>"</a:t>
            </a:r>
            <a:r>
              <a:rPr lang="es-ES_tradnl" sz="1400" b="1" dirty="0" smtClean="0"/>
              <a:t>NO TÉCNICOS</a:t>
            </a:r>
            <a:r>
              <a:rPr lang="es-ES_tradnl" sz="1200" b="1" dirty="0" smtClean="0"/>
              <a:t>"</a:t>
            </a:r>
          </a:p>
          <a:p>
            <a:endParaRPr lang="es-ES_tradnl" sz="1400" b="1" dirty="0"/>
          </a:p>
          <a:p>
            <a:r>
              <a:rPr lang="es-ES_tradnl" sz="1400" b="1" dirty="0" smtClean="0"/>
              <a:t>Cuestiones como el grado de conocimiento previo de un protocolo, o qué otra empresa usa un protocolo</a:t>
            </a:r>
          </a:p>
          <a:p>
            <a:endParaRPr lang="es-ES_tradnl" sz="1400" b="1" dirty="0"/>
          </a:p>
        </p:txBody>
      </p:sp>
      <p:sp>
        <p:nvSpPr>
          <p:cNvPr id="9" name="Round Diagonal Corner Rectangle 5">
            <a:extLst>
              <a:ext uri="{FF2B5EF4-FFF2-40B4-BE49-F238E27FC236}">
                <a16:creationId xmlns:a16="http://schemas.microsoft.com/office/drawing/2014/main" id="{3836C8E9-47CC-BF45-836F-6236D02CDAE8}"/>
              </a:ext>
            </a:extLst>
          </p:cNvPr>
          <p:cNvSpPr/>
          <p:nvPr/>
        </p:nvSpPr>
        <p:spPr>
          <a:xfrm flipH="1">
            <a:off x="6248400" y="1774034"/>
            <a:ext cx="2327171" cy="2148283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400" b="1" dirty="0" smtClean="0"/>
              <a:t>EL CONTEXTO ESPECÍFICO DEL PROTOCOLO ISO</a:t>
            </a:r>
          </a:p>
          <a:p>
            <a:endParaRPr lang="es-ES_tradnl" sz="1400" b="1" dirty="0"/>
          </a:p>
          <a:p>
            <a:r>
              <a:rPr lang="es-ES_tradnl" sz="1400" b="1" dirty="0" smtClean="0"/>
              <a:t>Defensores: compatibilidad con otros protocolos ISO</a:t>
            </a:r>
          </a:p>
          <a:p>
            <a:r>
              <a:rPr lang="es-ES_tradnl" sz="1400" b="1" dirty="0" smtClean="0"/>
              <a:t>Detractores: </a:t>
            </a:r>
            <a:r>
              <a:rPr lang="es-ES_tradnl" sz="1400" b="1" dirty="0" smtClean="0"/>
              <a:t>enfoque "control de calidad" no ayuda</a:t>
            </a:r>
            <a:endParaRPr lang="es-ES_tradnl" sz="1400" b="1" dirty="0" smtClean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0"/>
            <a:ext cx="19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5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5"/>
          <p:cNvSpPr>
            <a:spLocks noGrp="1"/>
          </p:cNvSpPr>
          <p:nvPr>
            <p:ph sz="quarter" idx="10"/>
          </p:nvPr>
        </p:nvSpPr>
        <p:spPr>
          <a:xfrm>
            <a:off x="471170" y="1052606"/>
            <a:ext cx="4090593" cy="3313113"/>
          </a:xfrm>
        </p:spPr>
        <p:txBody>
          <a:bodyPr/>
          <a:lstStyle/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r>
              <a:rPr lang="es-ES_tradnl" b="1" dirty="0" smtClean="0"/>
              <a:t>Educación</a:t>
            </a:r>
          </a:p>
          <a:p>
            <a:pPr>
              <a:buFontTx/>
              <a:buChar char="-"/>
            </a:pPr>
            <a:endParaRPr lang="es-ES_tradnl" dirty="0" smtClean="0"/>
          </a:p>
          <a:p>
            <a:pPr>
              <a:buFontTx/>
              <a:buChar char="-"/>
            </a:pPr>
            <a:r>
              <a:rPr lang="es-ES_tradnl" dirty="0" err="1" smtClean="0"/>
              <a:t>MSc</a:t>
            </a:r>
            <a:r>
              <a:rPr lang="es-ES_tradnl" dirty="0" smtClean="0"/>
              <a:t> en ciencias biológicas</a:t>
            </a:r>
          </a:p>
          <a:p>
            <a:pPr>
              <a:buFontTx/>
              <a:buChar char="-"/>
            </a:pPr>
            <a:endParaRPr lang="es-ES_tradnl" dirty="0" smtClean="0"/>
          </a:p>
          <a:p>
            <a:pPr>
              <a:buFontTx/>
              <a:buChar char="-"/>
            </a:pPr>
            <a:r>
              <a:rPr lang="es-ES_tradnl" dirty="0" smtClean="0"/>
              <a:t>PhD sobre políticas para el manejo del cambio climático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1"/>
          </p:nvPr>
        </p:nvSpPr>
        <p:spPr>
          <a:xfrm>
            <a:off x="4643438" y="1052606"/>
            <a:ext cx="4176000" cy="3313113"/>
          </a:xfrm>
        </p:spPr>
        <p:txBody>
          <a:bodyPr/>
          <a:lstStyle/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r>
              <a:rPr lang="es-ES_tradnl" b="1" dirty="0" smtClean="0"/>
              <a:t>Recorrido profesional</a:t>
            </a:r>
          </a:p>
          <a:p>
            <a:pPr marL="0" indent="0">
              <a:buNone/>
            </a:pPr>
            <a:endParaRPr lang="es-ES_tradnl" dirty="0" smtClean="0"/>
          </a:p>
          <a:p>
            <a:pPr>
              <a:buFontTx/>
              <a:buChar char="-"/>
            </a:pPr>
            <a:r>
              <a:rPr lang="es-ES_tradnl" dirty="0" err="1" smtClean="0"/>
              <a:t>COWI</a:t>
            </a:r>
            <a:r>
              <a:rPr lang="es-ES_tradnl" dirty="0" smtClean="0"/>
              <a:t> A/S</a:t>
            </a:r>
          </a:p>
          <a:p>
            <a:pPr>
              <a:buFontTx/>
              <a:buChar char="-"/>
            </a:pPr>
            <a:endParaRPr lang="es-ES_tradnl" dirty="0"/>
          </a:p>
          <a:p>
            <a:pPr>
              <a:buFontTx/>
              <a:buChar char="-"/>
            </a:pPr>
            <a:r>
              <a:rPr lang="es-ES_tradnl" dirty="0" smtClean="0"/>
              <a:t>Programa de las Naciones Unidas para el Medio Ambiente</a:t>
            </a:r>
          </a:p>
          <a:p>
            <a:pPr>
              <a:buFontTx/>
              <a:buChar char="-"/>
            </a:pPr>
            <a:endParaRPr lang="es-ES_tradnl" dirty="0"/>
          </a:p>
          <a:p>
            <a:pPr>
              <a:buFontTx/>
              <a:buChar char="-"/>
            </a:pPr>
            <a:r>
              <a:rPr lang="es-ES_tradnl" dirty="0" smtClean="0"/>
              <a:t>Universidad Técnica de Dinamarca</a:t>
            </a:r>
            <a:endParaRPr lang="es-ES_tradnl" dirty="0"/>
          </a:p>
        </p:txBody>
      </p:sp>
      <p:sp>
        <p:nvSpPr>
          <p:cNvPr id="9" name="Titel 6"/>
          <p:cNvSpPr txBox="1">
            <a:spLocks/>
          </p:cNvSpPr>
          <p:nvPr/>
        </p:nvSpPr>
        <p:spPr>
          <a:xfrm>
            <a:off x="471170" y="422031"/>
            <a:ext cx="8107680" cy="49739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b="1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Daniel Puig</a:t>
            </a:r>
            <a:endParaRPr lang="es-ES_tradnl" sz="3000" b="1" dirty="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26" name="Picture 2" descr="https://unepdtu.org/wp-content/uploads/2018/11/dapu-oct2019-b1000cropped-400x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680" y="0"/>
            <a:ext cx="1167320" cy="14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766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/>
          <p:cNvSpPr txBox="1">
            <a:spLocks/>
          </p:cNvSpPr>
          <p:nvPr/>
        </p:nvSpPr>
        <p:spPr>
          <a:xfrm>
            <a:off x="471170" y="422031"/>
            <a:ext cx="8107680" cy="49739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dirty="0">
                <a:latin typeface="+mn-lt"/>
                <a:cs typeface="Arial" panose="020B0604020202020204" pitchFamily="34" charset="0"/>
              </a:rPr>
              <a:t>¿Cómo decidir el alcance del inventario?</a:t>
            </a:r>
            <a:endParaRPr lang="es-ES_tradnl" sz="3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 flipH="1">
            <a:off x="568428" y="1763317"/>
            <a:ext cx="2327171" cy="2148283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400" b="1" dirty="0" smtClean="0"/>
              <a:t>SOLAPAMIENTO CON LOS ASPECTOS FINANCIEROS</a:t>
            </a:r>
          </a:p>
          <a:p>
            <a:endParaRPr lang="es-ES_tradnl" sz="1400" b="1" dirty="0"/>
          </a:p>
          <a:p>
            <a:r>
              <a:rPr lang="es-ES_tradnl" sz="1400" b="1" dirty="0" smtClean="0"/>
              <a:t>Desde el punto de vista de mejorar el manejo de las operaciones, el solapamiento es beneficioso</a:t>
            </a:r>
          </a:p>
          <a:p>
            <a:endParaRPr lang="es-ES_tradnl" sz="1400" dirty="0" err="1" smtClean="0"/>
          </a:p>
        </p:txBody>
      </p:sp>
      <p:sp>
        <p:nvSpPr>
          <p:cNvPr id="7" name="Round Diagonal Corner Rectangle 5">
            <a:extLst>
              <a:ext uri="{FF2B5EF4-FFF2-40B4-BE49-F238E27FC236}">
                <a16:creationId xmlns:a16="http://schemas.microsoft.com/office/drawing/2014/main" id="{DD82D253-606F-A54F-9A65-82D6D86A332C}"/>
              </a:ext>
            </a:extLst>
          </p:cNvPr>
          <p:cNvSpPr/>
          <p:nvPr/>
        </p:nvSpPr>
        <p:spPr>
          <a:xfrm flipH="1">
            <a:off x="3408414" y="1763317"/>
            <a:ext cx="2327171" cy="2148283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400" b="1" dirty="0" smtClean="0"/>
              <a:t>ESTABILIDAD PARA MEJORAR POCO A POCO</a:t>
            </a:r>
          </a:p>
          <a:p>
            <a:endParaRPr lang="es-ES_tradnl" sz="1400" b="1" dirty="0"/>
          </a:p>
          <a:p>
            <a:r>
              <a:rPr lang="es-ES_tradnl" sz="1400" b="1" dirty="0" smtClean="0"/>
              <a:t>En ausencia de razones de peso, cambiar el alcance del inventario genera trabajo adicional y limita las comparaciones inter-anuales</a:t>
            </a:r>
            <a:endParaRPr lang="es-ES_tradnl" sz="1400" b="1" dirty="0"/>
          </a:p>
        </p:txBody>
      </p:sp>
      <p:sp>
        <p:nvSpPr>
          <p:cNvPr id="9" name="Round Diagonal Corner Rectangle 5">
            <a:extLst>
              <a:ext uri="{FF2B5EF4-FFF2-40B4-BE49-F238E27FC236}">
                <a16:creationId xmlns:a16="http://schemas.microsoft.com/office/drawing/2014/main" id="{3836C8E9-47CC-BF45-836F-6236D02CDAE8}"/>
              </a:ext>
            </a:extLst>
          </p:cNvPr>
          <p:cNvSpPr/>
          <p:nvPr/>
        </p:nvSpPr>
        <p:spPr>
          <a:xfrm flipH="1">
            <a:off x="6248400" y="1774034"/>
            <a:ext cx="2327171" cy="2148283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400" b="1" dirty="0"/>
              <a:t>ESTABLECER OBJETIVOS O NO: ESA ES LA CUESTIÓN</a:t>
            </a:r>
            <a:endParaRPr lang="es-ES_tradnl" sz="1400" b="1" dirty="0" smtClean="0"/>
          </a:p>
          <a:p>
            <a:endParaRPr lang="es-ES_tradnl" sz="1400" b="1" dirty="0"/>
          </a:p>
          <a:p>
            <a:r>
              <a:rPr lang="es-ES_tradnl" sz="1400" b="1" dirty="0"/>
              <a:t>Los objetivos dan un valor añadido al inventario, tanto a nivel interno (</a:t>
            </a:r>
            <a:r>
              <a:rPr lang="es-ES_tradnl" sz="1400" b="1" dirty="0" smtClean="0"/>
              <a:t>mejoras) </a:t>
            </a:r>
            <a:r>
              <a:rPr lang="es-ES_tradnl" sz="1400" b="1" dirty="0"/>
              <a:t>como externo (</a:t>
            </a:r>
            <a:r>
              <a:rPr lang="es-ES_tradnl" sz="1400" b="1" dirty="0" smtClean="0"/>
              <a:t>comparaciones)</a:t>
            </a:r>
          </a:p>
          <a:p>
            <a:endParaRPr lang="es-ES_tradnl" sz="1400" b="1" dirty="0" smtClean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0"/>
            <a:ext cx="19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5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/>
          <p:cNvSpPr txBox="1">
            <a:spLocks/>
          </p:cNvSpPr>
          <p:nvPr/>
        </p:nvSpPr>
        <p:spPr>
          <a:xfrm>
            <a:off x="471170" y="422031"/>
            <a:ext cx="8107680" cy="49739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dirty="0">
                <a:latin typeface="+mn-lt"/>
                <a:cs typeface="Arial" panose="020B0604020202020204" pitchFamily="34" charset="0"/>
              </a:rPr>
              <a:t>¿Qué datos de "actividad" usar?</a:t>
            </a:r>
            <a:endParaRPr lang="es-ES_tradnl" sz="3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 flipH="1">
            <a:off x="568428" y="1763317"/>
            <a:ext cx="2327171" cy="2148283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400" b="1" dirty="0" smtClean="0"/>
              <a:t>LA EXPERIENCIA ES UN GRADO</a:t>
            </a:r>
          </a:p>
          <a:p>
            <a:endParaRPr lang="es-ES_tradnl" sz="1400" b="1" dirty="0"/>
          </a:p>
          <a:p>
            <a:r>
              <a:rPr lang="es-ES_tradnl" sz="1400" b="1" dirty="0" smtClean="0"/>
              <a:t>En la mayoría de los casos, decidir que datos de "actividad" son adecuados (y obtenerlos) toma un par de iteraciones</a:t>
            </a:r>
            <a:endParaRPr lang="es-ES_tradnl" sz="1400" dirty="0" smtClean="0"/>
          </a:p>
        </p:txBody>
      </p:sp>
      <p:sp>
        <p:nvSpPr>
          <p:cNvPr id="7" name="Round Diagonal Corner Rectangle 5">
            <a:extLst>
              <a:ext uri="{FF2B5EF4-FFF2-40B4-BE49-F238E27FC236}">
                <a16:creationId xmlns:a16="http://schemas.microsoft.com/office/drawing/2014/main" id="{DD82D253-606F-A54F-9A65-82D6D86A332C}"/>
              </a:ext>
            </a:extLst>
          </p:cNvPr>
          <p:cNvSpPr/>
          <p:nvPr/>
        </p:nvSpPr>
        <p:spPr>
          <a:xfrm flipH="1">
            <a:off x="3408414" y="1763317"/>
            <a:ext cx="2327171" cy="2148283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400" b="1" dirty="0" smtClean="0"/>
              <a:t>LA "AUTOMATIZACIÓN" ES LO MÁS DIFÍCIL</a:t>
            </a:r>
          </a:p>
          <a:p>
            <a:endParaRPr lang="es-ES_tradnl" sz="1400" b="1" dirty="0"/>
          </a:p>
          <a:p>
            <a:r>
              <a:rPr lang="es-ES_tradnl" sz="1400" b="1" dirty="0" smtClean="0"/>
              <a:t>En general, los datos existen, pero automatizar su recogida toma tiempo, especialmente en procesos industriales complejos</a:t>
            </a:r>
            <a:endParaRPr lang="es-ES_tradnl" sz="1400" b="1" dirty="0"/>
          </a:p>
        </p:txBody>
      </p:sp>
      <p:sp>
        <p:nvSpPr>
          <p:cNvPr id="9" name="Round Diagonal Corner Rectangle 5">
            <a:extLst>
              <a:ext uri="{FF2B5EF4-FFF2-40B4-BE49-F238E27FC236}">
                <a16:creationId xmlns:a16="http://schemas.microsoft.com/office/drawing/2014/main" id="{3836C8E9-47CC-BF45-836F-6236D02CDAE8}"/>
              </a:ext>
            </a:extLst>
          </p:cNvPr>
          <p:cNvSpPr/>
          <p:nvPr/>
        </p:nvSpPr>
        <p:spPr>
          <a:xfrm flipH="1">
            <a:off x="6248400" y="1774034"/>
            <a:ext cx="2327171" cy="2148283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400" b="1" dirty="0" smtClean="0"/>
              <a:t>PACIENCIA PARA VENCER LA FRUSTRACIÓN</a:t>
            </a:r>
          </a:p>
          <a:p>
            <a:endParaRPr lang="es-ES_tradnl" sz="1400" b="1" dirty="0"/>
          </a:p>
          <a:p>
            <a:r>
              <a:rPr lang="es-ES_tradnl" sz="1400" b="1" dirty="0" smtClean="0"/>
              <a:t>Elaborar un inventario está al alcance de todos: hay que empezar poco a poco, especialmente en el caso de empresas con varias plantas</a:t>
            </a: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0"/>
            <a:ext cx="19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4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/>
          <p:cNvSpPr txBox="1">
            <a:spLocks/>
          </p:cNvSpPr>
          <p:nvPr/>
        </p:nvSpPr>
        <p:spPr>
          <a:xfrm>
            <a:off x="471170" y="422031"/>
            <a:ext cx="8107680" cy="49739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dirty="0">
                <a:latin typeface="+mn-lt"/>
                <a:cs typeface="Arial" panose="020B0604020202020204" pitchFamily="34" charset="0"/>
              </a:rPr>
              <a:t>¿Qué hacer con las emisiones indirectas?</a:t>
            </a:r>
            <a:endParaRPr lang="es-ES_tradnl" sz="3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 flipH="1">
            <a:off x="568428" y="1763317"/>
            <a:ext cx="2327171" cy="2148283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400" b="1" dirty="0" smtClean="0"/>
              <a:t>TENER CLARO EL OBJETIVO PRINCIPAL</a:t>
            </a:r>
          </a:p>
          <a:p>
            <a:endParaRPr lang="es-ES_tradnl" sz="1400" b="1" dirty="0"/>
          </a:p>
          <a:p>
            <a:r>
              <a:rPr lang="es-ES_tradnl" sz="1400" b="1" dirty="0" smtClean="0"/>
              <a:t>Las únicas emisiones indirectas que importan son aquellas que tienen relevancia directa respecto al objetivo principal del inventario</a:t>
            </a:r>
            <a:endParaRPr lang="es-ES_tradnl" sz="1400" dirty="0" smtClean="0"/>
          </a:p>
        </p:txBody>
      </p:sp>
      <p:sp>
        <p:nvSpPr>
          <p:cNvPr id="7" name="Round Diagonal Corner Rectangle 5">
            <a:extLst>
              <a:ext uri="{FF2B5EF4-FFF2-40B4-BE49-F238E27FC236}">
                <a16:creationId xmlns:a16="http://schemas.microsoft.com/office/drawing/2014/main" id="{DD82D253-606F-A54F-9A65-82D6D86A332C}"/>
              </a:ext>
            </a:extLst>
          </p:cNvPr>
          <p:cNvSpPr/>
          <p:nvPr/>
        </p:nvSpPr>
        <p:spPr>
          <a:xfrm flipH="1">
            <a:off x="3408414" y="1763317"/>
            <a:ext cx="2327171" cy="2148283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400" b="1" dirty="0" smtClean="0"/>
              <a:t>EL PRAGMATISMO POR ENCIMA DE TODO</a:t>
            </a:r>
          </a:p>
          <a:p>
            <a:endParaRPr lang="es-ES_tradnl" sz="1400" b="1" dirty="0"/>
          </a:p>
          <a:p>
            <a:r>
              <a:rPr lang="es-ES_tradnl" sz="1400" b="1" dirty="0" smtClean="0"/>
              <a:t>Si son insignificantes y/o reducirlas no es factible, es mejor dejarlas fuera del inventario, al menos en un primer momento</a:t>
            </a:r>
          </a:p>
          <a:p>
            <a:endParaRPr lang="es-ES_tradnl" sz="1400" b="1" dirty="0"/>
          </a:p>
        </p:txBody>
      </p:sp>
      <p:sp>
        <p:nvSpPr>
          <p:cNvPr id="9" name="Round Diagonal Corner Rectangle 5">
            <a:extLst>
              <a:ext uri="{FF2B5EF4-FFF2-40B4-BE49-F238E27FC236}">
                <a16:creationId xmlns:a16="http://schemas.microsoft.com/office/drawing/2014/main" id="{3836C8E9-47CC-BF45-836F-6236D02CDAE8}"/>
              </a:ext>
            </a:extLst>
          </p:cNvPr>
          <p:cNvSpPr/>
          <p:nvPr/>
        </p:nvSpPr>
        <p:spPr>
          <a:xfrm flipH="1">
            <a:off x="6248400" y="1774034"/>
            <a:ext cx="2327171" cy="2148283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400" b="1" dirty="0" smtClean="0"/>
              <a:t>CALCULAR FACTORES DE EMISIÓN</a:t>
            </a:r>
          </a:p>
          <a:p>
            <a:endParaRPr lang="es-ES_tradnl" sz="1400" b="1" dirty="0"/>
          </a:p>
          <a:p>
            <a:r>
              <a:rPr lang="es-ES_tradnl" sz="1400" b="1" dirty="0" smtClean="0"/>
              <a:t>Dada la dificultad de calcularlos, es mejor estimar la incertidumbre asociada a las "</a:t>
            </a:r>
            <a:r>
              <a:rPr lang="es-ES_tradnl" sz="1400" b="1" dirty="0" err="1" smtClean="0"/>
              <a:t>proxies</a:t>
            </a:r>
            <a:r>
              <a:rPr lang="es-ES_tradnl" sz="1400" b="1" dirty="0" smtClean="0"/>
              <a:t>" que se usen en su lugar</a:t>
            </a:r>
          </a:p>
          <a:p>
            <a:endParaRPr lang="es-ES_tradnl" sz="1400" b="1" dirty="0" smtClean="0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0"/>
            <a:ext cx="19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2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/>
          <p:cNvSpPr txBox="1">
            <a:spLocks/>
          </p:cNvSpPr>
          <p:nvPr/>
        </p:nvSpPr>
        <p:spPr>
          <a:xfrm>
            <a:off x="471170" y="422031"/>
            <a:ext cx="8107680" cy="49739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dirty="0">
                <a:latin typeface="+mn-lt"/>
                <a:cs typeface="Arial" panose="020B0604020202020204" pitchFamily="34" charset="0"/>
              </a:rPr>
              <a:t>¿Cómo recalcular el "año base"?</a:t>
            </a:r>
            <a:endParaRPr lang="es-ES_tradnl" sz="3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 flipH="1">
            <a:off x="568428" y="1763317"/>
            <a:ext cx="2327171" cy="2148283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400" b="1" dirty="0" smtClean="0"/>
              <a:t>UNA CUESTIÓN DE SUMA IMPORTANCIA</a:t>
            </a:r>
          </a:p>
          <a:p>
            <a:endParaRPr lang="es-ES_tradnl" sz="1400" b="1" dirty="0" smtClean="0"/>
          </a:p>
          <a:p>
            <a:r>
              <a:rPr lang="es-ES_tradnl" sz="1400" b="1" dirty="0" smtClean="0"/>
              <a:t>Cuándo recalcular el "año base" y cuándo no hacerlo es sumamente importante, porque afecta el resto del inventario</a:t>
            </a:r>
            <a:endParaRPr lang="es-ES_tradnl" sz="1400" b="1" dirty="0"/>
          </a:p>
        </p:txBody>
      </p:sp>
      <p:sp>
        <p:nvSpPr>
          <p:cNvPr id="7" name="Round Diagonal Corner Rectangle 5">
            <a:extLst>
              <a:ext uri="{FF2B5EF4-FFF2-40B4-BE49-F238E27FC236}">
                <a16:creationId xmlns:a16="http://schemas.microsoft.com/office/drawing/2014/main" id="{DD82D253-606F-A54F-9A65-82D6D86A332C}"/>
              </a:ext>
            </a:extLst>
          </p:cNvPr>
          <p:cNvSpPr/>
          <p:nvPr/>
        </p:nvSpPr>
        <p:spPr>
          <a:xfrm flipH="1">
            <a:off x="3408414" y="1763317"/>
            <a:ext cx="2327171" cy="2148283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400" b="1" dirty="0" smtClean="0"/>
              <a:t>CASOS "CLÁSICOS", A MODO DE EJEMPLO</a:t>
            </a:r>
          </a:p>
          <a:p>
            <a:endParaRPr lang="es-ES_tradnl" sz="1400" b="1" dirty="0"/>
          </a:p>
          <a:p>
            <a:r>
              <a:rPr lang="es-ES_tradnl" sz="1400" b="1" dirty="0" smtClean="0"/>
              <a:t>Recalcular el año base es indispensable cuando se cambian los factores de emisión, o cuando una empresa expande sus operaciones</a:t>
            </a:r>
            <a:endParaRPr lang="es-ES_tradnl" sz="1400" b="1" dirty="0"/>
          </a:p>
        </p:txBody>
      </p:sp>
      <p:sp>
        <p:nvSpPr>
          <p:cNvPr id="9" name="Round Diagonal Corner Rectangle 5">
            <a:extLst>
              <a:ext uri="{FF2B5EF4-FFF2-40B4-BE49-F238E27FC236}">
                <a16:creationId xmlns:a16="http://schemas.microsoft.com/office/drawing/2014/main" id="{3836C8E9-47CC-BF45-836F-6236D02CDAE8}"/>
              </a:ext>
            </a:extLst>
          </p:cNvPr>
          <p:cNvSpPr/>
          <p:nvPr/>
        </p:nvSpPr>
        <p:spPr>
          <a:xfrm flipH="1">
            <a:off x="6248400" y="1774034"/>
            <a:ext cx="2327171" cy="2148283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400" b="1" dirty="0" smtClean="0"/>
              <a:t>EXPERIENCIA Y TRANSPARENCIA</a:t>
            </a:r>
            <a:endParaRPr lang="es-ES_tradnl" sz="1400" b="1" dirty="0"/>
          </a:p>
          <a:p>
            <a:endParaRPr lang="es-ES_tradnl" sz="1400" b="1" dirty="0" smtClean="0"/>
          </a:p>
          <a:p>
            <a:r>
              <a:rPr lang="es-ES_tradnl" sz="1400" b="1" dirty="0" smtClean="0"/>
              <a:t>La mayoría de empresas necesitarán ayuda externa, que tiene que combinarse con una gran transparencia sobre el "cómo" y el "porqué"</a:t>
            </a: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0"/>
            <a:ext cx="19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1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/>
          <p:cNvSpPr txBox="1">
            <a:spLocks/>
          </p:cNvSpPr>
          <p:nvPr/>
        </p:nvSpPr>
        <p:spPr>
          <a:xfrm>
            <a:off x="471170" y="422031"/>
            <a:ext cx="8107680" cy="49739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dirty="0">
                <a:latin typeface="+mn-lt"/>
                <a:cs typeface="Arial" panose="020B0604020202020204" pitchFamily="34" charset="0"/>
              </a:rPr>
              <a:t>¿Cómo mejorar el proceso?</a:t>
            </a:r>
            <a:endParaRPr lang="es-ES_tradnl" sz="3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 flipH="1">
            <a:off x="568428" y="1763317"/>
            <a:ext cx="2327171" cy="2148283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400" b="1" dirty="0" smtClean="0"/>
              <a:t>LA IMPORTANCIA DEL "CONTROL DE CALIDAD"</a:t>
            </a:r>
          </a:p>
          <a:p>
            <a:endParaRPr lang="es-ES_tradnl" sz="1400" b="1" dirty="0" smtClean="0"/>
          </a:p>
          <a:p>
            <a:r>
              <a:rPr lang="es-ES_tradnl" sz="1400" b="1" dirty="0" smtClean="0"/>
              <a:t>Documentar todos los pasos, almacenar los datos y elaborar "fichas de metadatos" es crítico</a:t>
            </a:r>
          </a:p>
          <a:p>
            <a:endParaRPr lang="es-ES_tradnl" sz="1400" b="1" dirty="0"/>
          </a:p>
          <a:p>
            <a:endParaRPr lang="es-ES_tradnl" sz="1400" b="1" dirty="0"/>
          </a:p>
        </p:txBody>
      </p:sp>
      <p:sp>
        <p:nvSpPr>
          <p:cNvPr id="7" name="Round Diagonal Corner Rectangle 5">
            <a:extLst>
              <a:ext uri="{FF2B5EF4-FFF2-40B4-BE49-F238E27FC236}">
                <a16:creationId xmlns:a16="http://schemas.microsoft.com/office/drawing/2014/main" id="{DD82D253-606F-A54F-9A65-82D6D86A332C}"/>
              </a:ext>
            </a:extLst>
          </p:cNvPr>
          <p:cNvSpPr/>
          <p:nvPr/>
        </p:nvSpPr>
        <p:spPr>
          <a:xfrm flipH="1">
            <a:off x="3408414" y="1763317"/>
            <a:ext cx="2327171" cy="2148283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400" b="1" dirty="0" smtClean="0"/>
              <a:t>RENOVACIÓN DEL PERSONAL</a:t>
            </a:r>
          </a:p>
          <a:p>
            <a:endParaRPr lang="es-ES_tradnl" sz="1400" b="1" dirty="0"/>
          </a:p>
          <a:p>
            <a:r>
              <a:rPr lang="es-ES_tradnl" sz="1400" b="1" dirty="0" smtClean="0"/>
              <a:t>Sin "control de calidad", cuando el personal se renueva surgen problemas perfectamente evitables</a:t>
            </a:r>
          </a:p>
          <a:p>
            <a:endParaRPr lang="es-ES_tradnl" sz="1400" b="1" dirty="0"/>
          </a:p>
        </p:txBody>
      </p:sp>
      <p:sp>
        <p:nvSpPr>
          <p:cNvPr id="9" name="Round Diagonal Corner Rectangle 5">
            <a:extLst>
              <a:ext uri="{FF2B5EF4-FFF2-40B4-BE49-F238E27FC236}">
                <a16:creationId xmlns:a16="http://schemas.microsoft.com/office/drawing/2014/main" id="{3836C8E9-47CC-BF45-836F-6236D02CDAE8}"/>
              </a:ext>
            </a:extLst>
          </p:cNvPr>
          <p:cNvSpPr/>
          <p:nvPr/>
        </p:nvSpPr>
        <p:spPr>
          <a:xfrm flipH="1">
            <a:off x="6248400" y="1774034"/>
            <a:ext cx="2327171" cy="2148283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400" b="1" dirty="0" smtClean="0"/>
              <a:t>ESTABLECER QUIÉN HACE QUÉ</a:t>
            </a:r>
            <a:endParaRPr lang="es-ES_tradnl" sz="1400" b="1" dirty="0"/>
          </a:p>
          <a:p>
            <a:endParaRPr lang="es-ES_tradnl" sz="1400" b="1" dirty="0" smtClean="0"/>
          </a:p>
          <a:p>
            <a:r>
              <a:rPr lang="es-ES_tradnl" sz="1400" b="1" dirty="0" smtClean="0"/>
              <a:t>Si no se clarifican las responsabilidades y se limita el número de personas involucradas, surgen problemas perfectamente evitables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0"/>
            <a:ext cx="19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>
            <a:extLst>
              <a:ext uri="{FF2B5EF4-FFF2-40B4-BE49-F238E27FC236}">
                <a16:creationId xmlns:a16="http://schemas.microsoft.com/office/drawing/2014/main" id="{8AC40BD3-01B2-9144-9E20-336C5A65BA3B}"/>
              </a:ext>
            </a:extLst>
          </p:cNvPr>
          <p:cNvGrpSpPr/>
          <p:nvPr/>
        </p:nvGrpSpPr>
        <p:grpSpPr>
          <a:xfrm>
            <a:off x="731233" y="1290618"/>
            <a:ext cx="7512767" cy="3211233"/>
            <a:chOff x="3270157" y="2107780"/>
            <a:chExt cx="7512767" cy="3211233"/>
          </a:xfrm>
        </p:grpSpPr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5062796" y="2107780"/>
              <a:ext cx="1440000" cy="144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24" name="Tekstfelt 31"/>
            <p:cNvSpPr txBox="1"/>
            <p:nvPr/>
          </p:nvSpPr>
          <p:spPr>
            <a:xfrm>
              <a:off x="5235029" y="2484634"/>
              <a:ext cx="109103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ES_tradnl" sz="12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¿</a:t>
              </a:r>
              <a:r>
                <a:rPr lang="es-ES_tradnl" sz="1200" dirty="0" smtClean="0">
                  <a:solidFill>
                    <a:schemeClr val="bg1"/>
                  </a:solidFill>
                </a:rPr>
                <a:t>por qué se calcula el inventario?</a:t>
              </a:r>
              <a:endParaRPr lang="es-ES_tradnl" sz="1200" dirty="0">
                <a:solidFill>
                  <a:schemeClr val="bg1"/>
                </a:solidFill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7550285" y="2107780"/>
              <a:ext cx="1440000" cy="14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41" name="Tekstfelt 31"/>
            <p:cNvSpPr txBox="1"/>
            <p:nvPr/>
          </p:nvSpPr>
          <p:spPr>
            <a:xfrm>
              <a:off x="7699904" y="2484633"/>
              <a:ext cx="114076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ES_tradnl" sz="12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¿cuál es la </a:t>
              </a:r>
              <a:r>
                <a:rPr lang="es-ES_tradnl" sz="1200" dirty="0" smtClean="0">
                  <a:solidFill>
                    <a:schemeClr val="bg1"/>
                  </a:solidFill>
                </a:rPr>
                <a:t>estrategia de comunicación?</a:t>
              </a:r>
              <a:endParaRPr lang="es-ES_tradnl" sz="1200" dirty="0">
                <a:solidFill>
                  <a:schemeClr val="bg1"/>
                </a:solidFill>
              </a:endParaRPr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062796" y="3879013"/>
              <a:ext cx="1440000" cy="144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45" name="Tekstfelt 31"/>
            <p:cNvSpPr txBox="1"/>
            <p:nvPr/>
          </p:nvSpPr>
          <p:spPr>
            <a:xfrm>
              <a:off x="4957588" y="4183514"/>
              <a:ext cx="1650416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ES_tradnl" sz="12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¿qué </a:t>
              </a:r>
              <a:r>
                <a:rPr lang="es-ES_tradnl" sz="1200" dirty="0" smtClean="0">
                  <a:solidFill>
                    <a:schemeClr val="bg1"/>
                  </a:solidFill>
                </a:rPr>
                <a:t>tipo de información se espera que contenga el inventario?</a:t>
              </a:r>
              <a:endParaRPr lang="es-ES_tradnl" sz="1200" dirty="0">
                <a:solidFill>
                  <a:schemeClr val="bg1"/>
                </a:solidFill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7550285" y="3879013"/>
              <a:ext cx="1440000" cy="1440000"/>
            </a:xfrm>
            <a:prstGeom prst="ellipse">
              <a:avLst/>
            </a:prstGeom>
            <a:solidFill>
              <a:srgbClr val="F7DF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51" name="Tekstfelt 31"/>
            <p:cNvSpPr txBox="1"/>
            <p:nvPr/>
          </p:nvSpPr>
          <p:spPr>
            <a:xfrm>
              <a:off x="7550284" y="4275847"/>
              <a:ext cx="144000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ES_tradnl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¿de qué cantidad de recursos se dispone?</a:t>
              </a:r>
              <a:endParaRPr lang="es-ES_tradnl" sz="1200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3270157" y="3339013"/>
              <a:ext cx="1080000" cy="1080000"/>
            </a:xfrm>
            <a:prstGeom prst="ellipse">
              <a:avLst/>
            </a:prstGeom>
            <a:noFill/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53" name="Tekstfelt 31"/>
            <p:cNvSpPr txBox="1"/>
            <p:nvPr/>
          </p:nvSpPr>
          <p:spPr>
            <a:xfrm>
              <a:off x="3449730" y="3537183"/>
              <a:ext cx="720854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ES_tradnl" sz="1200" b="1" dirty="0" smtClean="0"/>
                <a:t>Claridad a nivel interno</a:t>
              </a:r>
              <a:endParaRPr lang="es-ES_tradnl" sz="1200" b="1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9702924" y="3339013"/>
              <a:ext cx="1080000" cy="10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57" name="Tekstfelt 31"/>
            <p:cNvSpPr txBox="1"/>
            <p:nvPr/>
          </p:nvSpPr>
          <p:spPr>
            <a:xfrm>
              <a:off x="9811759" y="3553783"/>
              <a:ext cx="86233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ES_tradnl" sz="1200" b="1" dirty="0" smtClean="0">
                  <a:solidFill>
                    <a:schemeClr val="bg1"/>
                  </a:solidFill>
                </a:rPr>
                <a:t>Ayuda de expertos externos</a:t>
              </a:r>
              <a:endParaRPr lang="es-ES_tradnl" sz="1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0"/>
            <a:ext cx="1980000" cy="1080000"/>
          </a:xfrm>
          <a:prstGeom prst="rect">
            <a:avLst/>
          </a:prstGeom>
        </p:spPr>
      </p:pic>
      <p:sp>
        <p:nvSpPr>
          <p:cNvPr id="25" name="Titel 6"/>
          <p:cNvSpPr txBox="1">
            <a:spLocks/>
          </p:cNvSpPr>
          <p:nvPr/>
        </p:nvSpPr>
        <p:spPr>
          <a:xfrm>
            <a:off x="471170" y="422031"/>
            <a:ext cx="8107680" cy="49739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dirty="0">
                <a:latin typeface="+mn-lt"/>
                <a:cs typeface="Arial" panose="020B0604020202020204" pitchFamily="34" charset="0"/>
              </a:rPr>
              <a:t>¿Cómo </a:t>
            </a:r>
            <a:r>
              <a:rPr lang="es-ES" sz="3000" b="1" dirty="0" smtClean="0">
                <a:latin typeface="+mn-lt"/>
                <a:cs typeface="Arial" panose="020B0604020202020204" pitchFamily="34" charset="0"/>
              </a:rPr>
              <a:t>institucionalizar </a:t>
            </a:r>
            <a:r>
              <a:rPr lang="es-ES" sz="3000" b="1" dirty="0">
                <a:latin typeface="+mn-lt"/>
                <a:cs typeface="Arial" panose="020B0604020202020204" pitchFamily="34" charset="0"/>
              </a:rPr>
              <a:t>el proceso?</a:t>
            </a:r>
            <a:endParaRPr lang="es-ES_tradnl" sz="30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1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Pladsholder til indhold 7"/>
          <p:cNvSpPr>
            <a:spLocks noGrp="1"/>
          </p:cNvSpPr>
          <p:nvPr>
            <p:ph sz="quarter" idx="10"/>
          </p:nvPr>
        </p:nvSpPr>
        <p:spPr>
          <a:xfrm>
            <a:off x="471170" y="1050926"/>
            <a:ext cx="5112507" cy="331311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s-ES_tradnl" sz="22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s-ES_tradnl" sz="22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s-ES_tradnl" sz="22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_tradnl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describe los elementos principales de los protocolos mencionados anteriormente</a:t>
            </a:r>
          </a:p>
          <a:p>
            <a:pPr>
              <a:buFont typeface="Wingdings" panose="05000000000000000000" pitchFamily="2" charset="2"/>
              <a:buChar char="§"/>
            </a:pPr>
            <a:endParaRPr lang="es-ES_tradnl" sz="22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_tradnl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ayuda al usuario potencial de los protocolos a entender los desafíos a los que se enfrentará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222" y="4370705"/>
            <a:ext cx="1402362" cy="563047"/>
          </a:xfrm>
          <a:prstGeom prst="rect">
            <a:avLst/>
          </a:prstGeom>
        </p:spPr>
      </p:pic>
      <p:sp>
        <p:nvSpPr>
          <p:cNvPr id="6" name="Titel 6"/>
          <p:cNvSpPr txBox="1">
            <a:spLocks/>
          </p:cNvSpPr>
          <p:nvPr/>
        </p:nvSpPr>
        <p:spPr>
          <a:xfrm>
            <a:off x="471170" y="374531"/>
            <a:ext cx="7422508" cy="5622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Guía de autoevaluación</a:t>
            </a:r>
            <a:endParaRPr lang="es-ES_tradnl" sz="225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 flipH="1">
            <a:off x="5658324" y="1163870"/>
            <a:ext cx="3014505" cy="2637692"/>
          </a:xfrm>
          <a:prstGeom prst="round2Diag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_tradnl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Disponible en:</a:t>
            </a:r>
          </a:p>
          <a:p>
            <a:pPr algn="r"/>
            <a:endParaRPr lang="es-ES_tradnl" sz="18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r"/>
            <a:r>
              <a:rPr lang="es-ES" sz="1300" b="1" dirty="0">
                <a:solidFill>
                  <a:schemeClr val="bg1"/>
                </a:solidFill>
              </a:rPr>
              <a:t>https://unepdtu.org/project/nexus/</a:t>
            </a:r>
            <a:endParaRPr lang="es-ES" sz="13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29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/>
          <p:cNvSpPr txBox="1">
            <a:spLocks/>
          </p:cNvSpPr>
          <p:nvPr/>
        </p:nvSpPr>
        <p:spPr>
          <a:xfrm>
            <a:off x="471170" y="422031"/>
            <a:ext cx="8107680" cy="49739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b="1" dirty="0" smtClean="0">
                <a:latin typeface="+mn-lt"/>
                <a:cs typeface="Arial" panose="020B0604020202020204" pitchFamily="34" charset="0"/>
              </a:rPr>
              <a:t>Preguntas para los participantes en el seminario</a:t>
            </a:r>
            <a:endParaRPr lang="es-ES_tradnl" sz="3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 flipH="1">
            <a:off x="568429" y="1268017"/>
            <a:ext cx="3014505" cy="2637692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400" b="1" dirty="0" smtClean="0"/>
              <a:t>Rogamos nos responda por correo electrónico:</a:t>
            </a:r>
          </a:p>
          <a:p>
            <a:endParaRPr lang="es-ES_tradnl" sz="1400" b="1" dirty="0"/>
          </a:p>
          <a:p>
            <a:r>
              <a:rPr lang="es-ES_tradnl" sz="1400" b="1" dirty="0"/>
              <a:t>unep@dtu.org</a:t>
            </a:r>
          </a:p>
        </p:txBody>
      </p:sp>
      <p:sp>
        <p:nvSpPr>
          <p:cNvPr id="8" name="Rectangle 7"/>
          <p:cNvSpPr/>
          <p:nvPr/>
        </p:nvSpPr>
        <p:spPr>
          <a:xfrm>
            <a:off x="3937139" y="1268016"/>
            <a:ext cx="46417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entre los aspectos cubiertos en la guía de autoevaluación: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¿qué aspecto le parece más complicado?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qué aspecto le parece 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menos relevante para una empresa?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¿qué aspecto 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le sorprendió que se mencionase?</a:t>
            </a: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22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>
            <a:extLst>
              <a:ext uri="{FF2B5EF4-FFF2-40B4-BE49-F238E27FC236}">
                <a16:creationId xmlns:a16="http://schemas.microsoft.com/office/drawing/2014/main" id="{766CC478-B392-6944-872F-469DB50F9C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t="80944" r="901" b="3989"/>
          <a:stretch/>
        </p:blipFill>
        <p:spPr>
          <a:xfrm>
            <a:off x="0" y="2609693"/>
            <a:ext cx="9144000" cy="937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2" y="2833051"/>
            <a:ext cx="1075968" cy="43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59" y="2839622"/>
            <a:ext cx="587011" cy="43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189" y="2833051"/>
            <a:ext cx="296184" cy="432000"/>
          </a:xfrm>
          <a:prstGeom prst="rect">
            <a:avLst/>
          </a:prstGeom>
        </p:spPr>
      </p:pic>
      <p:sp>
        <p:nvSpPr>
          <p:cNvPr id="14" name="Titel 6"/>
          <p:cNvSpPr txBox="1">
            <a:spLocks/>
          </p:cNvSpPr>
          <p:nvPr/>
        </p:nvSpPr>
        <p:spPr>
          <a:xfrm>
            <a:off x="407670" y="422031"/>
            <a:ext cx="8107680" cy="49739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b="1" dirty="0" smtClean="0">
                <a:latin typeface="+mn-lt"/>
                <a:cs typeface="Arial" panose="020B0604020202020204" pitchFamily="34" charset="0"/>
              </a:rPr>
              <a:t>Muchas gracias por su atención</a:t>
            </a:r>
          </a:p>
        </p:txBody>
      </p:sp>
      <p:sp>
        <p:nvSpPr>
          <p:cNvPr id="2" name="Rectangle 1"/>
          <p:cNvSpPr/>
          <p:nvPr/>
        </p:nvSpPr>
        <p:spPr>
          <a:xfrm>
            <a:off x="119270" y="4333461"/>
            <a:ext cx="8845826" cy="708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Titel 6"/>
          <p:cNvSpPr txBox="1">
            <a:spLocks/>
          </p:cNvSpPr>
          <p:nvPr/>
        </p:nvSpPr>
        <p:spPr>
          <a:xfrm>
            <a:off x="407672" y="4357930"/>
            <a:ext cx="8107680" cy="49739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000" b="1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dapu@dtu.dk</a:t>
            </a:r>
          </a:p>
        </p:txBody>
      </p:sp>
    </p:spTree>
    <p:extLst>
      <p:ext uri="{BB962C8B-B14F-4D97-AF65-F5344CB8AC3E}">
        <p14:creationId xmlns:p14="http://schemas.microsoft.com/office/powerpoint/2010/main" val="143269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50468" y="353620"/>
            <a:ext cx="44478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cs typeface="Arial" panose="020B0604020202020204" pitchFamily="34" charset="0"/>
              </a:rPr>
              <a:t>La </a:t>
            </a:r>
            <a:r>
              <a:rPr lang="es-ES" sz="1600" dirty="0" err="1">
                <a:cs typeface="Arial" panose="020B0604020202020204" pitchFamily="34" charset="0"/>
              </a:rPr>
              <a:t>Carbon</a:t>
            </a:r>
            <a:r>
              <a:rPr lang="es-ES" sz="1600" dirty="0">
                <a:cs typeface="Arial" panose="020B0604020202020204" pitchFamily="34" charset="0"/>
              </a:rPr>
              <a:t> </a:t>
            </a:r>
            <a:r>
              <a:rPr lang="es-ES" sz="1600" dirty="0" err="1">
                <a:cs typeface="Arial" panose="020B0604020202020204" pitchFamily="34" charset="0"/>
              </a:rPr>
              <a:t>Disclosure</a:t>
            </a:r>
            <a:r>
              <a:rPr lang="es-ES" sz="1600" dirty="0">
                <a:cs typeface="Arial" panose="020B0604020202020204" pitchFamily="34" charset="0"/>
              </a:rPr>
              <a:t> Project (</a:t>
            </a:r>
            <a:r>
              <a:rPr lang="es-ES" sz="1600" dirty="0" err="1">
                <a:cs typeface="Arial" panose="020B0604020202020204" pitchFamily="34" charset="0"/>
              </a:rPr>
              <a:t>CDP</a:t>
            </a:r>
            <a:r>
              <a:rPr lang="es-ES" sz="1600" dirty="0">
                <a:cs typeface="Arial" panose="020B0604020202020204" pitchFamily="34" charset="0"/>
              </a:rPr>
              <a:t>) es una organización sin fines de lucro con sede en el Reino Unido, Alemania y los Estados Unidos de América que ayuda a empresas y ciudades a </a:t>
            </a:r>
            <a:r>
              <a:rPr lang="es-ES" sz="1600" dirty="0" smtClean="0">
                <a:cs typeface="Arial" panose="020B0604020202020204" pitchFamily="34" charset="0"/>
              </a:rPr>
              <a:t>reducir y divulgar </a:t>
            </a:r>
            <a:r>
              <a:rPr lang="es-ES" sz="1600" dirty="0">
                <a:cs typeface="Arial" panose="020B0604020202020204" pitchFamily="34" charset="0"/>
              </a:rPr>
              <a:t>su impacto medioambiental.</a:t>
            </a:r>
            <a:endParaRPr lang="es-ES_tradnl" sz="1600" dirty="0">
              <a:cs typeface="Arial" panose="020B0604020202020204" pitchFamily="34" charset="0"/>
            </a:endParaRPr>
          </a:p>
        </p:txBody>
      </p:sp>
      <p:pic>
        <p:nvPicPr>
          <p:cNvPr id="1026" name="Picture 2" descr="CDP Global Water Report 2014 | CEO Water Mand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6" y="-459804"/>
            <a:ext cx="3552555" cy="258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6F7F9"/>
              </a:clrFrom>
              <a:clrTo>
                <a:srgbClr val="F6F7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25" y="1934419"/>
            <a:ext cx="6057090" cy="233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4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6"/>
          <p:cNvSpPr txBox="1">
            <a:spLocks/>
          </p:cNvSpPr>
          <p:nvPr/>
        </p:nvSpPr>
        <p:spPr>
          <a:xfrm>
            <a:off x="471170" y="422031"/>
            <a:ext cx="8107679" cy="49739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b="1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Objetivo de mi charla</a:t>
            </a:r>
            <a:endParaRPr lang="es-ES_tradnl" sz="3000" b="1" dirty="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Pladsholder til indhold 7">
            <a:extLst>
              <a:ext uri="{FF2B5EF4-FFF2-40B4-BE49-F238E27FC236}">
                <a16:creationId xmlns:a16="http://schemas.microsoft.com/office/drawing/2014/main" id="{6F7A6F88-9DB2-8E49-929F-C96710E70D0C}"/>
              </a:ext>
            </a:extLst>
          </p:cNvPr>
          <p:cNvSpPr txBox="1">
            <a:spLocks/>
          </p:cNvSpPr>
          <p:nvPr/>
        </p:nvSpPr>
        <p:spPr>
          <a:xfrm>
            <a:off x="471171" y="1303506"/>
            <a:ext cx="8205901" cy="2795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_tradnl" sz="2000" dirty="0" smtClean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_tradnl" sz="2000" dirty="0" smtClean="0">
                <a:cs typeface="Arial" panose="020B0604020202020204" pitchFamily="34" charset="0"/>
              </a:rPr>
              <a:t>presentar los tres protocolos más usados para la divulgación de datos de emisiones por parte del sector privado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_tradnl" sz="2000" dirty="0" smtClean="0">
                <a:cs typeface="Arial" panose="020B0604020202020204" pitchFamily="34" charset="0"/>
              </a:rPr>
              <a:t>dar a conocer una guía que resume los aspectos principales cubiertos por estos tres protocolos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_tradnl" sz="2000" dirty="0" smtClean="0">
                <a:cs typeface="Arial" panose="020B0604020202020204" pitchFamily="34" charset="0"/>
              </a:rPr>
              <a:t>solicitar de cada uno de ustedes una respuesta (un párrafo) a unas preguntas cortas que les formularemos al final de la charla</a:t>
            </a:r>
            <a:endParaRPr lang="es-ES_tradnl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5973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1930400" y="5965919"/>
            <a:ext cx="7124700" cy="0"/>
          </a:xfrm>
          <a:prstGeom prst="line">
            <a:avLst/>
          </a:prstGeom>
          <a:ln w="34925" cap="rnd">
            <a:gradFill>
              <a:gsLst>
                <a:gs pos="0">
                  <a:schemeClr val="accent6"/>
                </a:gs>
                <a:gs pos="41000">
                  <a:schemeClr val="accent2"/>
                </a:gs>
                <a:gs pos="20000">
                  <a:schemeClr val="accent3"/>
                </a:gs>
                <a:gs pos="100000">
                  <a:schemeClr val="accent1"/>
                </a:gs>
              </a:gsLst>
              <a:lin ang="48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7023100" y="-1369035"/>
            <a:ext cx="2120900" cy="0"/>
          </a:xfrm>
          <a:prstGeom prst="line">
            <a:avLst/>
          </a:prstGeom>
          <a:ln w="34925" cap="rnd">
            <a:gradFill>
              <a:gsLst>
                <a:gs pos="0">
                  <a:schemeClr val="accent6"/>
                </a:gs>
                <a:gs pos="63000">
                  <a:schemeClr val="accent2"/>
                </a:gs>
                <a:gs pos="43000">
                  <a:schemeClr val="accent3"/>
                </a:gs>
                <a:gs pos="100000">
                  <a:schemeClr val="accent1"/>
                </a:gs>
              </a:gsLst>
              <a:lin ang="108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el 6"/>
          <p:cNvSpPr txBox="1">
            <a:spLocks/>
          </p:cNvSpPr>
          <p:nvPr/>
        </p:nvSpPr>
        <p:spPr>
          <a:xfrm>
            <a:off x="471170" y="422031"/>
            <a:ext cx="7522456" cy="49739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b="1" dirty="0" smtClean="0">
                <a:latin typeface="+mn-lt"/>
                <a:cs typeface="Arial" panose="020B0604020202020204" pitchFamily="34" charset="0"/>
              </a:rPr>
              <a:t>Contenidos</a:t>
            </a:r>
          </a:p>
          <a:p>
            <a:endParaRPr lang="da-DK" sz="3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Pladsholder til indhold 7">
            <a:extLst>
              <a:ext uri="{FF2B5EF4-FFF2-40B4-BE49-F238E27FC236}">
                <a16:creationId xmlns:a16="http://schemas.microsoft.com/office/drawing/2014/main" id="{29759355-7F00-BB41-9DD1-0889B9F99318}"/>
              </a:ext>
            </a:extLst>
          </p:cNvPr>
          <p:cNvSpPr txBox="1">
            <a:spLocks/>
          </p:cNvSpPr>
          <p:nvPr/>
        </p:nvSpPr>
        <p:spPr>
          <a:xfrm>
            <a:off x="471170" y="1052606"/>
            <a:ext cx="7128951" cy="33131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_tradnl" dirty="0" smtClean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s-ES_tradnl" dirty="0" smtClean="0">
                <a:cs typeface="Arial" panose="020B0604020202020204" pitchFamily="34" charset="0"/>
              </a:rPr>
              <a:t>Introducción</a:t>
            </a:r>
          </a:p>
          <a:p>
            <a:pPr>
              <a:buFontTx/>
              <a:buChar char="-"/>
            </a:pPr>
            <a:endParaRPr lang="es-ES_tradnl" dirty="0" smtClean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s-ES_tradnl" dirty="0" smtClean="0">
                <a:cs typeface="Arial" panose="020B0604020202020204" pitchFamily="34" charset="0"/>
              </a:rPr>
              <a:t>Protocolos identificados</a:t>
            </a:r>
          </a:p>
          <a:p>
            <a:pPr>
              <a:buFontTx/>
              <a:buChar char="-"/>
            </a:pPr>
            <a:endParaRPr lang="es-ES_tradnl" dirty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s-ES_tradnl" dirty="0" smtClean="0">
                <a:cs typeface="Arial" panose="020B0604020202020204" pitchFamily="34" charset="0"/>
              </a:rPr>
              <a:t>Protocolos más usados</a:t>
            </a:r>
          </a:p>
          <a:p>
            <a:pPr>
              <a:buFontTx/>
              <a:buChar char="-"/>
            </a:pPr>
            <a:endParaRPr lang="es-ES_tradnl" dirty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s-ES_tradnl" dirty="0" smtClean="0">
                <a:cs typeface="Arial" panose="020B0604020202020204" pitchFamily="34" charset="0"/>
              </a:rPr>
              <a:t>Dificultades más comunes</a:t>
            </a:r>
          </a:p>
          <a:p>
            <a:pPr>
              <a:buFontTx/>
              <a:buChar char="-"/>
            </a:pPr>
            <a:endParaRPr lang="es-ES_tradnl" dirty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s-ES_tradnl" dirty="0" smtClean="0">
                <a:cs typeface="Arial" panose="020B0604020202020204" pitchFamily="34" charset="0"/>
              </a:rPr>
              <a:t>Guía de auto-evaluación (y </a:t>
            </a:r>
            <a:r>
              <a:rPr lang="es-ES_tradnl" dirty="0" smtClean="0">
                <a:solidFill>
                  <a:schemeClr val="accent1"/>
                </a:solidFill>
                <a:cs typeface="Arial" panose="020B0604020202020204" pitchFamily="34" charset="0"/>
              </a:rPr>
              <a:t>pregunta para los asistentes</a:t>
            </a:r>
            <a:r>
              <a:rPr lang="es-ES_tradnl" dirty="0" smtClean="0">
                <a:cs typeface="Arial" panose="020B0604020202020204" pitchFamily="34" charset="0"/>
              </a:rPr>
              <a:t> al seminario web)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_tradnl" sz="1600" dirty="0" smtClean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0"/>
            <a:ext cx="19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9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 b="7651"/>
          <a:stretch/>
        </p:blipFill>
        <p:spPr>
          <a:xfrm>
            <a:off x="1" y="-18535"/>
            <a:ext cx="9143999" cy="5171303"/>
          </a:xfrm>
          <a:prstGeom prst="rect">
            <a:avLst/>
          </a:prstGeom>
        </p:spPr>
      </p:pic>
      <p:sp>
        <p:nvSpPr>
          <p:cNvPr id="8" name="Pladsholder til indhold 7"/>
          <p:cNvSpPr>
            <a:spLocks noGrp="1"/>
          </p:cNvSpPr>
          <p:nvPr>
            <p:ph sz="quarter" idx="10"/>
          </p:nvPr>
        </p:nvSpPr>
        <p:spPr>
          <a:xfrm>
            <a:off x="471171" y="1050926"/>
            <a:ext cx="5018720" cy="33131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2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sz="22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CDP</a:t>
            </a:r>
            <a:r>
              <a:rPr lang="es-ES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S" sz="2200" b="1" dirty="0">
                <a:solidFill>
                  <a:schemeClr val="bg1"/>
                </a:solidFill>
                <a:cs typeface="Arial" panose="020B0604020202020204" pitchFamily="34" charset="0"/>
              </a:rPr>
              <a:t>(2020): 9,600 empresas (*)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sz="22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sz="2200" b="1" dirty="0">
                <a:solidFill>
                  <a:schemeClr val="bg1"/>
                </a:solidFill>
                <a:cs typeface="Arial" panose="020B0604020202020204" pitchFamily="34" charset="0"/>
              </a:rPr>
              <a:t>2020-2019: incremento del 14%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sz="22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sz="2200" b="1" dirty="0">
                <a:solidFill>
                  <a:schemeClr val="bg1"/>
                </a:solidFill>
                <a:cs typeface="Arial" panose="020B0604020202020204" pitchFamily="34" charset="0"/>
              </a:rPr>
              <a:t>2015-2020: incremento del 70</a:t>
            </a:r>
            <a:r>
              <a:rPr lang="es-ES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%</a:t>
            </a:r>
            <a:endParaRPr lang="es-ES" sz="2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222" y="4370705"/>
            <a:ext cx="1402362" cy="563047"/>
          </a:xfrm>
          <a:prstGeom prst="rect">
            <a:avLst/>
          </a:prstGeom>
        </p:spPr>
      </p:pic>
      <p:sp>
        <p:nvSpPr>
          <p:cNvPr id="6" name="Titel 6"/>
          <p:cNvSpPr txBox="1">
            <a:spLocks/>
          </p:cNvSpPr>
          <p:nvPr/>
        </p:nvSpPr>
        <p:spPr>
          <a:xfrm>
            <a:off x="471170" y="374531"/>
            <a:ext cx="7422508" cy="5622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Introducción</a:t>
            </a:r>
            <a:endParaRPr lang="es-ES_tradnl" sz="225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 flipH="1">
            <a:off x="5658324" y="1163870"/>
            <a:ext cx="3014505" cy="2637692"/>
          </a:xfrm>
          <a:prstGeom prst="round2Diag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 dirty="0" smtClean="0"/>
              <a:t>(*) más del 50</a:t>
            </a:r>
            <a:r>
              <a:rPr lang="es-ES" sz="1800" dirty="0"/>
              <a:t>% de los valores que cotizan en bolsa a nivel </a:t>
            </a:r>
            <a:r>
              <a:rPr lang="es-ES" sz="1800" dirty="0" smtClean="0"/>
              <a:t>mundial</a:t>
            </a:r>
          </a:p>
        </p:txBody>
      </p:sp>
    </p:spTree>
    <p:extLst>
      <p:ext uri="{BB962C8B-B14F-4D97-AF65-F5344CB8AC3E}">
        <p14:creationId xmlns:p14="http://schemas.microsoft.com/office/powerpoint/2010/main" val="3749296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>
          <a:xfrm>
            <a:off x="471169" y="1052606"/>
            <a:ext cx="3893308" cy="33131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r>
              <a:rPr lang="es-ES_tradnl" dirty="0" smtClean="0"/>
              <a:t>Divulgar información sobre emisiones de gases de efecto invernadero… </a:t>
            </a:r>
            <a:r>
              <a:rPr lang="es-ES_tradnl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¿por qué motivo?</a:t>
            </a:r>
          </a:p>
          <a:p>
            <a:pPr marL="0" indent="0">
              <a:buNone/>
            </a:pPr>
            <a:endParaRPr lang="es-ES_trad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_tradnl" dirty="0" smtClean="0"/>
              <a:t>relaciones públicas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_tradnl" dirty="0" smtClean="0"/>
              <a:t>optimizar procesos y ahorrar energía</a:t>
            </a:r>
            <a:endParaRPr lang="es-ES_tradnl" dirty="0"/>
          </a:p>
          <a:p>
            <a:pPr>
              <a:buFont typeface="Wingdings" panose="05000000000000000000" pitchFamily="2" charset="2"/>
              <a:buChar char="§"/>
            </a:pPr>
            <a:r>
              <a:rPr lang="es-ES_tradnl" dirty="0" smtClean="0"/>
              <a:t>responder a demandas de clientes</a:t>
            </a:r>
            <a:endParaRPr lang="es-ES_tradnl" dirty="0"/>
          </a:p>
          <a:p>
            <a:pPr>
              <a:buFont typeface="Wingdings" panose="05000000000000000000" pitchFamily="2" charset="2"/>
              <a:buChar char="§"/>
            </a:pPr>
            <a:r>
              <a:rPr lang="es-ES_tradnl" dirty="0" smtClean="0"/>
              <a:t>otras razones</a:t>
            </a:r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10" name="Titel 6"/>
          <p:cNvSpPr txBox="1">
            <a:spLocks/>
          </p:cNvSpPr>
          <p:nvPr/>
        </p:nvSpPr>
        <p:spPr>
          <a:xfrm>
            <a:off x="471170" y="422031"/>
            <a:ext cx="8107680" cy="49739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b="1" dirty="0" smtClean="0">
                <a:latin typeface="+mn-lt"/>
                <a:cs typeface="Arial" panose="020B0604020202020204" pitchFamily="34" charset="0"/>
              </a:rPr>
              <a:t>Introducción</a:t>
            </a:r>
            <a:endParaRPr lang="es-ES_tradnl" sz="2200" b="1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15" y="1130224"/>
            <a:ext cx="4226485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99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>
          <a:xfrm>
            <a:off x="471169" y="1052606"/>
            <a:ext cx="3809001" cy="33131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r>
              <a:rPr lang="es-ES_tradnl" dirty="0" smtClean="0"/>
              <a:t>Divulgar </a:t>
            </a:r>
            <a:r>
              <a:rPr lang="es-ES_tradnl" dirty="0"/>
              <a:t>información sobre emisiones de gases de efecto invernadero… </a:t>
            </a:r>
            <a:r>
              <a:rPr lang="es-ES_tradnl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¿obtenida de </a:t>
            </a:r>
            <a:r>
              <a:rPr lang="es-ES_tradn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qué </a:t>
            </a:r>
            <a:r>
              <a:rPr lang="es-ES_tradnl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manera?</a:t>
            </a:r>
            <a:endParaRPr lang="es-ES_tradnl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r>
              <a:rPr lang="es-ES_tradnl" dirty="0" smtClean="0"/>
              <a:t>A través de protocolos que guían a las empresas en temas como: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_tradnl" dirty="0" smtClean="0"/>
              <a:t>establecer inventarios de emisiones de gases de efecto invernadero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_tradnl" dirty="0" smtClean="0"/>
              <a:t>comunicar la información</a:t>
            </a:r>
            <a:endParaRPr lang="es-ES_tradnl" dirty="0"/>
          </a:p>
        </p:txBody>
      </p:sp>
      <p:sp>
        <p:nvSpPr>
          <p:cNvPr id="10" name="Titel 6"/>
          <p:cNvSpPr txBox="1">
            <a:spLocks/>
          </p:cNvSpPr>
          <p:nvPr/>
        </p:nvSpPr>
        <p:spPr>
          <a:xfrm>
            <a:off x="471170" y="422031"/>
            <a:ext cx="8107680" cy="49739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b="1" dirty="0" smtClean="0">
                <a:latin typeface="+mn-lt"/>
                <a:cs typeface="Arial" panose="020B0604020202020204" pitchFamily="34" charset="0"/>
              </a:rPr>
              <a:t>Introducción</a:t>
            </a:r>
            <a:endParaRPr lang="es-ES_tradnl" sz="2200" b="1" dirty="0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00" y="1135857"/>
            <a:ext cx="4224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303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0"/>
            <a:ext cx="9144000" cy="5140019"/>
          </a:xfrm>
          <a:prstGeom prst="rect">
            <a:avLst/>
          </a:prstGeom>
        </p:spPr>
      </p:pic>
      <p:sp>
        <p:nvSpPr>
          <p:cNvPr id="8" name="Pladsholder til indhold 7"/>
          <p:cNvSpPr>
            <a:spLocks noGrp="1"/>
          </p:cNvSpPr>
          <p:nvPr>
            <p:ph sz="quarter" idx="10"/>
          </p:nvPr>
        </p:nvSpPr>
        <p:spPr>
          <a:xfrm>
            <a:off x="471171" y="1050926"/>
            <a:ext cx="5018720" cy="33131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_tradnl" sz="22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s-ES_tradnl" sz="22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s-ES_tradnl" sz="22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_tradnl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específicos para un sector: 44</a:t>
            </a:r>
          </a:p>
          <a:p>
            <a:pPr>
              <a:buFont typeface="Wingdings" panose="05000000000000000000" pitchFamily="2" charset="2"/>
              <a:buChar char="§"/>
            </a:pPr>
            <a:endParaRPr lang="es-ES_tradnl" sz="22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_tradnl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aplicables a múltiples sectores: 24</a:t>
            </a:r>
          </a:p>
          <a:p>
            <a:pPr marL="0" indent="0">
              <a:buNone/>
            </a:pPr>
            <a:endParaRPr lang="es-ES_tradnl" sz="22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222" y="4370705"/>
            <a:ext cx="1402362" cy="563047"/>
          </a:xfrm>
          <a:prstGeom prst="rect">
            <a:avLst/>
          </a:prstGeom>
        </p:spPr>
      </p:pic>
      <p:sp>
        <p:nvSpPr>
          <p:cNvPr id="6" name="Titel 6"/>
          <p:cNvSpPr txBox="1">
            <a:spLocks/>
          </p:cNvSpPr>
          <p:nvPr/>
        </p:nvSpPr>
        <p:spPr>
          <a:xfrm>
            <a:off x="471170" y="374531"/>
            <a:ext cx="7422508" cy="5622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Protocolos identificados</a:t>
            </a:r>
            <a:endParaRPr lang="es-ES_tradnl" sz="225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 flipH="1">
            <a:off x="5658324" y="1163870"/>
            <a:ext cx="3014505" cy="2637692"/>
          </a:xfrm>
          <a:prstGeom prst="round2Diag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800" b="1" dirty="0" smtClean="0">
                <a:solidFill>
                  <a:schemeClr val="tx1"/>
                </a:solidFill>
              </a:rPr>
              <a:t>IDIOMAS</a:t>
            </a:r>
          </a:p>
          <a:p>
            <a:pPr algn="r"/>
            <a:endParaRPr lang="es-ES" sz="1800" b="1" dirty="0" smtClean="0">
              <a:solidFill>
                <a:schemeClr val="tx1"/>
              </a:solidFill>
            </a:endParaRPr>
          </a:p>
          <a:p>
            <a:pPr algn="r"/>
            <a:r>
              <a:rPr lang="es-ES" sz="1800" b="1" dirty="0" smtClean="0">
                <a:solidFill>
                  <a:schemeClr val="tx1"/>
                </a:solidFill>
              </a:rPr>
              <a:t>Inglés, castellano, francés, italiano, japonés, alemán, coreano y tailandés</a:t>
            </a:r>
          </a:p>
        </p:txBody>
      </p:sp>
    </p:spTree>
    <p:extLst>
      <p:ext uri="{BB962C8B-B14F-4D97-AF65-F5344CB8AC3E}">
        <p14:creationId xmlns:p14="http://schemas.microsoft.com/office/powerpoint/2010/main" val="4609251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6"/>
          <p:cNvSpPr txBox="1">
            <a:spLocks/>
          </p:cNvSpPr>
          <p:nvPr/>
        </p:nvSpPr>
        <p:spPr>
          <a:xfrm>
            <a:off x="471170" y="422031"/>
            <a:ext cx="8107680" cy="49739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b="1" dirty="0" smtClean="0">
                <a:latin typeface="+mn-lt"/>
                <a:cs typeface="Arial" panose="020B0604020202020204" pitchFamily="34" charset="0"/>
              </a:rPr>
              <a:t>Protocolos identificados</a:t>
            </a:r>
            <a:endParaRPr lang="es-ES_tradnl" sz="2200" b="1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0" y="1596317"/>
            <a:ext cx="3646873" cy="2183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088" y="1596317"/>
            <a:ext cx="3664762" cy="21942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400839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BABE3"/>
      </a:accent1>
      <a:accent2>
        <a:srgbClr val="46B9B1"/>
      </a:accent2>
      <a:accent3>
        <a:srgbClr val="72BC7C"/>
      </a:accent3>
      <a:accent4>
        <a:srgbClr val="95C11F"/>
      </a:accent4>
      <a:accent5>
        <a:srgbClr val="B9CC65"/>
      </a:accent5>
      <a:accent6>
        <a:srgbClr val="E8E457"/>
      </a:accent6>
      <a:hlink>
        <a:srgbClr val="0070C0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DP powerpoint template.potx" id="{33A56EA4-D4D4-44F6-99B7-7429BE0B7E0E}" vid="{307DAD07-F072-4F67-8D07-56A1D34421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DA86A04F0A8074ABE6465B57A29B3D8" ma:contentTypeVersion="13" ma:contentTypeDescription="Opret et nyt dokument." ma:contentTypeScope="" ma:versionID="6d5a37111c6d3a9b029832ee105e434d">
  <xsd:schema xmlns:xsd="http://www.w3.org/2001/XMLSchema" xmlns:xs="http://www.w3.org/2001/XMLSchema" xmlns:p="http://schemas.microsoft.com/office/2006/metadata/properties" xmlns:ns2="d70d6986-2ab3-44ac-9678-0b93cf4243b9" xmlns:ns3="afb56716-9237-474d-b6df-d3bb880254d4" targetNamespace="http://schemas.microsoft.com/office/2006/metadata/properties" ma:root="true" ma:fieldsID="76109044b2d8dee0c09abda3ed25ff42" ns2:_="" ns3:_="">
    <xsd:import namespace="d70d6986-2ab3-44ac-9678-0b93cf4243b9"/>
    <xsd:import namespace="afb56716-9237-474d-b6df-d3bb880254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0d6986-2ab3-44ac-9678-0b93cf4243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Comments" ma:index="19" nillable="true" ma:displayName="Comments" ma:format="Dropdown" ma:internalName="Comment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b56716-9237-474d-b6df-d3bb880254d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d70d6986-2ab3-44ac-9678-0b93cf4243b9" xsi:nil="true"/>
    <SharedWithUsers xmlns="afb56716-9237-474d-b6df-d3bb880254d4">
      <UserInfo>
        <DisplayName>Thomas Kragh Laursen</DisplayName>
        <AccountId>47</AccountId>
        <AccountType/>
      </UserInfo>
      <UserInfo>
        <DisplayName>UNEP DTU Partnership (MAN)</DisplayName>
        <AccountId>192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E030349-7440-44E5-AE3C-7A7C62D6C4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427D0A-CF8E-4A6B-B12E-B3E29A43A9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0d6986-2ab3-44ac-9678-0b93cf4243b9"/>
    <ds:schemaRef ds:uri="afb56716-9237-474d-b6df-d3bb880254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4FCA76-2B5D-440A-A60B-E2AD20A49CC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fb56716-9237-474d-b6df-d3bb880254d4"/>
    <ds:schemaRef ds:uri="http://purl.org/dc/elements/1.1/"/>
    <ds:schemaRef ds:uri="http://schemas.microsoft.com/office/2006/metadata/properties"/>
    <ds:schemaRef ds:uri="d70d6986-2ab3-44ac-9678-0b93cf4243b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UDP powerpoint template</Template>
  <TotalTime>1207</TotalTime>
  <Words>1294</Words>
  <Application>Microsoft Office PowerPoint</Application>
  <PresentationFormat>On-screen Show (16:9)</PresentationFormat>
  <Paragraphs>242</Paragraphs>
  <Slides>29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Ghita Hjarne</dc:creator>
  <cp:lastModifiedBy>Daniel Puig</cp:lastModifiedBy>
  <cp:revision>108</cp:revision>
  <dcterms:created xsi:type="dcterms:W3CDTF">2020-11-12T12:05:05Z</dcterms:created>
  <dcterms:modified xsi:type="dcterms:W3CDTF">2021-05-21T15:22:49Z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0x010100CDA86A04F0A8074ABE6465B57A29B3D8</vt:lpwstr>
  </property>
</Properties>
</file>