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7" r:id="rId4"/>
    <p:sldMasterId id="2147483733" r:id="rId5"/>
  </p:sldMasterIdLst>
  <p:notesMasterIdLst>
    <p:notesMasterId r:id="rId68"/>
  </p:notesMasterIdLst>
  <p:handoutMasterIdLst>
    <p:handoutMasterId r:id="rId69"/>
  </p:handoutMasterIdLst>
  <p:sldIdLst>
    <p:sldId id="522" r:id="rId6"/>
    <p:sldId id="528" r:id="rId7"/>
    <p:sldId id="557" r:id="rId8"/>
    <p:sldId id="539" r:id="rId9"/>
    <p:sldId id="538" r:id="rId10"/>
    <p:sldId id="499" r:id="rId11"/>
    <p:sldId id="493" r:id="rId12"/>
    <p:sldId id="494" r:id="rId13"/>
    <p:sldId id="495" r:id="rId14"/>
    <p:sldId id="540" r:id="rId15"/>
    <p:sldId id="536" r:id="rId16"/>
    <p:sldId id="541" r:id="rId17"/>
    <p:sldId id="542" r:id="rId18"/>
    <p:sldId id="561" r:id="rId19"/>
    <p:sldId id="544" r:id="rId20"/>
    <p:sldId id="496" r:id="rId21"/>
    <p:sldId id="545" r:id="rId22"/>
    <p:sldId id="546" r:id="rId23"/>
    <p:sldId id="293" r:id="rId24"/>
    <p:sldId id="305" r:id="rId25"/>
    <p:sldId id="317" r:id="rId26"/>
    <p:sldId id="313" r:id="rId27"/>
    <p:sldId id="336" r:id="rId28"/>
    <p:sldId id="337" r:id="rId29"/>
    <p:sldId id="521" r:id="rId30"/>
    <p:sldId id="341" r:id="rId31"/>
    <p:sldId id="342" r:id="rId32"/>
    <p:sldId id="343" r:id="rId33"/>
    <p:sldId id="345" r:id="rId34"/>
    <p:sldId id="346" r:id="rId35"/>
    <p:sldId id="370" r:id="rId36"/>
    <p:sldId id="371" r:id="rId37"/>
    <p:sldId id="552" r:id="rId38"/>
    <p:sldId id="377" r:id="rId39"/>
    <p:sldId id="378" r:id="rId40"/>
    <p:sldId id="380" r:id="rId41"/>
    <p:sldId id="381" r:id="rId42"/>
    <p:sldId id="382" r:id="rId43"/>
    <p:sldId id="547" r:id="rId44"/>
    <p:sldId id="553" r:id="rId45"/>
    <p:sldId id="405" r:id="rId46"/>
    <p:sldId id="406" r:id="rId47"/>
    <p:sldId id="407" r:id="rId48"/>
    <p:sldId id="408" r:id="rId49"/>
    <p:sldId id="416" r:id="rId50"/>
    <p:sldId id="554" r:id="rId51"/>
    <p:sldId id="422" r:id="rId52"/>
    <p:sldId id="423" r:id="rId53"/>
    <p:sldId id="555" r:id="rId54"/>
    <p:sldId id="448" r:id="rId55"/>
    <p:sldId id="449" r:id="rId56"/>
    <p:sldId id="472" r:id="rId57"/>
    <p:sldId id="473" r:id="rId58"/>
    <p:sldId id="558" r:id="rId59"/>
    <p:sldId id="559" r:id="rId60"/>
    <p:sldId id="550" r:id="rId61"/>
    <p:sldId id="548" r:id="rId62"/>
    <p:sldId id="549" r:id="rId63"/>
    <p:sldId id="560" r:id="rId64"/>
    <p:sldId id="562" r:id="rId65"/>
    <p:sldId id="563" r:id="rId66"/>
    <p:sldId id="526"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6">
          <p15:clr>
            <a:srgbClr val="A4A3A4"/>
          </p15:clr>
        </p15:guide>
        <p15:guide id="3"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Ching" initials="CC" lastIdx="12" clrIdx="0">
    <p:extLst/>
  </p:cmAuthor>
  <p:cmAuthor id="2" name="Naomi Swickard" initials="NS" lastIdx="7" clrIdx="1"/>
  <p:cmAuthor id="3" name="Melisa Krnjaic" initials="MK" lastIdx="1" clrIdx="2"/>
  <p:cmAuthor id="4" name="Neelam Singh" initials="NS" lastIdx="2" clrIdx="3"/>
  <p:cmAuthor id="5" name="Mathilde Clara Kolenda" initials="MCK" lastIdx="10" clrIdx="4">
    <p:extLst>
      <p:ext uri="{19B8F6BF-5375-455C-9EA6-DF929625EA0E}">
        <p15:presenceInfo xmlns:p15="http://schemas.microsoft.com/office/powerpoint/2012/main" userId="S-1-5-21-4207196655-1284807994-987816898-933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5959"/>
    <a:srgbClr val="E0A946"/>
    <a:srgbClr val="B36AC2"/>
    <a:srgbClr val="5F5F5F"/>
    <a:srgbClr val="6FAEB9"/>
    <a:srgbClr val="625852"/>
    <a:srgbClr val="09294E"/>
    <a:srgbClr val="529CA8"/>
    <a:srgbClr val="91C1C9"/>
    <a:srgbClr val="4A9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6512" autoAdjust="0"/>
  </p:normalViewPr>
  <p:slideViewPr>
    <p:cSldViewPr>
      <p:cViewPr varScale="1">
        <p:scale>
          <a:sx n="100" d="100"/>
          <a:sy n="100" d="100"/>
        </p:scale>
        <p:origin x="1656" y="72"/>
      </p:cViewPr>
      <p:guideLst>
        <p:guide orient="horz" pos="2160"/>
        <p:guide pos="2880"/>
      </p:guideLst>
    </p:cSldViewPr>
  </p:slideViewPr>
  <p:outlineViewPr>
    <p:cViewPr>
      <p:scale>
        <a:sx n="33" d="100"/>
        <a:sy n="33" d="100"/>
      </p:scale>
      <p:origin x="0" y="-24072"/>
    </p:cViewPr>
    <p:sldLst>
      <p:sld r:id="rId1" collapse="1"/>
    </p:sldLst>
  </p:outlineViewPr>
  <p:notesTextViewPr>
    <p:cViewPr>
      <p:scale>
        <a:sx n="85" d="100"/>
        <a:sy n="85" d="100"/>
      </p:scale>
      <p:origin x="0" y="0"/>
    </p:cViewPr>
  </p:notesTextViewPr>
  <p:notesViewPr>
    <p:cSldViewPr>
      <p:cViewPr varScale="1">
        <p:scale>
          <a:sx n="86" d="100"/>
          <a:sy n="86" d="100"/>
        </p:scale>
        <p:origin x="3822" y="96"/>
      </p:cViewPr>
      <p:guideLst>
        <p:guide orient="horz" pos="2928"/>
        <p:guide pos="2206"/>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99C67E-85AF-4A9F-ADDE-B07158D44C9C}"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83E1AA79-3C4A-462C-9897-A860CD338861}">
      <dgm:prSet phldrT="[Text]" custT="1"/>
      <dgm:spPr/>
      <dgm:t>
        <a:bodyPr/>
        <a:lstStyle/>
        <a:p>
          <a:r>
            <a:rPr lang="es-ES" sz="1600" b="1" dirty="0" smtClean="0">
              <a:latin typeface="Century Gothic" panose="020B0502020202020204" pitchFamily="34" charset="0"/>
            </a:rPr>
            <a:t>Contexto: impactos en DS de las acciones climáticas del sector privado en el contexto de la NDC y ODS</a:t>
          </a:r>
        </a:p>
        <a:p>
          <a:r>
            <a:rPr lang="en-US" sz="1200" dirty="0" smtClean="0">
              <a:latin typeface="Century Gothic" panose="020B0502020202020204" pitchFamily="34" charset="0"/>
            </a:rPr>
            <a:t>5 </a:t>
          </a:r>
          <a:r>
            <a:rPr lang="en-US" sz="1200" dirty="0" err="1" smtClean="0">
              <a:latin typeface="Century Gothic" panose="020B0502020202020204" pitchFamily="34" charset="0"/>
            </a:rPr>
            <a:t>minutos</a:t>
          </a:r>
          <a:endParaRPr lang="en-US" sz="1200" dirty="0" smtClean="0">
            <a:latin typeface="Century Gothic" panose="020B0502020202020204" pitchFamily="34" charset="0"/>
          </a:endParaRPr>
        </a:p>
      </dgm:t>
    </dgm:pt>
    <dgm:pt modelId="{892621E9-3623-433E-8D3C-A9D7BCE3A10D}" type="parTrans" cxnId="{C7A0EBC4-1F85-4AA7-ACB5-3E3CC7405C09}">
      <dgm:prSet/>
      <dgm:spPr/>
      <dgm:t>
        <a:bodyPr/>
        <a:lstStyle/>
        <a:p>
          <a:endParaRPr lang="en-US">
            <a:latin typeface="Century Gothic" panose="020B0502020202020204" pitchFamily="34" charset="0"/>
          </a:endParaRPr>
        </a:p>
      </dgm:t>
    </dgm:pt>
    <dgm:pt modelId="{CCDB5260-2393-4DDD-950A-A1D0F15B6EF7}" type="sibTrans" cxnId="{C7A0EBC4-1F85-4AA7-ACB5-3E3CC7405C09}">
      <dgm:prSet/>
      <dgm:spPr>
        <a:solidFill>
          <a:schemeClr val="accent2"/>
        </a:solidFill>
      </dgm:spPr>
      <dgm:t>
        <a:bodyPr/>
        <a:lstStyle/>
        <a:p>
          <a:endParaRPr lang="en-US">
            <a:latin typeface="Century Gothic" panose="020B0502020202020204" pitchFamily="34" charset="0"/>
          </a:endParaRPr>
        </a:p>
      </dgm:t>
    </dgm:pt>
    <dgm:pt modelId="{68B67CF7-E7DF-4AFE-8739-865AB6C0ADC7}">
      <dgm:prSet phldrT="[Text]" custT="1"/>
      <dgm:spPr/>
      <dgm:t>
        <a:bodyPr/>
        <a:lstStyle/>
        <a:p>
          <a:r>
            <a:rPr lang="es-ES" sz="1600" b="1" dirty="0" smtClean="0">
              <a:latin typeface="Century Gothic" panose="020B0502020202020204" pitchFamily="34" charset="0"/>
            </a:rPr>
            <a:t>Presentación de la guía de ICAT adaptada al sector privado, y de las tablas de reporte </a:t>
          </a:r>
        </a:p>
        <a:p>
          <a:r>
            <a:rPr lang="es-ES" sz="1200" dirty="0" smtClean="0">
              <a:latin typeface="Century Gothic" panose="020B0502020202020204" pitchFamily="34" charset="0"/>
            </a:rPr>
            <a:t>30 minutos</a:t>
          </a:r>
          <a:endParaRPr lang="en-US" sz="1200" dirty="0" smtClean="0">
            <a:latin typeface="Century Gothic" panose="020B0502020202020204" pitchFamily="34" charset="0"/>
          </a:endParaRPr>
        </a:p>
      </dgm:t>
    </dgm:pt>
    <dgm:pt modelId="{E5EEB6D5-D78D-4692-A95F-6E6650509B72}" type="parTrans" cxnId="{1FC181B0-9D28-41A4-9AD1-69EAC557FDDD}">
      <dgm:prSet/>
      <dgm:spPr/>
      <dgm:t>
        <a:bodyPr/>
        <a:lstStyle/>
        <a:p>
          <a:endParaRPr lang="en-US">
            <a:latin typeface="Century Gothic" panose="020B0502020202020204" pitchFamily="34" charset="0"/>
          </a:endParaRPr>
        </a:p>
      </dgm:t>
    </dgm:pt>
    <dgm:pt modelId="{2DD0F453-A8B6-4808-B73E-A54E1B9D1580}" type="sibTrans" cxnId="{1FC181B0-9D28-41A4-9AD1-69EAC557FDDD}">
      <dgm:prSet/>
      <dgm:spPr/>
      <dgm:t>
        <a:bodyPr/>
        <a:lstStyle/>
        <a:p>
          <a:endParaRPr lang="en-US">
            <a:latin typeface="Century Gothic" panose="020B0502020202020204" pitchFamily="34" charset="0"/>
          </a:endParaRPr>
        </a:p>
      </dgm:t>
    </dgm:pt>
    <dgm:pt modelId="{D1F2A027-D9D7-460E-9CA4-0D839BB70B69}">
      <dgm:prSet custT="1"/>
      <dgm:spPr/>
      <dgm:t>
        <a:bodyPr/>
        <a:lstStyle/>
        <a:p>
          <a:r>
            <a:rPr lang="es-ES" sz="1600" b="1" dirty="0" smtClean="0">
              <a:solidFill>
                <a:schemeClr val="bg1"/>
              </a:solidFill>
              <a:latin typeface="Century Gothic" panose="020B0502020202020204" pitchFamily="34" charset="0"/>
            </a:rPr>
            <a:t>Comunicar los impactos en DS: desafíos y herramientas existentes </a:t>
          </a:r>
        </a:p>
        <a:p>
          <a:r>
            <a:rPr lang="es-ES" sz="1200" dirty="0" smtClean="0">
              <a:latin typeface="Century Gothic" panose="020B0502020202020204" pitchFamily="34" charset="0"/>
            </a:rPr>
            <a:t>5 minutos</a:t>
          </a:r>
          <a:endParaRPr lang="en-US" sz="1200" dirty="0">
            <a:latin typeface="Century Gothic" panose="020B0502020202020204" pitchFamily="34" charset="0"/>
          </a:endParaRPr>
        </a:p>
      </dgm:t>
    </dgm:pt>
    <dgm:pt modelId="{DFC76915-94EE-4DA9-86FA-6ED424B9B694}" type="parTrans" cxnId="{42EF69C3-2AFF-4820-9A68-13110D9C1527}">
      <dgm:prSet/>
      <dgm:spPr/>
      <dgm:t>
        <a:bodyPr/>
        <a:lstStyle/>
        <a:p>
          <a:endParaRPr lang="en-US">
            <a:latin typeface="Century Gothic" panose="020B0502020202020204" pitchFamily="34" charset="0"/>
          </a:endParaRPr>
        </a:p>
      </dgm:t>
    </dgm:pt>
    <dgm:pt modelId="{CF99438C-3877-4B66-897C-E08D3EC6D7BC}" type="sibTrans" cxnId="{42EF69C3-2AFF-4820-9A68-13110D9C1527}">
      <dgm:prSet/>
      <dgm:spPr/>
      <dgm:t>
        <a:bodyPr/>
        <a:lstStyle/>
        <a:p>
          <a:endParaRPr lang="en-US">
            <a:latin typeface="Century Gothic" panose="020B0502020202020204" pitchFamily="34" charset="0"/>
          </a:endParaRPr>
        </a:p>
      </dgm:t>
    </dgm:pt>
    <dgm:pt modelId="{97E09464-7CC0-413A-814C-F28697A0F8FB}">
      <dgm:prSet custT="1"/>
      <dgm:spPr/>
      <dgm:t>
        <a:bodyPr/>
        <a:lstStyle/>
        <a:p>
          <a:r>
            <a:rPr lang="es-ES" sz="1600" b="1" dirty="0" smtClean="0">
              <a:latin typeface="Century Gothic" panose="020B0502020202020204" pitchFamily="34" charset="0"/>
            </a:rPr>
            <a:t>Conclusiones</a:t>
          </a:r>
        </a:p>
        <a:p>
          <a:r>
            <a:rPr lang="es-ES" sz="1200" dirty="0" smtClean="0">
              <a:latin typeface="Century Gothic" panose="020B0502020202020204" pitchFamily="34" charset="0"/>
            </a:rPr>
            <a:t>5 minutos</a:t>
          </a:r>
          <a:endParaRPr lang="en-US" sz="1200" dirty="0"/>
        </a:p>
      </dgm:t>
    </dgm:pt>
    <dgm:pt modelId="{907D7AD9-9F14-43A3-AE5F-B77E2363E2D4}" type="parTrans" cxnId="{E80269BA-2A98-474E-AEBB-01791599C029}">
      <dgm:prSet/>
      <dgm:spPr/>
      <dgm:t>
        <a:bodyPr/>
        <a:lstStyle/>
        <a:p>
          <a:endParaRPr lang="en-US"/>
        </a:p>
      </dgm:t>
    </dgm:pt>
    <dgm:pt modelId="{489B2DD0-F306-4D4A-AE1E-BFE1715C0D88}" type="sibTrans" cxnId="{E80269BA-2A98-474E-AEBB-01791599C029}">
      <dgm:prSet/>
      <dgm:spPr/>
      <dgm:t>
        <a:bodyPr/>
        <a:lstStyle/>
        <a:p>
          <a:endParaRPr lang="en-US"/>
        </a:p>
      </dgm:t>
    </dgm:pt>
    <dgm:pt modelId="{20274EB7-31C1-4EE5-845A-D966963C3275}" type="pres">
      <dgm:prSet presAssocID="{6299C67E-85AF-4A9F-ADDE-B07158D44C9C}" presName="Name0" presStyleCnt="0">
        <dgm:presLayoutVars>
          <dgm:chMax val="7"/>
          <dgm:chPref val="7"/>
          <dgm:dir/>
        </dgm:presLayoutVars>
      </dgm:prSet>
      <dgm:spPr/>
      <dgm:t>
        <a:bodyPr/>
        <a:lstStyle/>
        <a:p>
          <a:endParaRPr lang="en-US"/>
        </a:p>
      </dgm:t>
    </dgm:pt>
    <dgm:pt modelId="{96A5C431-246F-411E-876A-E6657B03B26C}" type="pres">
      <dgm:prSet presAssocID="{6299C67E-85AF-4A9F-ADDE-B07158D44C9C}" presName="Name1" presStyleCnt="0"/>
      <dgm:spPr/>
    </dgm:pt>
    <dgm:pt modelId="{F9BAB12D-05D0-414B-9804-B778BC39C272}" type="pres">
      <dgm:prSet presAssocID="{6299C67E-85AF-4A9F-ADDE-B07158D44C9C}" presName="cycle" presStyleCnt="0"/>
      <dgm:spPr/>
    </dgm:pt>
    <dgm:pt modelId="{5FD3C65A-FF86-40F6-B895-5456C8E7C7A2}" type="pres">
      <dgm:prSet presAssocID="{6299C67E-85AF-4A9F-ADDE-B07158D44C9C}" presName="srcNode" presStyleLbl="node1" presStyleIdx="0" presStyleCnt="4"/>
      <dgm:spPr/>
    </dgm:pt>
    <dgm:pt modelId="{4576094C-FBAD-4935-A83E-BE124181A4EE}" type="pres">
      <dgm:prSet presAssocID="{6299C67E-85AF-4A9F-ADDE-B07158D44C9C}" presName="conn" presStyleLbl="parChTrans1D2" presStyleIdx="0" presStyleCnt="1"/>
      <dgm:spPr/>
      <dgm:t>
        <a:bodyPr/>
        <a:lstStyle/>
        <a:p>
          <a:endParaRPr lang="en-US"/>
        </a:p>
      </dgm:t>
    </dgm:pt>
    <dgm:pt modelId="{C7FC173D-E33F-4379-A332-CB97EFC3B01E}" type="pres">
      <dgm:prSet presAssocID="{6299C67E-85AF-4A9F-ADDE-B07158D44C9C}" presName="extraNode" presStyleLbl="node1" presStyleIdx="0" presStyleCnt="4"/>
      <dgm:spPr/>
    </dgm:pt>
    <dgm:pt modelId="{0E2C4162-B2CF-4D42-B4D4-F41850AFDBC9}" type="pres">
      <dgm:prSet presAssocID="{6299C67E-85AF-4A9F-ADDE-B07158D44C9C}" presName="dstNode" presStyleLbl="node1" presStyleIdx="0" presStyleCnt="4"/>
      <dgm:spPr/>
    </dgm:pt>
    <dgm:pt modelId="{50E05F7F-A687-48AB-AA63-1B2C75E72696}" type="pres">
      <dgm:prSet presAssocID="{83E1AA79-3C4A-462C-9897-A860CD338861}" presName="text_1" presStyleLbl="node1" presStyleIdx="0" presStyleCnt="4" custScaleY="133882">
        <dgm:presLayoutVars>
          <dgm:bulletEnabled val="1"/>
        </dgm:presLayoutVars>
      </dgm:prSet>
      <dgm:spPr/>
      <dgm:t>
        <a:bodyPr/>
        <a:lstStyle/>
        <a:p>
          <a:endParaRPr lang="en-US"/>
        </a:p>
      </dgm:t>
    </dgm:pt>
    <dgm:pt modelId="{18F62020-E6A0-48CB-984E-2ED841FF85DD}" type="pres">
      <dgm:prSet presAssocID="{83E1AA79-3C4A-462C-9897-A860CD338861}" presName="accent_1" presStyleCnt="0"/>
      <dgm:spPr/>
    </dgm:pt>
    <dgm:pt modelId="{A2903C95-191F-4944-9866-637FC6F91385}" type="pres">
      <dgm:prSet presAssocID="{83E1AA79-3C4A-462C-9897-A860CD338861}" presName="accentRepeatNode" presStyleLbl="solidFgAcc1" presStyleIdx="0" presStyleCnt="4" custScaleX="113083" custScaleY="113083"/>
      <dgm:spPr>
        <a:ln w="38100">
          <a:solidFill>
            <a:schemeClr val="accent5"/>
          </a:solidFill>
        </a:ln>
      </dgm:spPr>
    </dgm:pt>
    <dgm:pt modelId="{43BFB571-A7E6-4CB3-87C7-D256E6B0EA1C}" type="pres">
      <dgm:prSet presAssocID="{D1F2A027-D9D7-460E-9CA4-0D839BB70B69}" presName="text_2" presStyleLbl="node1" presStyleIdx="1" presStyleCnt="4" custScaleY="134009">
        <dgm:presLayoutVars>
          <dgm:bulletEnabled val="1"/>
        </dgm:presLayoutVars>
      </dgm:prSet>
      <dgm:spPr/>
      <dgm:t>
        <a:bodyPr/>
        <a:lstStyle/>
        <a:p>
          <a:endParaRPr lang="en-US"/>
        </a:p>
      </dgm:t>
    </dgm:pt>
    <dgm:pt modelId="{650402D4-F31E-4F58-8122-5A32A76B72BB}" type="pres">
      <dgm:prSet presAssocID="{D1F2A027-D9D7-460E-9CA4-0D839BB70B69}" presName="accent_2" presStyleCnt="0"/>
      <dgm:spPr/>
    </dgm:pt>
    <dgm:pt modelId="{22C1FBA8-DA07-49E8-9029-80CFEDEDF249}" type="pres">
      <dgm:prSet presAssocID="{D1F2A027-D9D7-460E-9CA4-0D839BB70B69}" presName="accentRepeatNode" presStyleLbl="solidFgAcc1" presStyleIdx="1" presStyleCnt="4" custScaleX="113083" custScaleY="113083"/>
      <dgm:spPr>
        <a:ln w="38100">
          <a:solidFill>
            <a:schemeClr val="accent5"/>
          </a:solidFill>
        </a:ln>
      </dgm:spPr>
    </dgm:pt>
    <dgm:pt modelId="{A9443306-3AF7-4912-AE43-3E7A8BDA88A8}" type="pres">
      <dgm:prSet presAssocID="{68B67CF7-E7DF-4AFE-8739-865AB6C0ADC7}" presName="text_3" presStyleLbl="node1" presStyleIdx="2" presStyleCnt="4" custScaleY="134009">
        <dgm:presLayoutVars>
          <dgm:bulletEnabled val="1"/>
        </dgm:presLayoutVars>
      </dgm:prSet>
      <dgm:spPr/>
      <dgm:t>
        <a:bodyPr/>
        <a:lstStyle/>
        <a:p>
          <a:endParaRPr lang="en-US"/>
        </a:p>
      </dgm:t>
    </dgm:pt>
    <dgm:pt modelId="{D835FF34-7090-4354-92D4-46F60445EB0C}" type="pres">
      <dgm:prSet presAssocID="{68B67CF7-E7DF-4AFE-8739-865AB6C0ADC7}" presName="accent_3" presStyleCnt="0"/>
      <dgm:spPr/>
    </dgm:pt>
    <dgm:pt modelId="{8CF0BB87-E5FB-4DF9-BD76-C9592C1F2969}" type="pres">
      <dgm:prSet presAssocID="{68B67CF7-E7DF-4AFE-8739-865AB6C0ADC7}" presName="accentRepeatNode" presStyleLbl="solidFgAcc1" presStyleIdx="2" presStyleCnt="4" custScaleX="113083" custScaleY="113083"/>
      <dgm:spPr>
        <a:ln w="38100">
          <a:solidFill>
            <a:schemeClr val="accent5"/>
          </a:solidFill>
        </a:ln>
      </dgm:spPr>
    </dgm:pt>
    <dgm:pt modelId="{49F2C01D-2B65-4680-B580-1C73688578A1}" type="pres">
      <dgm:prSet presAssocID="{97E09464-7CC0-413A-814C-F28697A0F8FB}" presName="text_4" presStyleLbl="node1" presStyleIdx="3" presStyleCnt="4" custScaleY="134009">
        <dgm:presLayoutVars>
          <dgm:bulletEnabled val="1"/>
        </dgm:presLayoutVars>
      </dgm:prSet>
      <dgm:spPr/>
      <dgm:t>
        <a:bodyPr/>
        <a:lstStyle/>
        <a:p>
          <a:endParaRPr lang="en-US"/>
        </a:p>
      </dgm:t>
    </dgm:pt>
    <dgm:pt modelId="{817A2FA7-09DA-4C20-BDA8-9BC848B367E4}" type="pres">
      <dgm:prSet presAssocID="{97E09464-7CC0-413A-814C-F28697A0F8FB}" presName="accent_4" presStyleCnt="0"/>
      <dgm:spPr/>
    </dgm:pt>
    <dgm:pt modelId="{6CDA9E68-9C3B-418F-A4D5-BF4ECFFA1669}" type="pres">
      <dgm:prSet presAssocID="{97E09464-7CC0-413A-814C-F28697A0F8FB}" presName="accentRepeatNode" presStyleLbl="solidFgAcc1" presStyleIdx="3" presStyleCnt="4"/>
      <dgm:spPr/>
    </dgm:pt>
  </dgm:ptLst>
  <dgm:cxnLst>
    <dgm:cxn modelId="{683277E3-E2DB-411F-812A-6DED2D4F4EBC}" type="presOf" srcId="{D1F2A027-D9D7-460E-9CA4-0D839BB70B69}" destId="{43BFB571-A7E6-4CB3-87C7-D256E6B0EA1C}" srcOrd="0" destOrd="0" presId="urn:microsoft.com/office/officeart/2008/layout/VerticalCurvedList"/>
    <dgm:cxn modelId="{16C56948-C9B0-4941-9D72-94E8C7325CE8}" type="presOf" srcId="{CCDB5260-2393-4DDD-950A-A1D0F15B6EF7}" destId="{4576094C-FBAD-4935-A83E-BE124181A4EE}" srcOrd="0" destOrd="0" presId="urn:microsoft.com/office/officeart/2008/layout/VerticalCurvedList"/>
    <dgm:cxn modelId="{A2331954-AFF9-4660-B832-B67160D2886E}" type="presOf" srcId="{68B67CF7-E7DF-4AFE-8739-865AB6C0ADC7}" destId="{A9443306-3AF7-4912-AE43-3E7A8BDA88A8}" srcOrd="0" destOrd="0" presId="urn:microsoft.com/office/officeart/2008/layout/VerticalCurvedList"/>
    <dgm:cxn modelId="{C7A0EBC4-1F85-4AA7-ACB5-3E3CC7405C09}" srcId="{6299C67E-85AF-4A9F-ADDE-B07158D44C9C}" destId="{83E1AA79-3C4A-462C-9897-A860CD338861}" srcOrd="0" destOrd="0" parTransId="{892621E9-3623-433E-8D3C-A9D7BCE3A10D}" sibTransId="{CCDB5260-2393-4DDD-950A-A1D0F15B6EF7}"/>
    <dgm:cxn modelId="{8D4F3A58-1055-4AFA-AD18-D9803989A8BF}" type="presOf" srcId="{6299C67E-85AF-4A9F-ADDE-B07158D44C9C}" destId="{20274EB7-31C1-4EE5-845A-D966963C3275}" srcOrd="0" destOrd="0" presId="urn:microsoft.com/office/officeart/2008/layout/VerticalCurvedList"/>
    <dgm:cxn modelId="{42EF69C3-2AFF-4820-9A68-13110D9C1527}" srcId="{6299C67E-85AF-4A9F-ADDE-B07158D44C9C}" destId="{D1F2A027-D9D7-460E-9CA4-0D839BB70B69}" srcOrd="1" destOrd="0" parTransId="{DFC76915-94EE-4DA9-86FA-6ED424B9B694}" sibTransId="{CF99438C-3877-4B66-897C-E08D3EC6D7BC}"/>
    <dgm:cxn modelId="{23CDEFE0-2468-43CE-8FDE-20F216F58A0C}" type="presOf" srcId="{97E09464-7CC0-413A-814C-F28697A0F8FB}" destId="{49F2C01D-2B65-4680-B580-1C73688578A1}" srcOrd="0" destOrd="0" presId="urn:microsoft.com/office/officeart/2008/layout/VerticalCurvedList"/>
    <dgm:cxn modelId="{E80269BA-2A98-474E-AEBB-01791599C029}" srcId="{6299C67E-85AF-4A9F-ADDE-B07158D44C9C}" destId="{97E09464-7CC0-413A-814C-F28697A0F8FB}" srcOrd="3" destOrd="0" parTransId="{907D7AD9-9F14-43A3-AE5F-B77E2363E2D4}" sibTransId="{489B2DD0-F306-4D4A-AE1E-BFE1715C0D88}"/>
    <dgm:cxn modelId="{9B0F28C6-6025-4E83-8FA7-802CD72FBF77}" type="presOf" srcId="{83E1AA79-3C4A-462C-9897-A860CD338861}" destId="{50E05F7F-A687-48AB-AA63-1B2C75E72696}" srcOrd="0" destOrd="0" presId="urn:microsoft.com/office/officeart/2008/layout/VerticalCurvedList"/>
    <dgm:cxn modelId="{1FC181B0-9D28-41A4-9AD1-69EAC557FDDD}" srcId="{6299C67E-85AF-4A9F-ADDE-B07158D44C9C}" destId="{68B67CF7-E7DF-4AFE-8739-865AB6C0ADC7}" srcOrd="2" destOrd="0" parTransId="{E5EEB6D5-D78D-4692-A95F-6E6650509B72}" sibTransId="{2DD0F453-A8B6-4808-B73E-A54E1B9D1580}"/>
    <dgm:cxn modelId="{DD61C6D9-4A4F-4CBC-B500-F03090D42003}" type="presParOf" srcId="{20274EB7-31C1-4EE5-845A-D966963C3275}" destId="{96A5C431-246F-411E-876A-E6657B03B26C}" srcOrd="0" destOrd="0" presId="urn:microsoft.com/office/officeart/2008/layout/VerticalCurvedList"/>
    <dgm:cxn modelId="{0970DE64-4F88-4955-8B54-E851C7E45350}" type="presParOf" srcId="{96A5C431-246F-411E-876A-E6657B03B26C}" destId="{F9BAB12D-05D0-414B-9804-B778BC39C272}" srcOrd="0" destOrd="0" presId="urn:microsoft.com/office/officeart/2008/layout/VerticalCurvedList"/>
    <dgm:cxn modelId="{CCCAD3D1-B8CC-4B26-AD81-9BF3A7FA4FB3}" type="presParOf" srcId="{F9BAB12D-05D0-414B-9804-B778BC39C272}" destId="{5FD3C65A-FF86-40F6-B895-5456C8E7C7A2}" srcOrd="0" destOrd="0" presId="urn:microsoft.com/office/officeart/2008/layout/VerticalCurvedList"/>
    <dgm:cxn modelId="{DB1951A8-3F4C-4E89-896E-164617E608D4}" type="presParOf" srcId="{F9BAB12D-05D0-414B-9804-B778BC39C272}" destId="{4576094C-FBAD-4935-A83E-BE124181A4EE}" srcOrd="1" destOrd="0" presId="urn:microsoft.com/office/officeart/2008/layout/VerticalCurvedList"/>
    <dgm:cxn modelId="{7ED34B36-E85E-48EB-9E37-37E83F60E78B}" type="presParOf" srcId="{F9BAB12D-05D0-414B-9804-B778BC39C272}" destId="{C7FC173D-E33F-4379-A332-CB97EFC3B01E}" srcOrd="2" destOrd="0" presId="urn:microsoft.com/office/officeart/2008/layout/VerticalCurvedList"/>
    <dgm:cxn modelId="{D7129215-E6FF-49E7-AEC0-69EB07D2E4D4}" type="presParOf" srcId="{F9BAB12D-05D0-414B-9804-B778BC39C272}" destId="{0E2C4162-B2CF-4D42-B4D4-F41850AFDBC9}" srcOrd="3" destOrd="0" presId="urn:microsoft.com/office/officeart/2008/layout/VerticalCurvedList"/>
    <dgm:cxn modelId="{45298AF3-F961-4A29-AF74-E87EE121F860}" type="presParOf" srcId="{96A5C431-246F-411E-876A-E6657B03B26C}" destId="{50E05F7F-A687-48AB-AA63-1B2C75E72696}" srcOrd="1" destOrd="0" presId="urn:microsoft.com/office/officeart/2008/layout/VerticalCurvedList"/>
    <dgm:cxn modelId="{769F2D2C-DEF7-4D21-8C98-B18E2643E3B6}" type="presParOf" srcId="{96A5C431-246F-411E-876A-E6657B03B26C}" destId="{18F62020-E6A0-48CB-984E-2ED841FF85DD}" srcOrd="2" destOrd="0" presId="urn:microsoft.com/office/officeart/2008/layout/VerticalCurvedList"/>
    <dgm:cxn modelId="{113A0462-A56F-4EB6-A340-84125474BE1C}" type="presParOf" srcId="{18F62020-E6A0-48CB-984E-2ED841FF85DD}" destId="{A2903C95-191F-4944-9866-637FC6F91385}" srcOrd="0" destOrd="0" presId="urn:microsoft.com/office/officeart/2008/layout/VerticalCurvedList"/>
    <dgm:cxn modelId="{D2172870-1A50-4C07-B933-75A763535CFD}" type="presParOf" srcId="{96A5C431-246F-411E-876A-E6657B03B26C}" destId="{43BFB571-A7E6-4CB3-87C7-D256E6B0EA1C}" srcOrd="3" destOrd="0" presId="urn:microsoft.com/office/officeart/2008/layout/VerticalCurvedList"/>
    <dgm:cxn modelId="{06A82415-5447-4BA2-B022-2AEF816D787D}" type="presParOf" srcId="{96A5C431-246F-411E-876A-E6657B03B26C}" destId="{650402D4-F31E-4F58-8122-5A32A76B72BB}" srcOrd="4" destOrd="0" presId="urn:microsoft.com/office/officeart/2008/layout/VerticalCurvedList"/>
    <dgm:cxn modelId="{B61864FC-E0D8-425E-BF69-B3F1B23E8DC9}" type="presParOf" srcId="{650402D4-F31E-4F58-8122-5A32A76B72BB}" destId="{22C1FBA8-DA07-49E8-9029-80CFEDEDF249}" srcOrd="0" destOrd="0" presId="urn:microsoft.com/office/officeart/2008/layout/VerticalCurvedList"/>
    <dgm:cxn modelId="{EE40DBBB-3934-4545-AB08-E5EAECE1DB57}" type="presParOf" srcId="{96A5C431-246F-411E-876A-E6657B03B26C}" destId="{A9443306-3AF7-4912-AE43-3E7A8BDA88A8}" srcOrd="5" destOrd="0" presId="urn:microsoft.com/office/officeart/2008/layout/VerticalCurvedList"/>
    <dgm:cxn modelId="{E4902EEC-EA07-476A-A919-8E12E3450EED}" type="presParOf" srcId="{96A5C431-246F-411E-876A-E6657B03B26C}" destId="{D835FF34-7090-4354-92D4-46F60445EB0C}" srcOrd="6" destOrd="0" presId="urn:microsoft.com/office/officeart/2008/layout/VerticalCurvedList"/>
    <dgm:cxn modelId="{1CCD1D7B-9091-44D8-AE42-94A76218C0BE}" type="presParOf" srcId="{D835FF34-7090-4354-92D4-46F60445EB0C}" destId="{8CF0BB87-E5FB-4DF9-BD76-C9592C1F2969}" srcOrd="0" destOrd="0" presId="urn:microsoft.com/office/officeart/2008/layout/VerticalCurvedList"/>
    <dgm:cxn modelId="{49BEED73-45B5-411E-B159-0513CF05B5E0}" type="presParOf" srcId="{96A5C431-246F-411E-876A-E6657B03B26C}" destId="{49F2C01D-2B65-4680-B580-1C73688578A1}" srcOrd="7" destOrd="0" presId="urn:microsoft.com/office/officeart/2008/layout/VerticalCurvedList"/>
    <dgm:cxn modelId="{ADA8CC30-3A5D-4D7D-A7A8-578A2C24C49E}" type="presParOf" srcId="{96A5C431-246F-411E-876A-E6657B03B26C}" destId="{817A2FA7-09DA-4C20-BDA8-9BC848B367E4}" srcOrd="8" destOrd="0" presId="urn:microsoft.com/office/officeart/2008/layout/VerticalCurvedList"/>
    <dgm:cxn modelId="{A8B588C0-88D9-4F22-B20C-DF4C03B5A7A2}" type="presParOf" srcId="{817A2FA7-09DA-4C20-BDA8-9BC848B367E4}" destId="{6CDA9E68-9C3B-418F-A4D5-BF4ECFFA166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3BE997-D2BB-42A1-B7FC-799397EF7EF6}"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en-US"/>
        </a:p>
      </dgm:t>
    </dgm:pt>
    <dgm:pt modelId="{8CA9868B-7194-424B-BE46-D59646758D0B}">
      <dgm:prSet phldrT="[Text]"/>
      <dgm:spPr/>
      <dgm:t>
        <a:bodyPr/>
        <a:lstStyle/>
        <a:p>
          <a:r>
            <a:rPr lang="es-CR" noProof="0" dirty="0" smtClean="0">
              <a:latin typeface="Century Gothic" panose="020B0502020202020204" pitchFamily="34" charset="0"/>
              <a:cs typeface="Arial" panose="020B0604020202020204" pitchFamily="34" charset="0"/>
            </a:rPr>
            <a:t>Dimensión</a:t>
          </a:r>
          <a:endParaRPr lang="es-CR" noProof="0" dirty="0">
            <a:latin typeface="Century Gothic" panose="020B0502020202020204" pitchFamily="34" charset="0"/>
            <a:cs typeface="Arial" panose="020B0604020202020204" pitchFamily="34" charset="0"/>
          </a:endParaRPr>
        </a:p>
      </dgm:t>
    </dgm:pt>
    <dgm:pt modelId="{860155F4-3BBC-4BCB-AA67-00AD7584592F}" type="parTrans" cxnId="{7879754B-8505-443B-A6FC-BC3A33DB7C23}">
      <dgm:prSet/>
      <dgm:spPr/>
      <dgm:t>
        <a:bodyPr/>
        <a:lstStyle/>
        <a:p>
          <a:endParaRPr lang="es-CR" noProof="0" dirty="0">
            <a:latin typeface="Century Gothic" panose="020B0502020202020204" pitchFamily="34" charset="0"/>
            <a:cs typeface="Arial" panose="020B0604020202020204" pitchFamily="34" charset="0"/>
          </a:endParaRPr>
        </a:p>
      </dgm:t>
    </dgm:pt>
    <dgm:pt modelId="{9A9F8A4F-65B4-49F2-B6D2-C1A90C489D98}" type="sibTrans" cxnId="{7879754B-8505-443B-A6FC-BC3A33DB7C23}">
      <dgm:prSet/>
      <dgm:spPr/>
      <dgm:t>
        <a:bodyPr/>
        <a:lstStyle/>
        <a:p>
          <a:endParaRPr lang="es-CR" noProof="0" dirty="0">
            <a:latin typeface="Century Gothic" panose="020B0502020202020204" pitchFamily="34" charset="0"/>
            <a:cs typeface="Arial" panose="020B0604020202020204" pitchFamily="34" charset="0"/>
          </a:endParaRPr>
        </a:p>
      </dgm:t>
    </dgm:pt>
    <dgm:pt modelId="{B337B629-0DDE-491A-99AC-27335D7423BA}">
      <dgm:prSet phldrT="[Text]" custT="1"/>
      <dgm:spPr/>
      <dgm:t>
        <a:bodyPr/>
        <a:lstStyle/>
        <a:p>
          <a:r>
            <a:rPr lang="es-CR" sz="1050" noProof="0" dirty="0" smtClean="0">
              <a:latin typeface="Century Gothic" panose="020B0502020202020204" pitchFamily="34" charset="0"/>
              <a:cs typeface="Arial" panose="020B0604020202020204" pitchFamily="34" charset="0"/>
            </a:rPr>
            <a:t>Categoría (ambiental, social, económica) de los impactos 		</a:t>
          </a:r>
          <a:endParaRPr lang="es-CR" sz="1050" noProof="0" dirty="0">
            <a:latin typeface="Century Gothic" panose="020B0502020202020204" pitchFamily="34" charset="0"/>
            <a:cs typeface="Arial" panose="020B0604020202020204" pitchFamily="34" charset="0"/>
          </a:endParaRPr>
        </a:p>
      </dgm:t>
    </dgm:pt>
    <dgm:pt modelId="{DC87673C-C7F9-4C96-BBB8-C705ACD1128C}" type="parTrans" cxnId="{7F6A5731-9E32-4E5B-946C-C35964D17996}">
      <dgm:prSet/>
      <dgm:spPr/>
      <dgm:t>
        <a:bodyPr/>
        <a:lstStyle/>
        <a:p>
          <a:endParaRPr lang="es-CR" noProof="0" dirty="0">
            <a:latin typeface="Century Gothic" panose="020B0502020202020204" pitchFamily="34" charset="0"/>
            <a:cs typeface="Arial" panose="020B0604020202020204" pitchFamily="34" charset="0"/>
          </a:endParaRPr>
        </a:p>
      </dgm:t>
    </dgm:pt>
    <dgm:pt modelId="{003081F9-56CA-4318-9AA4-3BABD034605A}" type="sibTrans" cxnId="{7F6A5731-9E32-4E5B-946C-C35964D17996}">
      <dgm:prSet/>
      <dgm:spPr/>
      <dgm:t>
        <a:bodyPr/>
        <a:lstStyle/>
        <a:p>
          <a:endParaRPr lang="es-CR" noProof="0" dirty="0">
            <a:latin typeface="Century Gothic" panose="020B0502020202020204" pitchFamily="34" charset="0"/>
            <a:cs typeface="Arial" panose="020B0604020202020204" pitchFamily="34" charset="0"/>
          </a:endParaRPr>
        </a:p>
      </dgm:t>
    </dgm:pt>
    <dgm:pt modelId="{311718E7-FF74-406C-BE9B-3B1CCC6D664A}">
      <dgm:prSet phldrT="[Text]"/>
      <dgm:spPr/>
      <dgm:t>
        <a:bodyPr/>
        <a:lstStyle/>
        <a:p>
          <a:r>
            <a:rPr lang="es-CR" noProof="0" dirty="0" smtClean="0">
              <a:latin typeface="Century Gothic" panose="020B0502020202020204" pitchFamily="34" charset="0"/>
              <a:cs typeface="Arial" panose="020B0604020202020204" pitchFamily="34" charset="0"/>
            </a:rPr>
            <a:t>Categoría de impacto</a:t>
          </a:r>
          <a:endParaRPr lang="es-CR" noProof="0" dirty="0">
            <a:latin typeface="Century Gothic" panose="020B0502020202020204" pitchFamily="34" charset="0"/>
            <a:cs typeface="Arial" panose="020B0604020202020204" pitchFamily="34" charset="0"/>
          </a:endParaRPr>
        </a:p>
      </dgm:t>
    </dgm:pt>
    <dgm:pt modelId="{2A67F9D9-6564-41A8-9967-CF6B53A6F9BD}" type="parTrans" cxnId="{6C10DF19-939B-41E2-8850-8070B125B955}">
      <dgm:prSet/>
      <dgm:spPr/>
      <dgm:t>
        <a:bodyPr/>
        <a:lstStyle/>
        <a:p>
          <a:endParaRPr lang="es-CR" noProof="0" dirty="0">
            <a:latin typeface="Century Gothic" panose="020B0502020202020204" pitchFamily="34" charset="0"/>
            <a:cs typeface="Arial" panose="020B0604020202020204" pitchFamily="34" charset="0"/>
          </a:endParaRPr>
        </a:p>
      </dgm:t>
    </dgm:pt>
    <dgm:pt modelId="{883112BA-A327-43FE-9038-C4FB0F5DBC67}" type="sibTrans" cxnId="{6C10DF19-939B-41E2-8850-8070B125B955}">
      <dgm:prSet/>
      <dgm:spPr/>
      <dgm:t>
        <a:bodyPr/>
        <a:lstStyle/>
        <a:p>
          <a:endParaRPr lang="es-CR" noProof="0" dirty="0">
            <a:latin typeface="Century Gothic" panose="020B0502020202020204" pitchFamily="34" charset="0"/>
            <a:cs typeface="Arial" panose="020B0604020202020204" pitchFamily="34" charset="0"/>
          </a:endParaRPr>
        </a:p>
      </dgm:t>
    </dgm:pt>
    <dgm:pt modelId="{86614980-F27F-45B3-AC10-3E4E62D437A3}">
      <dgm:prSet phldrT="[Text]"/>
      <dgm:spPr/>
      <dgm:t>
        <a:bodyPr/>
        <a:lstStyle/>
        <a:p>
          <a:r>
            <a:rPr lang="es-CR" noProof="0" dirty="0" smtClean="0">
              <a:latin typeface="Century Gothic" panose="020B0502020202020204" pitchFamily="34" charset="0"/>
              <a:cs typeface="Arial" panose="020B0604020202020204" pitchFamily="34" charset="0"/>
            </a:rPr>
            <a:t>Impacto específico</a:t>
          </a:r>
          <a:endParaRPr lang="es-CR" noProof="0" dirty="0">
            <a:latin typeface="Century Gothic" panose="020B0502020202020204" pitchFamily="34" charset="0"/>
            <a:cs typeface="Arial" panose="020B0604020202020204" pitchFamily="34" charset="0"/>
          </a:endParaRPr>
        </a:p>
      </dgm:t>
    </dgm:pt>
    <dgm:pt modelId="{0C404DA7-8C5A-4A7B-A28B-4D19D620E69E}" type="parTrans" cxnId="{B7DDA312-4447-4736-ABFB-8BD1A5E3E5BA}">
      <dgm:prSet/>
      <dgm:spPr/>
      <dgm:t>
        <a:bodyPr/>
        <a:lstStyle/>
        <a:p>
          <a:endParaRPr lang="es-CR" noProof="0" dirty="0">
            <a:latin typeface="Century Gothic" panose="020B0502020202020204" pitchFamily="34" charset="0"/>
            <a:cs typeface="Arial" panose="020B0604020202020204" pitchFamily="34" charset="0"/>
          </a:endParaRPr>
        </a:p>
      </dgm:t>
    </dgm:pt>
    <dgm:pt modelId="{61F29DD6-DA71-44E8-85A6-502EADD8FC59}" type="sibTrans" cxnId="{B7DDA312-4447-4736-ABFB-8BD1A5E3E5BA}">
      <dgm:prSet/>
      <dgm:spPr/>
      <dgm:t>
        <a:bodyPr/>
        <a:lstStyle/>
        <a:p>
          <a:endParaRPr lang="es-CR" noProof="0" dirty="0">
            <a:latin typeface="Century Gothic" panose="020B0502020202020204" pitchFamily="34" charset="0"/>
            <a:cs typeface="Arial" panose="020B0604020202020204" pitchFamily="34" charset="0"/>
          </a:endParaRPr>
        </a:p>
      </dgm:t>
    </dgm:pt>
    <dgm:pt modelId="{D6E70D3C-84AC-4645-912D-B17E421BE425}">
      <dgm:prSet phldrT="[Text]" custT="1"/>
      <dgm:spPr/>
      <dgm:t>
        <a:bodyPr/>
        <a:lstStyle/>
        <a:p>
          <a:r>
            <a:rPr lang="es-CR" sz="1050" noProof="0" dirty="0" smtClean="0">
              <a:latin typeface="Century Gothic" panose="020B0502020202020204" pitchFamily="34" charset="0"/>
              <a:cs typeface="Arial" panose="020B0604020202020204" pitchFamily="34" charset="0"/>
            </a:rPr>
            <a:t>Un cambio específico que resulta de una política o acción dentro de una determinada categoría de impacto</a:t>
          </a:r>
          <a:endParaRPr lang="es-CR" sz="1050" noProof="0" dirty="0">
            <a:latin typeface="Century Gothic" panose="020B0502020202020204" pitchFamily="34" charset="0"/>
            <a:cs typeface="Arial" panose="020B0604020202020204" pitchFamily="34" charset="0"/>
          </a:endParaRPr>
        </a:p>
      </dgm:t>
    </dgm:pt>
    <dgm:pt modelId="{67487EDD-C14D-4CBA-B3CD-3B95F4D27B14}" type="parTrans" cxnId="{BB208D46-5D3B-47D8-9360-8835129B17B9}">
      <dgm:prSet/>
      <dgm:spPr/>
      <dgm:t>
        <a:bodyPr/>
        <a:lstStyle/>
        <a:p>
          <a:endParaRPr lang="es-CR" noProof="0" dirty="0">
            <a:latin typeface="Century Gothic" panose="020B0502020202020204" pitchFamily="34" charset="0"/>
            <a:cs typeface="Arial" panose="020B0604020202020204" pitchFamily="34" charset="0"/>
          </a:endParaRPr>
        </a:p>
      </dgm:t>
    </dgm:pt>
    <dgm:pt modelId="{E07765C5-0CC0-4266-9E11-CAAC15436EB8}" type="sibTrans" cxnId="{BB208D46-5D3B-47D8-9360-8835129B17B9}">
      <dgm:prSet/>
      <dgm:spPr/>
      <dgm:t>
        <a:bodyPr/>
        <a:lstStyle/>
        <a:p>
          <a:endParaRPr lang="es-CR" noProof="0" dirty="0">
            <a:latin typeface="Century Gothic" panose="020B0502020202020204" pitchFamily="34" charset="0"/>
            <a:cs typeface="Arial" panose="020B0604020202020204" pitchFamily="34" charset="0"/>
          </a:endParaRPr>
        </a:p>
      </dgm:t>
    </dgm:pt>
    <dgm:pt modelId="{4057EA14-C1C4-4721-AB4E-E8789B9E025A}">
      <dgm:prSet phldrT="[Text]"/>
      <dgm:spPr/>
      <dgm:t>
        <a:bodyPr/>
        <a:lstStyle/>
        <a:p>
          <a:r>
            <a:rPr lang="es-CR" noProof="0" dirty="0" smtClean="0">
              <a:latin typeface="Century Gothic" panose="020B0502020202020204" pitchFamily="34" charset="0"/>
              <a:cs typeface="Arial" panose="020B0604020202020204" pitchFamily="34" charset="0"/>
            </a:rPr>
            <a:t>Indicador</a:t>
          </a:r>
        </a:p>
      </dgm:t>
    </dgm:pt>
    <dgm:pt modelId="{7A351E04-9812-4583-BBCA-612D8003750C}" type="parTrans" cxnId="{D02F2CE8-2572-4C55-B887-BA1DBA8F5623}">
      <dgm:prSet/>
      <dgm:spPr/>
      <dgm:t>
        <a:bodyPr/>
        <a:lstStyle/>
        <a:p>
          <a:endParaRPr lang="es-CR" noProof="0" dirty="0">
            <a:latin typeface="Century Gothic" panose="020B0502020202020204" pitchFamily="34" charset="0"/>
            <a:cs typeface="Arial" panose="020B0604020202020204" pitchFamily="34" charset="0"/>
          </a:endParaRPr>
        </a:p>
      </dgm:t>
    </dgm:pt>
    <dgm:pt modelId="{98506B5E-3C5C-4FAD-847C-CC5AC6A876DD}" type="sibTrans" cxnId="{D02F2CE8-2572-4C55-B887-BA1DBA8F5623}">
      <dgm:prSet/>
      <dgm:spPr/>
      <dgm:t>
        <a:bodyPr/>
        <a:lstStyle/>
        <a:p>
          <a:endParaRPr lang="es-CR" noProof="0" dirty="0">
            <a:latin typeface="Century Gothic" panose="020B0502020202020204" pitchFamily="34" charset="0"/>
            <a:cs typeface="Arial" panose="020B0604020202020204" pitchFamily="34" charset="0"/>
          </a:endParaRPr>
        </a:p>
      </dgm:t>
    </dgm:pt>
    <dgm:pt modelId="{0D8472F3-D26E-40E5-807B-D2DD5FA02108}">
      <dgm:prSet phldrT="[Text]" custT="1"/>
      <dgm:spPr/>
      <dgm:t>
        <a:bodyPr/>
        <a:lstStyle/>
        <a:p>
          <a:r>
            <a:rPr lang="es-CR" sz="1050" noProof="0" dirty="0" smtClean="0">
              <a:latin typeface="Century Gothic" panose="020B0502020202020204" pitchFamily="34" charset="0"/>
              <a:cs typeface="Arial" panose="020B0604020202020204" pitchFamily="34" charset="0"/>
            </a:rPr>
            <a:t>Una métrica que puede ser estimada para indicar el impacto de una política en una categoría de impacto dada, o monitoreada a través del tiempo para permitir el seguimiento de los cambios hacia resultados específicos. </a:t>
          </a:r>
          <a:endParaRPr lang="es-CR" sz="1050" noProof="0" dirty="0">
            <a:latin typeface="Century Gothic" panose="020B0502020202020204" pitchFamily="34" charset="0"/>
            <a:cs typeface="Arial" panose="020B0604020202020204" pitchFamily="34" charset="0"/>
          </a:endParaRPr>
        </a:p>
      </dgm:t>
    </dgm:pt>
    <dgm:pt modelId="{720F4965-F9D6-49BB-B153-83BC7D6B17AF}" type="parTrans" cxnId="{8E930396-919D-4C0A-8C0A-0C219D9B7BC2}">
      <dgm:prSet/>
      <dgm:spPr/>
      <dgm:t>
        <a:bodyPr/>
        <a:lstStyle/>
        <a:p>
          <a:endParaRPr lang="es-CR" noProof="0" dirty="0">
            <a:latin typeface="Century Gothic" panose="020B0502020202020204" pitchFamily="34" charset="0"/>
            <a:cs typeface="Arial" panose="020B0604020202020204" pitchFamily="34" charset="0"/>
          </a:endParaRPr>
        </a:p>
      </dgm:t>
    </dgm:pt>
    <dgm:pt modelId="{BB4F8AA0-67A1-468C-9B89-AA9A6893F669}" type="sibTrans" cxnId="{8E930396-919D-4C0A-8C0A-0C219D9B7BC2}">
      <dgm:prSet/>
      <dgm:spPr/>
      <dgm:t>
        <a:bodyPr/>
        <a:lstStyle/>
        <a:p>
          <a:endParaRPr lang="es-CR" noProof="0" dirty="0">
            <a:latin typeface="Century Gothic" panose="020B0502020202020204" pitchFamily="34" charset="0"/>
            <a:cs typeface="Arial" panose="020B0604020202020204" pitchFamily="34" charset="0"/>
          </a:endParaRPr>
        </a:p>
      </dgm:t>
    </dgm:pt>
    <dgm:pt modelId="{CF942EF3-76C2-49A0-81C4-99EDF203397C}">
      <dgm:prSet phldrT="[Text]"/>
      <dgm:spPr/>
      <dgm:t>
        <a:bodyPr/>
        <a:lstStyle/>
        <a:p>
          <a:r>
            <a:rPr lang="es-CR" noProof="0" dirty="0" smtClean="0">
              <a:latin typeface="Century Gothic" panose="020B0502020202020204" pitchFamily="34" charset="0"/>
              <a:cs typeface="Arial" panose="020B0604020202020204" pitchFamily="34" charset="0"/>
            </a:rPr>
            <a:t>Parámetro</a:t>
          </a:r>
          <a:endParaRPr lang="es-CR" noProof="0" dirty="0">
            <a:latin typeface="Century Gothic" panose="020B0502020202020204" pitchFamily="34" charset="0"/>
            <a:cs typeface="Arial" panose="020B0604020202020204" pitchFamily="34" charset="0"/>
          </a:endParaRPr>
        </a:p>
      </dgm:t>
    </dgm:pt>
    <dgm:pt modelId="{E2E96626-55DB-4552-9373-1A757EF2F6C1}" type="parTrans" cxnId="{F520F0C9-9B34-4C4E-9034-F7AA8F00F8EC}">
      <dgm:prSet/>
      <dgm:spPr/>
      <dgm:t>
        <a:bodyPr/>
        <a:lstStyle/>
        <a:p>
          <a:endParaRPr lang="es-CR" noProof="0" dirty="0">
            <a:latin typeface="Century Gothic" panose="020B0502020202020204" pitchFamily="34" charset="0"/>
            <a:cs typeface="Arial" panose="020B0604020202020204" pitchFamily="34" charset="0"/>
          </a:endParaRPr>
        </a:p>
      </dgm:t>
    </dgm:pt>
    <dgm:pt modelId="{7475C185-32A9-4F5C-8D27-42A6D3123DDF}" type="sibTrans" cxnId="{F520F0C9-9B34-4C4E-9034-F7AA8F00F8EC}">
      <dgm:prSet/>
      <dgm:spPr/>
      <dgm:t>
        <a:bodyPr/>
        <a:lstStyle/>
        <a:p>
          <a:endParaRPr lang="es-CR" noProof="0" dirty="0">
            <a:latin typeface="Century Gothic" panose="020B0502020202020204" pitchFamily="34" charset="0"/>
            <a:cs typeface="Arial" panose="020B0604020202020204" pitchFamily="34" charset="0"/>
          </a:endParaRPr>
        </a:p>
      </dgm:t>
    </dgm:pt>
    <dgm:pt modelId="{45048A4C-A0D1-4625-ADE9-B849E853A2DC}">
      <dgm:prSet phldrT="[Text]" custT="1"/>
      <dgm:spPr/>
      <dgm:t>
        <a:bodyPr/>
        <a:lstStyle/>
        <a:p>
          <a:r>
            <a:rPr lang="es-CR" sz="1050" noProof="0" dirty="0" smtClean="0">
              <a:latin typeface="Century Gothic" panose="020B0502020202020204" pitchFamily="34" charset="0"/>
              <a:cs typeface="Arial" panose="020B0604020202020204" pitchFamily="34" charset="0"/>
            </a:rPr>
            <a:t>Un tipo de impacto en el desarrollo sostenible afectado por una política o acción</a:t>
          </a:r>
          <a:endParaRPr lang="es-CR" sz="1050" noProof="0" dirty="0">
            <a:latin typeface="Century Gothic" panose="020B0502020202020204" pitchFamily="34" charset="0"/>
            <a:cs typeface="Arial" panose="020B0604020202020204" pitchFamily="34" charset="0"/>
          </a:endParaRPr>
        </a:p>
      </dgm:t>
    </dgm:pt>
    <dgm:pt modelId="{8458ABB6-BFC0-48B0-8337-4BCF76CA2842}" type="parTrans" cxnId="{9E4B2512-D8C6-4A09-93B0-F21E4BAF3F02}">
      <dgm:prSet/>
      <dgm:spPr/>
      <dgm:t>
        <a:bodyPr/>
        <a:lstStyle/>
        <a:p>
          <a:endParaRPr lang="es-CR" noProof="0" dirty="0">
            <a:latin typeface="Century Gothic" panose="020B0502020202020204" pitchFamily="34" charset="0"/>
            <a:cs typeface="Arial" panose="020B0604020202020204" pitchFamily="34" charset="0"/>
          </a:endParaRPr>
        </a:p>
      </dgm:t>
    </dgm:pt>
    <dgm:pt modelId="{3492CD6F-46ED-4C08-9E7A-CD3F5FFF30EE}" type="sibTrans" cxnId="{9E4B2512-D8C6-4A09-93B0-F21E4BAF3F02}">
      <dgm:prSet/>
      <dgm:spPr/>
      <dgm:t>
        <a:bodyPr/>
        <a:lstStyle/>
        <a:p>
          <a:endParaRPr lang="es-CR" noProof="0" dirty="0">
            <a:latin typeface="Century Gothic" panose="020B0502020202020204" pitchFamily="34" charset="0"/>
            <a:cs typeface="Arial" panose="020B0604020202020204" pitchFamily="34" charset="0"/>
          </a:endParaRPr>
        </a:p>
      </dgm:t>
    </dgm:pt>
    <dgm:pt modelId="{4B3CC306-9744-4FBF-887E-5FC0FC586E12}">
      <dgm:prSet phldrT="[Text]" custT="1"/>
      <dgm:spPr/>
      <dgm:t>
        <a:bodyPr/>
        <a:lstStyle/>
        <a:p>
          <a:r>
            <a:rPr lang="es-CR" sz="1050" noProof="0" dirty="0" smtClean="0">
              <a:latin typeface="Century Gothic" panose="020B0502020202020204" pitchFamily="34" charset="0"/>
              <a:cs typeface="Arial" panose="020B0604020202020204" pitchFamily="34" charset="0"/>
            </a:rPr>
            <a:t>Datos necesarios para calcular el valor de un indicador, en los casos en que el valor del indicador no pueda medirse directamente</a:t>
          </a:r>
          <a:endParaRPr lang="es-CR" sz="1050" noProof="0" dirty="0">
            <a:latin typeface="Century Gothic" panose="020B0502020202020204" pitchFamily="34" charset="0"/>
            <a:cs typeface="Arial" panose="020B0604020202020204" pitchFamily="34" charset="0"/>
          </a:endParaRPr>
        </a:p>
      </dgm:t>
    </dgm:pt>
    <dgm:pt modelId="{6796BD12-F340-4ED3-BEE0-CA20AC2D52E6}" type="parTrans" cxnId="{9A678CDD-4BCB-46A8-8123-F56FFA84E63A}">
      <dgm:prSet/>
      <dgm:spPr/>
      <dgm:t>
        <a:bodyPr/>
        <a:lstStyle/>
        <a:p>
          <a:endParaRPr lang="es-CR" noProof="0" dirty="0">
            <a:latin typeface="Century Gothic" panose="020B0502020202020204" pitchFamily="34" charset="0"/>
            <a:cs typeface="Arial" panose="020B0604020202020204" pitchFamily="34" charset="0"/>
          </a:endParaRPr>
        </a:p>
      </dgm:t>
    </dgm:pt>
    <dgm:pt modelId="{B39070F6-DE26-4AE1-A1D6-29C14630F875}" type="sibTrans" cxnId="{9A678CDD-4BCB-46A8-8123-F56FFA84E63A}">
      <dgm:prSet/>
      <dgm:spPr/>
      <dgm:t>
        <a:bodyPr/>
        <a:lstStyle/>
        <a:p>
          <a:endParaRPr lang="es-CR" noProof="0" dirty="0">
            <a:latin typeface="Century Gothic" panose="020B0502020202020204" pitchFamily="34" charset="0"/>
            <a:cs typeface="Arial" panose="020B0604020202020204" pitchFamily="34" charset="0"/>
          </a:endParaRPr>
        </a:p>
      </dgm:t>
    </dgm:pt>
    <dgm:pt modelId="{EE759EF6-D4FD-4B75-852D-BADE7B15BF41}" type="pres">
      <dgm:prSet presAssocID="{503BE997-D2BB-42A1-B7FC-799397EF7EF6}" presName="Name0" presStyleCnt="0">
        <dgm:presLayoutVars>
          <dgm:dir/>
          <dgm:animLvl val="lvl"/>
          <dgm:resizeHandles val="exact"/>
        </dgm:presLayoutVars>
      </dgm:prSet>
      <dgm:spPr/>
      <dgm:t>
        <a:bodyPr/>
        <a:lstStyle/>
        <a:p>
          <a:endParaRPr lang="en-US"/>
        </a:p>
      </dgm:t>
    </dgm:pt>
    <dgm:pt modelId="{2EB42229-5B46-49D3-A1CA-51DAF91EB6A5}" type="pres">
      <dgm:prSet presAssocID="{8CA9868B-7194-424B-BE46-D59646758D0B}" presName="linNode" presStyleCnt="0"/>
      <dgm:spPr/>
      <dgm:t>
        <a:bodyPr/>
        <a:lstStyle/>
        <a:p>
          <a:endParaRPr lang="en-US"/>
        </a:p>
      </dgm:t>
    </dgm:pt>
    <dgm:pt modelId="{5FFCF67E-8624-44ED-89B7-795CDC1ABFDC}" type="pres">
      <dgm:prSet presAssocID="{8CA9868B-7194-424B-BE46-D59646758D0B}" presName="parentText" presStyleLbl="node1" presStyleIdx="0" presStyleCnt="5">
        <dgm:presLayoutVars>
          <dgm:chMax val="1"/>
          <dgm:bulletEnabled val="1"/>
        </dgm:presLayoutVars>
      </dgm:prSet>
      <dgm:spPr/>
      <dgm:t>
        <a:bodyPr/>
        <a:lstStyle/>
        <a:p>
          <a:endParaRPr lang="en-US"/>
        </a:p>
      </dgm:t>
    </dgm:pt>
    <dgm:pt modelId="{90C70FDE-3384-4A55-B191-8DEEAF795208}" type="pres">
      <dgm:prSet presAssocID="{8CA9868B-7194-424B-BE46-D59646758D0B}" presName="descendantText" presStyleLbl="alignAccFollowNode1" presStyleIdx="0" presStyleCnt="5">
        <dgm:presLayoutVars>
          <dgm:bulletEnabled val="1"/>
        </dgm:presLayoutVars>
      </dgm:prSet>
      <dgm:spPr/>
      <dgm:t>
        <a:bodyPr/>
        <a:lstStyle/>
        <a:p>
          <a:endParaRPr lang="en-US"/>
        </a:p>
      </dgm:t>
    </dgm:pt>
    <dgm:pt modelId="{21141D86-7868-4D0E-A0BC-BFFBB8650125}" type="pres">
      <dgm:prSet presAssocID="{9A9F8A4F-65B4-49F2-B6D2-C1A90C489D98}" presName="sp" presStyleCnt="0"/>
      <dgm:spPr/>
      <dgm:t>
        <a:bodyPr/>
        <a:lstStyle/>
        <a:p>
          <a:endParaRPr lang="en-US"/>
        </a:p>
      </dgm:t>
    </dgm:pt>
    <dgm:pt modelId="{CC7C283D-FF6F-4387-A9CA-9E27BE2698F1}" type="pres">
      <dgm:prSet presAssocID="{311718E7-FF74-406C-BE9B-3B1CCC6D664A}" presName="linNode" presStyleCnt="0"/>
      <dgm:spPr/>
      <dgm:t>
        <a:bodyPr/>
        <a:lstStyle/>
        <a:p>
          <a:endParaRPr lang="en-US"/>
        </a:p>
      </dgm:t>
    </dgm:pt>
    <dgm:pt modelId="{6662BA98-46BC-4434-84F0-7900BF3D87B8}" type="pres">
      <dgm:prSet presAssocID="{311718E7-FF74-406C-BE9B-3B1CCC6D664A}" presName="parentText" presStyleLbl="node1" presStyleIdx="1" presStyleCnt="5">
        <dgm:presLayoutVars>
          <dgm:chMax val="1"/>
          <dgm:bulletEnabled val="1"/>
        </dgm:presLayoutVars>
      </dgm:prSet>
      <dgm:spPr/>
      <dgm:t>
        <a:bodyPr/>
        <a:lstStyle/>
        <a:p>
          <a:endParaRPr lang="en-US"/>
        </a:p>
      </dgm:t>
    </dgm:pt>
    <dgm:pt modelId="{4D528193-85D1-4278-B214-17A0251850AB}" type="pres">
      <dgm:prSet presAssocID="{311718E7-FF74-406C-BE9B-3B1CCC6D664A}" presName="descendantText" presStyleLbl="alignAccFollowNode1" presStyleIdx="1" presStyleCnt="5">
        <dgm:presLayoutVars>
          <dgm:bulletEnabled val="1"/>
        </dgm:presLayoutVars>
      </dgm:prSet>
      <dgm:spPr/>
      <dgm:t>
        <a:bodyPr/>
        <a:lstStyle/>
        <a:p>
          <a:endParaRPr lang="en-US"/>
        </a:p>
      </dgm:t>
    </dgm:pt>
    <dgm:pt modelId="{36A6193A-F10E-4C83-805D-3C34C7EFDF70}" type="pres">
      <dgm:prSet presAssocID="{883112BA-A327-43FE-9038-C4FB0F5DBC67}" presName="sp" presStyleCnt="0"/>
      <dgm:spPr/>
      <dgm:t>
        <a:bodyPr/>
        <a:lstStyle/>
        <a:p>
          <a:endParaRPr lang="en-US"/>
        </a:p>
      </dgm:t>
    </dgm:pt>
    <dgm:pt modelId="{CA81E071-253F-46E6-BD61-BEB9ADF6CA3C}" type="pres">
      <dgm:prSet presAssocID="{86614980-F27F-45B3-AC10-3E4E62D437A3}" presName="linNode" presStyleCnt="0"/>
      <dgm:spPr/>
      <dgm:t>
        <a:bodyPr/>
        <a:lstStyle/>
        <a:p>
          <a:endParaRPr lang="en-US"/>
        </a:p>
      </dgm:t>
    </dgm:pt>
    <dgm:pt modelId="{BAE66D0A-D940-4AA3-BEB7-BC65CF788877}" type="pres">
      <dgm:prSet presAssocID="{86614980-F27F-45B3-AC10-3E4E62D437A3}" presName="parentText" presStyleLbl="node1" presStyleIdx="2" presStyleCnt="5">
        <dgm:presLayoutVars>
          <dgm:chMax val="1"/>
          <dgm:bulletEnabled val="1"/>
        </dgm:presLayoutVars>
      </dgm:prSet>
      <dgm:spPr/>
      <dgm:t>
        <a:bodyPr/>
        <a:lstStyle/>
        <a:p>
          <a:endParaRPr lang="en-US"/>
        </a:p>
      </dgm:t>
    </dgm:pt>
    <dgm:pt modelId="{49781624-CBE2-45C1-AE60-0918AEEEF37C}" type="pres">
      <dgm:prSet presAssocID="{86614980-F27F-45B3-AC10-3E4E62D437A3}" presName="descendantText" presStyleLbl="alignAccFollowNode1" presStyleIdx="2" presStyleCnt="5">
        <dgm:presLayoutVars>
          <dgm:bulletEnabled val="1"/>
        </dgm:presLayoutVars>
      </dgm:prSet>
      <dgm:spPr/>
      <dgm:t>
        <a:bodyPr/>
        <a:lstStyle/>
        <a:p>
          <a:endParaRPr lang="en-US"/>
        </a:p>
      </dgm:t>
    </dgm:pt>
    <dgm:pt modelId="{2D58666F-00CF-496B-B76D-E779EEA69329}" type="pres">
      <dgm:prSet presAssocID="{61F29DD6-DA71-44E8-85A6-502EADD8FC59}" presName="sp" presStyleCnt="0"/>
      <dgm:spPr/>
      <dgm:t>
        <a:bodyPr/>
        <a:lstStyle/>
        <a:p>
          <a:endParaRPr lang="en-US"/>
        </a:p>
      </dgm:t>
    </dgm:pt>
    <dgm:pt modelId="{374291F5-ED92-42DE-BC39-C19FF0ABCF99}" type="pres">
      <dgm:prSet presAssocID="{4057EA14-C1C4-4721-AB4E-E8789B9E025A}" presName="linNode" presStyleCnt="0"/>
      <dgm:spPr/>
      <dgm:t>
        <a:bodyPr/>
        <a:lstStyle/>
        <a:p>
          <a:endParaRPr lang="en-US"/>
        </a:p>
      </dgm:t>
    </dgm:pt>
    <dgm:pt modelId="{1894CDD0-A2C0-4E7D-B9F6-630A4E2979D8}" type="pres">
      <dgm:prSet presAssocID="{4057EA14-C1C4-4721-AB4E-E8789B9E025A}" presName="parentText" presStyleLbl="node1" presStyleIdx="3" presStyleCnt="5">
        <dgm:presLayoutVars>
          <dgm:chMax val="1"/>
          <dgm:bulletEnabled val="1"/>
        </dgm:presLayoutVars>
      </dgm:prSet>
      <dgm:spPr/>
      <dgm:t>
        <a:bodyPr/>
        <a:lstStyle/>
        <a:p>
          <a:endParaRPr lang="en-US"/>
        </a:p>
      </dgm:t>
    </dgm:pt>
    <dgm:pt modelId="{06B349BD-08CC-4635-B06C-71DB709BC4F1}" type="pres">
      <dgm:prSet presAssocID="{4057EA14-C1C4-4721-AB4E-E8789B9E025A}" presName="descendantText" presStyleLbl="alignAccFollowNode1" presStyleIdx="3" presStyleCnt="5">
        <dgm:presLayoutVars>
          <dgm:bulletEnabled val="1"/>
        </dgm:presLayoutVars>
      </dgm:prSet>
      <dgm:spPr/>
      <dgm:t>
        <a:bodyPr/>
        <a:lstStyle/>
        <a:p>
          <a:endParaRPr lang="en-US"/>
        </a:p>
      </dgm:t>
    </dgm:pt>
    <dgm:pt modelId="{110B41BD-33C0-48D0-ABDF-0FE5023C2A1A}" type="pres">
      <dgm:prSet presAssocID="{98506B5E-3C5C-4FAD-847C-CC5AC6A876DD}" presName="sp" presStyleCnt="0"/>
      <dgm:spPr/>
      <dgm:t>
        <a:bodyPr/>
        <a:lstStyle/>
        <a:p>
          <a:endParaRPr lang="en-US"/>
        </a:p>
      </dgm:t>
    </dgm:pt>
    <dgm:pt modelId="{F25A6BDE-5D0D-416C-BDDA-784B1C2229E1}" type="pres">
      <dgm:prSet presAssocID="{CF942EF3-76C2-49A0-81C4-99EDF203397C}" presName="linNode" presStyleCnt="0"/>
      <dgm:spPr/>
      <dgm:t>
        <a:bodyPr/>
        <a:lstStyle/>
        <a:p>
          <a:endParaRPr lang="en-US"/>
        </a:p>
      </dgm:t>
    </dgm:pt>
    <dgm:pt modelId="{075CFCC1-1FF6-4D75-9CC0-20EE26899A39}" type="pres">
      <dgm:prSet presAssocID="{CF942EF3-76C2-49A0-81C4-99EDF203397C}" presName="parentText" presStyleLbl="node1" presStyleIdx="4" presStyleCnt="5">
        <dgm:presLayoutVars>
          <dgm:chMax val="1"/>
          <dgm:bulletEnabled val="1"/>
        </dgm:presLayoutVars>
      </dgm:prSet>
      <dgm:spPr/>
      <dgm:t>
        <a:bodyPr/>
        <a:lstStyle/>
        <a:p>
          <a:endParaRPr lang="en-US"/>
        </a:p>
      </dgm:t>
    </dgm:pt>
    <dgm:pt modelId="{8A9348FC-6119-4D84-AAB6-6FA20A265110}" type="pres">
      <dgm:prSet presAssocID="{CF942EF3-76C2-49A0-81C4-99EDF203397C}" presName="descendantText" presStyleLbl="alignAccFollowNode1" presStyleIdx="4" presStyleCnt="5">
        <dgm:presLayoutVars>
          <dgm:bulletEnabled val="1"/>
        </dgm:presLayoutVars>
      </dgm:prSet>
      <dgm:spPr/>
      <dgm:t>
        <a:bodyPr/>
        <a:lstStyle/>
        <a:p>
          <a:endParaRPr lang="en-US"/>
        </a:p>
      </dgm:t>
    </dgm:pt>
  </dgm:ptLst>
  <dgm:cxnLst>
    <dgm:cxn modelId="{F520F0C9-9B34-4C4E-9034-F7AA8F00F8EC}" srcId="{503BE997-D2BB-42A1-B7FC-799397EF7EF6}" destId="{CF942EF3-76C2-49A0-81C4-99EDF203397C}" srcOrd="4" destOrd="0" parTransId="{E2E96626-55DB-4552-9373-1A757EF2F6C1}" sibTransId="{7475C185-32A9-4F5C-8D27-42A6D3123DDF}"/>
    <dgm:cxn modelId="{8E930396-919D-4C0A-8C0A-0C219D9B7BC2}" srcId="{4057EA14-C1C4-4721-AB4E-E8789B9E025A}" destId="{0D8472F3-D26E-40E5-807B-D2DD5FA02108}" srcOrd="0" destOrd="0" parTransId="{720F4965-F9D6-49BB-B153-83BC7D6B17AF}" sibTransId="{BB4F8AA0-67A1-468C-9B89-AA9A6893F669}"/>
    <dgm:cxn modelId="{0E4DDF12-51A7-467C-ABB2-1DDC23127E35}" type="presOf" srcId="{503BE997-D2BB-42A1-B7FC-799397EF7EF6}" destId="{EE759EF6-D4FD-4B75-852D-BADE7B15BF41}" srcOrd="0" destOrd="0" presId="urn:microsoft.com/office/officeart/2005/8/layout/vList5"/>
    <dgm:cxn modelId="{738CAF8E-836F-4A79-9AC8-419290738C8B}" type="presOf" srcId="{4057EA14-C1C4-4721-AB4E-E8789B9E025A}" destId="{1894CDD0-A2C0-4E7D-B9F6-630A4E2979D8}" srcOrd="0" destOrd="0" presId="urn:microsoft.com/office/officeart/2005/8/layout/vList5"/>
    <dgm:cxn modelId="{7F6A5731-9E32-4E5B-946C-C35964D17996}" srcId="{8CA9868B-7194-424B-BE46-D59646758D0B}" destId="{B337B629-0DDE-491A-99AC-27335D7423BA}" srcOrd="0" destOrd="0" parTransId="{DC87673C-C7F9-4C96-BBB8-C705ACD1128C}" sibTransId="{003081F9-56CA-4318-9AA4-3BABD034605A}"/>
    <dgm:cxn modelId="{D02F2CE8-2572-4C55-B887-BA1DBA8F5623}" srcId="{503BE997-D2BB-42A1-B7FC-799397EF7EF6}" destId="{4057EA14-C1C4-4721-AB4E-E8789B9E025A}" srcOrd="3" destOrd="0" parTransId="{7A351E04-9812-4583-BBCA-612D8003750C}" sibTransId="{98506B5E-3C5C-4FAD-847C-CC5AC6A876DD}"/>
    <dgm:cxn modelId="{A1B3172D-5BED-466B-BCE3-650EEE8A19E2}" type="presOf" srcId="{B337B629-0DDE-491A-99AC-27335D7423BA}" destId="{90C70FDE-3384-4A55-B191-8DEEAF795208}" srcOrd="0" destOrd="0" presId="urn:microsoft.com/office/officeart/2005/8/layout/vList5"/>
    <dgm:cxn modelId="{53B15730-CD8D-4F10-A82C-9885B49697EC}" type="presOf" srcId="{45048A4C-A0D1-4625-ADE9-B849E853A2DC}" destId="{4D528193-85D1-4278-B214-17A0251850AB}" srcOrd="0" destOrd="0" presId="urn:microsoft.com/office/officeart/2005/8/layout/vList5"/>
    <dgm:cxn modelId="{C0DAB287-4CC5-43BD-BE85-892B66C7E4BF}" type="presOf" srcId="{8CA9868B-7194-424B-BE46-D59646758D0B}" destId="{5FFCF67E-8624-44ED-89B7-795CDC1ABFDC}" srcOrd="0" destOrd="0" presId="urn:microsoft.com/office/officeart/2005/8/layout/vList5"/>
    <dgm:cxn modelId="{07745AAD-892F-42C5-80FE-EF183DF6CC6B}" type="presOf" srcId="{86614980-F27F-45B3-AC10-3E4E62D437A3}" destId="{BAE66D0A-D940-4AA3-BEB7-BC65CF788877}" srcOrd="0" destOrd="0" presId="urn:microsoft.com/office/officeart/2005/8/layout/vList5"/>
    <dgm:cxn modelId="{F70A7A72-2DD3-4268-BAF1-8C3EC12AC191}" type="presOf" srcId="{D6E70D3C-84AC-4645-912D-B17E421BE425}" destId="{49781624-CBE2-45C1-AE60-0918AEEEF37C}" srcOrd="0" destOrd="0" presId="urn:microsoft.com/office/officeart/2005/8/layout/vList5"/>
    <dgm:cxn modelId="{7879754B-8505-443B-A6FC-BC3A33DB7C23}" srcId="{503BE997-D2BB-42A1-B7FC-799397EF7EF6}" destId="{8CA9868B-7194-424B-BE46-D59646758D0B}" srcOrd="0" destOrd="0" parTransId="{860155F4-3BBC-4BCB-AA67-00AD7584592F}" sibTransId="{9A9F8A4F-65B4-49F2-B6D2-C1A90C489D98}"/>
    <dgm:cxn modelId="{B12D4AD7-D1A6-4BB9-B429-49E9783F3085}" type="presOf" srcId="{CF942EF3-76C2-49A0-81C4-99EDF203397C}" destId="{075CFCC1-1FF6-4D75-9CC0-20EE26899A39}" srcOrd="0" destOrd="0" presId="urn:microsoft.com/office/officeart/2005/8/layout/vList5"/>
    <dgm:cxn modelId="{9E4B2512-D8C6-4A09-93B0-F21E4BAF3F02}" srcId="{311718E7-FF74-406C-BE9B-3B1CCC6D664A}" destId="{45048A4C-A0D1-4625-ADE9-B849E853A2DC}" srcOrd="0" destOrd="0" parTransId="{8458ABB6-BFC0-48B0-8337-4BCF76CA2842}" sibTransId="{3492CD6F-46ED-4C08-9E7A-CD3F5FFF30EE}"/>
    <dgm:cxn modelId="{9A678CDD-4BCB-46A8-8123-F56FFA84E63A}" srcId="{CF942EF3-76C2-49A0-81C4-99EDF203397C}" destId="{4B3CC306-9744-4FBF-887E-5FC0FC586E12}" srcOrd="0" destOrd="0" parTransId="{6796BD12-F340-4ED3-BEE0-CA20AC2D52E6}" sibTransId="{B39070F6-DE26-4AE1-A1D6-29C14630F875}"/>
    <dgm:cxn modelId="{BB208D46-5D3B-47D8-9360-8835129B17B9}" srcId="{86614980-F27F-45B3-AC10-3E4E62D437A3}" destId="{D6E70D3C-84AC-4645-912D-B17E421BE425}" srcOrd="0" destOrd="0" parTransId="{67487EDD-C14D-4CBA-B3CD-3B95F4D27B14}" sibTransId="{E07765C5-0CC0-4266-9E11-CAAC15436EB8}"/>
    <dgm:cxn modelId="{B7DDA312-4447-4736-ABFB-8BD1A5E3E5BA}" srcId="{503BE997-D2BB-42A1-B7FC-799397EF7EF6}" destId="{86614980-F27F-45B3-AC10-3E4E62D437A3}" srcOrd="2" destOrd="0" parTransId="{0C404DA7-8C5A-4A7B-A28B-4D19D620E69E}" sibTransId="{61F29DD6-DA71-44E8-85A6-502EADD8FC59}"/>
    <dgm:cxn modelId="{3D098219-9420-4A13-BAC3-69F4BF2FCB58}" type="presOf" srcId="{311718E7-FF74-406C-BE9B-3B1CCC6D664A}" destId="{6662BA98-46BC-4434-84F0-7900BF3D87B8}" srcOrd="0" destOrd="0" presId="urn:microsoft.com/office/officeart/2005/8/layout/vList5"/>
    <dgm:cxn modelId="{6C10DF19-939B-41E2-8850-8070B125B955}" srcId="{503BE997-D2BB-42A1-B7FC-799397EF7EF6}" destId="{311718E7-FF74-406C-BE9B-3B1CCC6D664A}" srcOrd="1" destOrd="0" parTransId="{2A67F9D9-6564-41A8-9967-CF6B53A6F9BD}" sibTransId="{883112BA-A327-43FE-9038-C4FB0F5DBC67}"/>
    <dgm:cxn modelId="{19A860CF-CF6A-4E3D-90CA-B8762F5F3F65}" type="presOf" srcId="{4B3CC306-9744-4FBF-887E-5FC0FC586E12}" destId="{8A9348FC-6119-4D84-AAB6-6FA20A265110}" srcOrd="0" destOrd="0" presId="urn:microsoft.com/office/officeart/2005/8/layout/vList5"/>
    <dgm:cxn modelId="{608B1ECD-29F0-4740-99DA-7B9D16913967}" type="presOf" srcId="{0D8472F3-D26E-40E5-807B-D2DD5FA02108}" destId="{06B349BD-08CC-4635-B06C-71DB709BC4F1}" srcOrd="0" destOrd="0" presId="urn:microsoft.com/office/officeart/2005/8/layout/vList5"/>
    <dgm:cxn modelId="{E41F9973-DA44-42F9-8FBB-1F5D1BBF49E0}" type="presParOf" srcId="{EE759EF6-D4FD-4B75-852D-BADE7B15BF41}" destId="{2EB42229-5B46-49D3-A1CA-51DAF91EB6A5}" srcOrd="0" destOrd="0" presId="urn:microsoft.com/office/officeart/2005/8/layout/vList5"/>
    <dgm:cxn modelId="{3DAC95A4-75B7-4CFC-B776-F7843ED2AFB5}" type="presParOf" srcId="{2EB42229-5B46-49D3-A1CA-51DAF91EB6A5}" destId="{5FFCF67E-8624-44ED-89B7-795CDC1ABFDC}" srcOrd="0" destOrd="0" presId="urn:microsoft.com/office/officeart/2005/8/layout/vList5"/>
    <dgm:cxn modelId="{4FA04346-0823-4EDF-BA66-75C6D207AC37}" type="presParOf" srcId="{2EB42229-5B46-49D3-A1CA-51DAF91EB6A5}" destId="{90C70FDE-3384-4A55-B191-8DEEAF795208}" srcOrd="1" destOrd="0" presId="urn:microsoft.com/office/officeart/2005/8/layout/vList5"/>
    <dgm:cxn modelId="{E08157F6-C47F-4267-9F3C-BEE7F390064D}" type="presParOf" srcId="{EE759EF6-D4FD-4B75-852D-BADE7B15BF41}" destId="{21141D86-7868-4D0E-A0BC-BFFBB8650125}" srcOrd="1" destOrd="0" presId="urn:microsoft.com/office/officeart/2005/8/layout/vList5"/>
    <dgm:cxn modelId="{6B982CA7-1D3B-4075-B106-6436713687E4}" type="presParOf" srcId="{EE759EF6-D4FD-4B75-852D-BADE7B15BF41}" destId="{CC7C283D-FF6F-4387-A9CA-9E27BE2698F1}" srcOrd="2" destOrd="0" presId="urn:microsoft.com/office/officeart/2005/8/layout/vList5"/>
    <dgm:cxn modelId="{EDA4E7B1-102B-4566-A815-5DE4217817E3}" type="presParOf" srcId="{CC7C283D-FF6F-4387-A9CA-9E27BE2698F1}" destId="{6662BA98-46BC-4434-84F0-7900BF3D87B8}" srcOrd="0" destOrd="0" presId="urn:microsoft.com/office/officeart/2005/8/layout/vList5"/>
    <dgm:cxn modelId="{6FE37922-70C9-44E7-8C9B-4DA285D57A3C}" type="presParOf" srcId="{CC7C283D-FF6F-4387-A9CA-9E27BE2698F1}" destId="{4D528193-85D1-4278-B214-17A0251850AB}" srcOrd="1" destOrd="0" presId="urn:microsoft.com/office/officeart/2005/8/layout/vList5"/>
    <dgm:cxn modelId="{809FA965-FEA4-452C-9427-16F381D47CDA}" type="presParOf" srcId="{EE759EF6-D4FD-4B75-852D-BADE7B15BF41}" destId="{36A6193A-F10E-4C83-805D-3C34C7EFDF70}" srcOrd="3" destOrd="0" presId="urn:microsoft.com/office/officeart/2005/8/layout/vList5"/>
    <dgm:cxn modelId="{41D74E53-5CEC-4F60-881C-6C4DC95C8647}" type="presParOf" srcId="{EE759EF6-D4FD-4B75-852D-BADE7B15BF41}" destId="{CA81E071-253F-46E6-BD61-BEB9ADF6CA3C}" srcOrd="4" destOrd="0" presId="urn:microsoft.com/office/officeart/2005/8/layout/vList5"/>
    <dgm:cxn modelId="{E1C16B09-0C0E-4E8D-84B6-F12098F70E3C}" type="presParOf" srcId="{CA81E071-253F-46E6-BD61-BEB9ADF6CA3C}" destId="{BAE66D0A-D940-4AA3-BEB7-BC65CF788877}" srcOrd="0" destOrd="0" presId="urn:microsoft.com/office/officeart/2005/8/layout/vList5"/>
    <dgm:cxn modelId="{69A0C995-2217-4859-8463-ADDDFC2A456C}" type="presParOf" srcId="{CA81E071-253F-46E6-BD61-BEB9ADF6CA3C}" destId="{49781624-CBE2-45C1-AE60-0918AEEEF37C}" srcOrd="1" destOrd="0" presId="urn:microsoft.com/office/officeart/2005/8/layout/vList5"/>
    <dgm:cxn modelId="{75220345-BB51-45EB-87A7-138865A478B9}" type="presParOf" srcId="{EE759EF6-D4FD-4B75-852D-BADE7B15BF41}" destId="{2D58666F-00CF-496B-B76D-E779EEA69329}" srcOrd="5" destOrd="0" presId="urn:microsoft.com/office/officeart/2005/8/layout/vList5"/>
    <dgm:cxn modelId="{CD51351E-8B66-4331-9F04-8C86A8680E86}" type="presParOf" srcId="{EE759EF6-D4FD-4B75-852D-BADE7B15BF41}" destId="{374291F5-ED92-42DE-BC39-C19FF0ABCF99}" srcOrd="6" destOrd="0" presId="urn:microsoft.com/office/officeart/2005/8/layout/vList5"/>
    <dgm:cxn modelId="{B4DD975E-0AF8-4C3B-87AD-C6E10A92F731}" type="presParOf" srcId="{374291F5-ED92-42DE-BC39-C19FF0ABCF99}" destId="{1894CDD0-A2C0-4E7D-B9F6-630A4E2979D8}" srcOrd="0" destOrd="0" presId="urn:microsoft.com/office/officeart/2005/8/layout/vList5"/>
    <dgm:cxn modelId="{A0CBEC44-4770-4F39-9F2C-F0D0BD1ACF56}" type="presParOf" srcId="{374291F5-ED92-42DE-BC39-C19FF0ABCF99}" destId="{06B349BD-08CC-4635-B06C-71DB709BC4F1}" srcOrd="1" destOrd="0" presId="urn:microsoft.com/office/officeart/2005/8/layout/vList5"/>
    <dgm:cxn modelId="{DC3C81A2-A230-424C-BD82-81D4934616B8}" type="presParOf" srcId="{EE759EF6-D4FD-4B75-852D-BADE7B15BF41}" destId="{110B41BD-33C0-48D0-ABDF-0FE5023C2A1A}" srcOrd="7" destOrd="0" presId="urn:microsoft.com/office/officeart/2005/8/layout/vList5"/>
    <dgm:cxn modelId="{3711DADE-1575-44A5-9703-A8D00CA57165}" type="presParOf" srcId="{EE759EF6-D4FD-4B75-852D-BADE7B15BF41}" destId="{F25A6BDE-5D0D-416C-BDDA-784B1C2229E1}" srcOrd="8" destOrd="0" presId="urn:microsoft.com/office/officeart/2005/8/layout/vList5"/>
    <dgm:cxn modelId="{9DB43A2E-C815-4C72-ACF8-6515F7F0EA14}" type="presParOf" srcId="{F25A6BDE-5D0D-416C-BDDA-784B1C2229E1}" destId="{075CFCC1-1FF6-4D75-9CC0-20EE26899A39}" srcOrd="0" destOrd="0" presId="urn:microsoft.com/office/officeart/2005/8/layout/vList5"/>
    <dgm:cxn modelId="{34836D88-DCE7-4ECC-8AB8-29546C94C738}" type="presParOf" srcId="{F25A6BDE-5D0D-416C-BDDA-784B1C2229E1}" destId="{8A9348FC-6119-4D84-AAB6-6FA20A2651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4214B5-F304-49B9-B01B-344A5F6271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CD6E20B-92BD-4271-8492-D4C6904F092C}">
      <dgm:prSet phldrT="[Text]" custT="1"/>
      <dgm:spPr>
        <a:solidFill>
          <a:schemeClr val="accent5"/>
        </a:solidFill>
      </dgm:spPr>
      <dgm:t>
        <a:bodyPr/>
        <a:lstStyle/>
        <a:p>
          <a:r>
            <a:rPr lang="es-AR" sz="1800" b="1" noProof="0" dirty="0" smtClean="0"/>
            <a:t>Significativos</a:t>
          </a:r>
        </a:p>
        <a:p>
          <a:r>
            <a:rPr lang="es-AR" sz="1800" b="1" noProof="0" dirty="0" smtClean="0"/>
            <a:t>/Importantes</a:t>
          </a:r>
        </a:p>
      </dgm:t>
    </dgm:pt>
    <dgm:pt modelId="{A61E991B-555B-4913-9DF7-9D7B3BF05415}" type="parTrans" cxnId="{0FFD91D8-7FFC-457F-9DD8-4D30EBE6369D}">
      <dgm:prSet/>
      <dgm:spPr/>
      <dgm:t>
        <a:bodyPr/>
        <a:lstStyle/>
        <a:p>
          <a:endParaRPr lang="en-US" sz="1800"/>
        </a:p>
      </dgm:t>
    </dgm:pt>
    <dgm:pt modelId="{46F3EF7A-CF9D-425D-8F4F-DA305B7B6B62}" type="sibTrans" cxnId="{0FFD91D8-7FFC-457F-9DD8-4D30EBE6369D}">
      <dgm:prSet/>
      <dgm:spPr/>
      <dgm:t>
        <a:bodyPr/>
        <a:lstStyle/>
        <a:p>
          <a:endParaRPr lang="en-US" sz="1800"/>
        </a:p>
      </dgm:t>
    </dgm:pt>
    <dgm:pt modelId="{E2F1599C-4DBC-422F-BC76-2436B53F1603}">
      <dgm:prSet phldrT="[Text]" custT="1"/>
      <dgm:spPr>
        <a:solidFill>
          <a:schemeClr val="accent5"/>
        </a:solidFill>
      </dgm:spPr>
      <dgm:t>
        <a:bodyPr/>
        <a:lstStyle/>
        <a:p>
          <a:r>
            <a:rPr lang="es-AR" sz="1800" b="1" noProof="0" dirty="0" smtClean="0"/>
            <a:t>Fiables de evaluar</a:t>
          </a:r>
          <a:endParaRPr lang="es-AR" sz="1800" noProof="0" dirty="0"/>
        </a:p>
      </dgm:t>
    </dgm:pt>
    <dgm:pt modelId="{ACA01B87-3922-4E5C-803B-8E8AEC67D72E}" type="parTrans" cxnId="{F0E933B1-C356-4715-816E-05EF4EE7BD05}">
      <dgm:prSet/>
      <dgm:spPr/>
      <dgm:t>
        <a:bodyPr/>
        <a:lstStyle/>
        <a:p>
          <a:endParaRPr lang="en-US" sz="1800"/>
        </a:p>
      </dgm:t>
    </dgm:pt>
    <dgm:pt modelId="{DDEAB10A-196F-4F00-8BFD-1423D4272286}" type="sibTrans" cxnId="{F0E933B1-C356-4715-816E-05EF4EE7BD05}">
      <dgm:prSet/>
      <dgm:spPr/>
      <dgm:t>
        <a:bodyPr/>
        <a:lstStyle/>
        <a:p>
          <a:endParaRPr lang="en-US" sz="1800"/>
        </a:p>
      </dgm:t>
    </dgm:pt>
    <dgm:pt modelId="{5086890C-3382-4DCB-8E27-78E1E960B0C0}" type="pres">
      <dgm:prSet presAssocID="{F44214B5-F304-49B9-B01B-344A5F6271AA}" presName="diagram" presStyleCnt="0">
        <dgm:presLayoutVars>
          <dgm:dir/>
          <dgm:resizeHandles val="exact"/>
        </dgm:presLayoutVars>
      </dgm:prSet>
      <dgm:spPr/>
      <dgm:t>
        <a:bodyPr/>
        <a:lstStyle/>
        <a:p>
          <a:endParaRPr lang="en-US"/>
        </a:p>
      </dgm:t>
    </dgm:pt>
    <dgm:pt modelId="{4FFF7055-01A2-4D0A-89BB-D50735DCDA2C}" type="pres">
      <dgm:prSet presAssocID="{CCD6E20B-92BD-4271-8492-D4C6904F092C}" presName="node" presStyleLbl="node1" presStyleIdx="0" presStyleCnt="2">
        <dgm:presLayoutVars>
          <dgm:bulletEnabled val="1"/>
        </dgm:presLayoutVars>
      </dgm:prSet>
      <dgm:spPr>
        <a:prstGeom prst="roundRect">
          <a:avLst/>
        </a:prstGeom>
      </dgm:spPr>
      <dgm:t>
        <a:bodyPr/>
        <a:lstStyle/>
        <a:p>
          <a:endParaRPr lang="en-US"/>
        </a:p>
      </dgm:t>
    </dgm:pt>
    <dgm:pt modelId="{05D01898-2CE6-4BA3-940C-7766B326DBC5}" type="pres">
      <dgm:prSet presAssocID="{46F3EF7A-CF9D-425D-8F4F-DA305B7B6B62}" presName="sibTrans" presStyleCnt="0"/>
      <dgm:spPr/>
    </dgm:pt>
    <dgm:pt modelId="{03E71864-076C-4FD3-A58E-6ECC9A04244A}" type="pres">
      <dgm:prSet presAssocID="{E2F1599C-4DBC-422F-BC76-2436B53F1603}" presName="node" presStyleLbl="node1" presStyleIdx="1" presStyleCnt="2">
        <dgm:presLayoutVars>
          <dgm:bulletEnabled val="1"/>
        </dgm:presLayoutVars>
      </dgm:prSet>
      <dgm:spPr>
        <a:prstGeom prst="roundRect">
          <a:avLst/>
        </a:prstGeom>
      </dgm:spPr>
      <dgm:t>
        <a:bodyPr/>
        <a:lstStyle/>
        <a:p>
          <a:endParaRPr lang="en-US"/>
        </a:p>
      </dgm:t>
    </dgm:pt>
  </dgm:ptLst>
  <dgm:cxnLst>
    <dgm:cxn modelId="{0E6E1A7D-E82B-4164-8A40-ED0A8501C6B6}" type="presOf" srcId="{E2F1599C-4DBC-422F-BC76-2436B53F1603}" destId="{03E71864-076C-4FD3-A58E-6ECC9A04244A}" srcOrd="0" destOrd="0" presId="urn:microsoft.com/office/officeart/2005/8/layout/default"/>
    <dgm:cxn modelId="{96BF7977-0F70-4E62-9CD8-A96CF416F285}" type="presOf" srcId="{CCD6E20B-92BD-4271-8492-D4C6904F092C}" destId="{4FFF7055-01A2-4D0A-89BB-D50735DCDA2C}" srcOrd="0" destOrd="0" presId="urn:microsoft.com/office/officeart/2005/8/layout/default"/>
    <dgm:cxn modelId="{0FFD91D8-7FFC-457F-9DD8-4D30EBE6369D}" srcId="{F44214B5-F304-49B9-B01B-344A5F6271AA}" destId="{CCD6E20B-92BD-4271-8492-D4C6904F092C}" srcOrd="0" destOrd="0" parTransId="{A61E991B-555B-4913-9DF7-9D7B3BF05415}" sibTransId="{46F3EF7A-CF9D-425D-8F4F-DA305B7B6B62}"/>
    <dgm:cxn modelId="{F0E933B1-C356-4715-816E-05EF4EE7BD05}" srcId="{F44214B5-F304-49B9-B01B-344A5F6271AA}" destId="{E2F1599C-4DBC-422F-BC76-2436B53F1603}" srcOrd="1" destOrd="0" parTransId="{ACA01B87-3922-4E5C-803B-8E8AEC67D72E}" sibTransId="{DDEAB10A-196F-4F00-8BFD-1423D4272286}"/>
    <dgm:cxn modelId="{8886CC3B-B9DC-46CD-8441-F0A89BC90CB0}" type="presOf" srcId="{F44214B5-F304-49B9-B01B-344A5F6271AA}" destId="{5086890C-3382-4DCB-8E27-78E1E960B0C0}" srcOrd="0" destOrd="0" presId="urn:microsoft.com/office/officeart/2005/8/layout/default"/>
    <dgm:cxn modelId="{127E2230-01F0-4343-9730-F873D1498825}" type="presParOf" srcId="{5086890C-3382-4DCB-8E27-78E1E960B0C0}" destId="{4FFF7055-01A2-4D0A-89BB-D50735DCDA2C}" srcOrd="0" destOrd="0" presId="urn:microsoft.com/office/officeart/2005/8/layout/default"/>
    <dgm:cxn modelId="{F5898862-1D88-46A3-8CFF-3987BE45C405}" type="presParOf" srcId="{5086890C-3382-4DCB-8E27-78E1E960B0C0}" destId="{05D01898-2CE6-4BA3-940C-7766B326DBC5}" srcOrd="1" destOrd="0" presId="urn:microsoft.com/office/officeart/2005/8/layout/default"/>
    <dgm:cxn modelId="{56137C3D-8565-470A-A2ED-2D0330210B49}" type="presParOf" srcId="{5086890C-3382-4DCB-8E27-78E1E960B0C0}" destId="{03E71864-076C-4FD3-A58E-6ECC9A04244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6094C-FBAD-4935-A83E-BE124181A4EE}">
      <dsp:nvSpPr>
        <dsp:cNvPr id="0" name=""/>
        <dsp:cNvSpPr/>
      </dsp:nvSpPr>
      <dsp:spPr>
        <a:xfrm>
          <a:off x="-5273835" y="-811155"/>
          <a:ext cx="6306933" cy="6306933"/>
        </a:xfrm>
        <a:prstGeom prst="blockArc">
          <a:avLst>
            <a:gd name="adj1" fmla="val 18900000"/>
            <a:gd name="adj2" fmla="val 2700000"/>
            <a:gd name="adj3" fmla="val 342"/>
          </a:avLst>
        </a:prstGeom>
        <a:solidFill>
          <a:schemeClr val="accent2"/>
        </a:solid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05F7F-A687-48AB-AA63-1B2C75E72696}">
      <dsp:nvSpPr>
        <dsp:cNvPr id="0" name=""/>
        <dsp:cNvSpPr/>
      </dsp:nvSpPr>
      <dsp:spPr>
        <a:xfrm>
          <a:off x="551682" y="238063"/>
          <a:ext cx="8016590" cy="96486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2042"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latin typeface="Century Gothic" panose="020B0502020202020204" pitchFamily="34" charset="0"/>
            </a:rPr>
            <a:t>Contexto: impactos en DS de las acciones climáticas del sector privado en el contexto de la NDC y ODS</a:t>
          </a:r>
        </a:p>
        <a:p>
          <a:pPr lvl="0" algn="l" defTabSz="711200">
            <a:lnSpc>
              <a:spcPct val="90000"/>
            </a:lnSpc>
            <a:spcBef>
              <a:spcPct val="0"/>
            </a:spcBef>
            <a:spcAft>
              <a:spcPct val="35000"/>
            </a:spcAft>
          </a:pPr>
          <a:r>
            <a:rPr lang="en-US" sz="1200" kern="1200" dirty="0" smtClean="0">
              <a:latin typeface="Century Gothic" panose="020B0502020202020204" pitchFamily="34" charset="0"/>
            </a:rPr>
            <a:t>5 </a:t>
          </a:r>
          <a:r>
            <a:rPr lang="en-US" sz="1200" kern="1200" dirty="0" err="1" smtClean="0">
              <a:latin typeface="Century Gothic" panose="020B0502020202020204" pitchFamily="34" charset="0"/>
            </a:rPr>
            <a:t>minutos</a:t>
          </a:r>
          <a:endParaRPr lang="en-US" sz="1200" kern="1200" dirty="0" smtClean="0">
            <a:latin typeface="Century Gothic" panose="020B0502020202020204" pitchFamily="34" charset="0"/>
          </a:endParaRPr>
        </a:p>
      </dsp:txBody>
      <dsp:txXfrm>
        <a:off x="551682" y="238063"/>
        <a:ext cx="8016590" cy="964864"/>
      </dsp:txXfrm>
    </dsp:sp>
    <dsp:sp modelId="{A2903C95-191F-4944-9866-637FC6F91385}">
      <dsp:nvSpPr>
        <dsp:cNvPr id="0" name=""/>
        <dsp:cNvSpPr/>
      </dsp:nvSpPr>
      <dsp:spPr>
        <a:xfrm>
          <a:off x="42327" y="211139"/>
          <a:ext cx="1018711" cy="1018711"/>
        </a:xfrm>
        <a:prstGeom prst="ellipse">
          <a:avLst/>
        </a:prstGeom>
        <a:solidFill>
          <a:schemeClr val="lt1">
            <a:hueOff val="0"/>
            <a:satOff val="0"/>
            <a:lumOff val="0"/>
            <a:alphaOff val="0"/>
          </a:schemeClr>
        </a:solidFill>
        <a:ln w="381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43BFB571-A7E6-4CB3-87C7-D256E6B0EA1C}">
      <dsp:nvSpPr>
        <dsp:cNvPr id="0" name=""/>
        <dsp:cNvSpPr/>
      </dsp:nvSpPr>
      <dsp:spPr>
        <a:xfrm>
          <a:off x="964866" y="1318816"/>
          <a:ext cx="7603407" cy="965779"/>
        </a:xfrm>
        <a:prstGeom prst="rect">
          <a:avLst/>
        </a:prstGeom>
        <a:solidFill>
          <a:schemeClr val="accent4">
            <a:hueOff val="-685719"/>
            <a:satOff val="-1897"/>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2042"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bg1"/>
              </a:solidFill>
              <a:latin typeface="Century Gothic" panose="020B0502020202020204" pitchFamily="34" charset="0"/>
            </a:rPr>
            <a:t>Comunicar los impactos en DS: desafíos y herramientas existentes </a:t>
          </a:r>
        </a:p>
        <a:p>
          <a:pPr lvl="0" algn="l" defTabSz="711200">
            <a:lnSpc>
              <a:spcPct val="90000"/>
            </a:lnSpc>
            <a:spcBef>
              <a:spcPct val="0"/>
            </a:spcBef>
            <a:spcAft>
              <a:spcPct val="35000"/>
            </a:spcAft>
          </a:pPr>
          <a:r>
            <a:rPr lang="es-ES" sz="1200" kern="1200" dirty="0" smtClean="0">
              <a:latin typeface="Century Gothic" panose="020B0502020202020204" pitchFamily="34" charset="0"/>
            </a:rPr>
            <a:t>5 minutos</a:t>
          </a:r>
          <a:endParaRPr lang="en-US" sz="1200" kern="1200" dirty="0">
            <a:latin typeface="Century Gothic" panose="020B0502020202020204" pitchFamily="34" charset="0"/>
          </a:endParaRPr>
        </a:p>
      </dsp:txBody>
      <dsp:txXfrm>
        <a:off x="964866" y="1318816"/>
        <a:ext cx="7603407" cy="965779"/>
      </dsp:txXfrm>
    </dsp:sp>
    <dsp:sp modelId="{22C1FBA8-DA07-49E8-9029-80CFEDEDF249}">
      <dsp:nvSpPr>
        <dsp:cNvPr id="0" name=""/>
        <dsp:cNvSpPr/>
      </dsp:nvSpPr>
      <dsp:spPr>
        <a:xfrm>
          <a:off x="455510" y="1292350"/>
          <a:ext cx="1018711" cy="1018711"/>
        </a:xfrm>
        <a:prstGeom prst="ellipse">
          <a:avLst/>
        </a:prstGeom>
        <a:solidFill>
          <a:schemeClr val="lt1">
            <a:hueOff val="0"/>
            <a:satOff val="0"/>
            <a:lumOff val="0"/>
            <a:alphaOff val="0"/>
          </a:schemeClr>
        </a:solidFill>
        <a:ln w="381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A9443306-3AF7-4912-AE43-3E7A8BDA88A8}">
      <dsp:nvSpPr>
        <dsp:cNvPr id="0" name=""/>
        <dsp:cNvSpPr/>
      </dsp:nvSpPr>
      <dsp:spPr>
        <a:xfrm>
          <a:off x="964866" y="2400027"/>
          <a:ext cx="7603407" cy="965779"/>
        </a:xfrm>
        <a:prstGeom prst="rect">
          <a:avLst/>
        </a:prstGeom>
        <a:solidFill>
          <a:schemeClr val="accent4">
            <a:hueOff val="-1371439"/>
            <a:satOff val="-3793"/>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2042"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latin typeface="Century Gothic" panose="020B0502020202020204" pitchFamily="34" charset="0"/>
            </a:rPr>
            <a:t>Presentación de la guía de ICAT adaptada al sector privado, y de las tablas de reporte </a:t>
          </a:r>
        </a:p>
        <a:p>
          <a:pPr lvl="0" algn="l" defTabSz="711200">
            <a:lnSpc>
              <a:spcPct val="90000"/>
            </a:lnSpc>
            <a:spcBef>
              <a:spcPct val="0"/>
            </a:spcBef>
            <a:spcAft>
              <a:spcPct val="35000"/>
            </a:spcAft>
          </a:pPr>
          <a:r>
            <a:rPr lang="es-ES" sz="1200" kern="1200" dirty="0" smtClean="0">
              <a:latin typeface="Century Gothic" panose="020B0502020202020204" pitchFamily="34" charset="0"/>
            </a:rPr>
            <a:t>30 minutos</a:t>
          </a:r>
          <a:endParaRPr lang="en-US" sz="1200" kern="1200" dirty="0" smtClean="0">
            <a:latin typeface="Century Gothic" panose="020B0502020202020204" pitchFamily="34" charset="0"/>
          </a:endParaRPr>
        </a:p>
      </dsp:txBody>
      <dsp:txXfrm>
        <a:off x="964866" y="2400027"/>
        <a:ext cx="7603407" cy="965779"/>
      </dsp:txXfrm>
    </dsp:sp>
    <dsp:sp modelId="{8CF0BB87-E5FB-4DF9-BD76-C9592C1F2969}">
      <dsp:nvSpPr>
        <dsp:cNvPr id="0" name=""/>
        <dsp:cNvSpPr/>
      </dsp:nvSpPr>
      <dsp:spPr>
        <a:xfrm>
          <a:off x="455510" y="2373561"/>
          <a:ext cx="1018711" cy="1018711"/>
        </a:xfrm>
        <a:prstGeom prst="ellipse">
          <a:avLst/>
        </a:prstGeom>
        <a:solidFill>
          <a:schemeClr val="lt1">
            <a:hueOff val="0"/>
            <a:satOff val="0"/>
            <a:lumOff val="0"/>
            <a:alphaOff val="0"/>
          </a:schemeClr>
        </a:solidFill>
        <a:ln w="381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49F2C01D-2B65-4680-B580-1C73688578A1}">
      <dsp:nvSpPr>
        <dsp:cNvPr id="0" name=""/>
        <dsp:cNvSpPr/>
      </dsp:nvSpPr>
      <dsp:spPr>
        <a:xfrm>
          <a:off x="551682" y="3481238"/>
          <a:ext cx="8016590" cy="965779"/>
        </a:xfrm>
        <a:prstGeom prst="rect">
          <a:avLst/>
        </a:prstGeom>
        <a:solidFill>
          <a:schemeClr val="accent4">
            <a:hueOff val="-2057158"/>
            <a:satOff val="-5690"/>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2042"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latin typeface="Century Gothic" panose="020B0502020202020204" pitchFamily="34" charset="0"/>
            </a:rPr>
            <a:t>Conclusiones</a:t>
          </a:r>
        </a:p>
        <a:p>
          <a:pPr lvl="0" algn="l" defTabSz="711200">
            <a:lnSpc>
              <a:spcPct val="90000"/>
            </a:lnSpc>
            <a:spcBef>
              <a:spcPct val="0"/>
            </a:spcBef>
            <a:spcAft>
              <a:spcPct val="35000"/>
            </a:spcAft>
          </a:pPr>
          <a:r>
            <a:rPr lang="es-ES" sz="1200" kern="1200" dirty="0" smtClean="0">
              <a:latin typeface="Century Gothic" panose="020B0502020202020204" pitchFamily="34" charset="0"/>
            </a:rPr>
            <a:t>5 minutos</a:t>
          </a:r>
          <a:endParaRPr lang="en-US" sz="1200" kern="1200" dirty="0"/>
        </a:p>
      </dsp:txBody>
      <dsp:txXfrm>
        <a:off x="551682" y="3481238"/>
        <a:ext cx="8016590" cy="965779"/>
      </dsp:txXfrm>
    </dsp:sp>
    <dsp:sp modelId="{6CDA9E68-9C3B-418F-A4D5-BF4ECFFA1669}">
      <dsp:nvSpPr>
        <dsp:cNvPr id="0" name=""/>
        <dsp:cNvSpPr/>
      </dsp:nvSpPr>
      <dsp:spPr>
        <a:xfrm>
          <a:off x="101256" y="3513701"/>
          <a:ext cx="900853" cy="900853"/>
        </a:xfrm>
        <a:prstGeom prst="ellipse">
          <a:avLst/>
        </a:prstGeom>
        <a:solidFill>
          <a:schemeClr val="lt1">
            <a:hueOff val="0"/>
            <a:satOff val="0"/>
            <a:lumOff val="0"/>
            <a:alphaOff val="0"/>
          </a:schemeClr>
        </a:solidFill>
        <a:ln w="19050" cap="flat" cmpd="sng" algn="ctr">
          <a:solidFill>
            <a:schemeClr val="accent4">
              <a:hueOff val="-2057158"/>
              <a:satOff val="-5690"/>
              <a:lumOff val="353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70FDE-3384-4A55-B191-8DEEAF795208}">
      <dsp:nvSpPr>
        <dsp:cNvPr id="0" name=""/>
        <dsp:cNvSpPr/>
      </dsp:nvSpPr>
      <dsp:spPr>
        <a:xfrm rot="5400000">
          <a:off x="4895495" y="-2055469"/>
          <a:ext cx="632489" cy="4905167"/>
        </a:xfrm>
        <a:prstGeom prst="round2Same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CR" sz="1050" kern="1200" noProof="0" dirty="0" smtClean="0">
              <a:latin typeface="Century Gothic" panose="020B0502020202020204" pitchFamily="34" charset="0"/>
              <a:cs typeface="Arial" panose="020B0604020202020204" pitchFamily="34" charset="0"/>
            </a:rPr>
            <a:t>Categoría (ambiental, social, económica) de los impactos 		</a:t>
          </a:r>
          <a:endParaRPr lang="es-CR" sz="1050" kern="1200" noProof="0" dirty="0">
            <a:latin typeface="Century Gothic" panose="020B0502020202020204" pitchFamily="34" charset="0"/>
            <a:cs typeface="Arial" panose="020B0604020202020204" pitchFamily="34" charset="0"/>
          </a:endParaRPr>
        </a:p>
      </dsp:txBody>
      <dsp:txXfrm rot="-5400000">
        <a:off x="2759156" y="111746"/>
        <a:ext cx="4874291" cy="570737"/>
      </dsp:txXfrm>
    </dsp:sp>
    <dsp:sp modelId="{5FFCF67E-8624-44ED-89B7-795CDC1ABFDC}">
      <dsp:nvSpPr>
        <dsp:cNvPr id="0" name=""/>
        <dsp:cNvSpPr/>
      </dsp:nvSpPr>
      <dsp:spPr>
        <a:xfrm>
          <a:off x="0" y="1808"/>
          <a:ext cx="2759156" cy="790612"/>
        </a:xfrm>
        <a:prstGeom prst="round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R" sz="2200" kern="1200" noProof="0" dirty="0" smtClean="0">
              <a:latin typeface="Century Gothic" panose="020B0502020202020204" pitchFamily="34" charset="0"/>
              <a:cs typeface="Arial" panose="020B0604020202020204" pitchFamily="34" charset="0"/>
            </a:rPr>
            <a:t>Dimensión</a:t>
          </a:r>
          <a:endParaRPr lang="es-CR" sz="2200" kern="1200" noProof="0" dirty="0">
            <a:latin typeface="Century Gothic" panose="020B0502020202020204" pitchFamily="34" charset="0"/>
            <a:cs typeface="Arial" panose="020B0604020202020204" pitchFamily="34" charset="0"/>
          </a:endParaRPr>
        </a:p>
      </dsp:txBody>
      <dsp:txXfrm>
        <a:off x="38594" y="40402"/>
        <a:ext cx="2681968" cy="713424"/>
      </dsp:txXfrm>
    </dsp:sp>
    <dsp:sp modelId="{4D528193-85D1-4278-B214-17A0251850AB}">
      <dsp:nvSpPr>
        <dsp:cNvPr id="0" name=""/>
        <dsp:cNvSpPr/>
      </dsp:nvSpPr>
      <dsp:spPr>
        <a:xfrm rot="5400000">
          <a:off x="4895495" y="-1225326"/>
          <a:ext cx="632489" cy="4905167"/>
        </a:xfrm>
        <a:prstGeom prst="round2SameRect">
          <a:avLst/>
        </a:prstGeom>
        <a:solidFill>
          <a:schemeClr val="accent4">
            <a:tint val="40000"/>
            <a:alpha val="90000"/>
            <a:hueOff val="-556869"/>
            <a:satOff val="-265"/>
            <a:lumOff val="124"/>
            <a:alphaOff val="0"/>
          </a:schemeClr>
        </a:solidFill>
        <a:ln w="10000" cap="flat" cmpd="sng" algn="ctr">
          <a:solidFill>
            <a:schemeClr val="accent4">
              <a:tint val="40000"/>
              <a:alpha val="90000"/>
              <a:hueOff val="-556869"/>
              <a:satOff val="-265"/>
              <a:lumOff val="12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CR" sz="1050" kern="1200" noProof="0" dirty="0" smtClean="0">
              <a:latin typeface="Century Gothic" panose="020B0502020202020204" pitchFamily="34" charset="0"/>
              <a:cs typeface="Arial" panose="020B0604020202020204" pitchFamily="34" charset="0"/>
            </a:rPr>
            <a:t>Un tipo de impacto en el desarrollo sostenible afectado por una política o acción</a:t>
          </a:r>
          <a:endParaRPr lang="es-CR" sz="1050" kern="1200" noProof="0" dirty="0">
            <a:latin typeface="Century Gothic" panose="020B0502020202020204" pitchFamily="34" charset="0"/>
            <a:cs typeface="Arial" panose="020B0604020202020204" pitchFamily="34" charset="0"/>
          </a:endParaRPr>
        </a:p>
      </dsp:txBody>
      <dsp:txXfrm rot="-5400000">
        <a:off x="2759156" y="941889"/>
        <a:ext cx="4874291" cy="570737"/>
      </dsp:txXfrm>
    </dsp:sp>
    <dsp:sp modelId="{6662BA98-46BC-4434-84F0-7900BF3D87B8}">
      <dsp:nvSpPr>
        <dsp:cNvPr id="0" name=""/>
        <dsp:cNvSpPr/>
      </dsp:nvSpPr>
      <dsp:spPr>
        <a:xfrm>
          <a:off x="0" y="831951"/>
          <a:ext cx="2759156" cy="790612"/>
        </a:xfrm>
        <a:prstGeom prst="roundRect">
          <a:avLst/>
        </a:prstGeom>
        <a:solidFill>
          <a:schemeClr val="accent4">
            <a:hueOff val="-514289"/>
            <a:satOff val="-1422"/>
            <a:lumOff val="883"/>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R" sz="2200" kern="1200" noProof="0" dirty="0" smtClean="0">
              <a:latin typeface="Century Gothic" panose="020B0502020202020204" pitchFamily="34" charset="0"/>
              <a:cs typeface="Arial" panose="020B0604020202020204" pitchFamily="34" charset="0"/>
            </a:rPr>
            <a:t>Categoría de impacto</a:t>
          </a:r>
          <a:endParaRPr lang="es-CR" sz="2200" kern="1200" noProof="0" dirty="0">
            <a:latin typeface="Century Gothic" panose="020B0502020202020204" pitchFamily="34" charset="0"/>
            <a:cs typeface="Arial" panose="020B0604020202020204" pitchFamily="34" charset="0"/>
          </a:endParaRPr>
        </a:p>
      </dsp:txBody>
      <dsp:txXfrm>
        <a:off x="38594" y="870545"/>
        <a:ext cx="2681968" cy="713424"/>
      </dsp:txXfrm>
    </dsp:sp>
    <dsp:sp modelId="{49781624-CBE2-45C1-AE60-0918AEEEF37C}">
      <dsp:nvSpPr>
        <dsp:cNvPr id="0" name=""/>
        <dsp:cNvSpPr/>
      </dsp:nvSpPr>
      <dsp:spPr>
        <a:xfrm rot="5400000">
          <a:off x="4895495" y="-395183"/>
          <a:ext cx="632489" cy="4905167"/>
        </a:xfrm>
        <a:prstGeom prst="round2SameRect">
          <a:avLst/>
        </a:prstGeom>
        <a:solidFill>
          <a:schemeClr val="accent4">
            <a:tint val="40000"/>
            <a:alpha val="90000"/>
            <a:hueOff val="-1113738"/>
            <a:satOff val="-529"/>
            <a:lumOff val="249"/>
            <a:alphaOff val="0"/>
          </a:schemeClr>
        </a:solidFill>
        <a:ln w="10000" cap="flat" cmpd="sng" algn="ctr">
          <a:solidFill>
            <a:schemeClr val="accent4">
              <a:tint val="40000"/>
              <a:alpha val="90000"/>
              <a:hueOff val="-1113738"/>
              <a:satOff val="-529"/>
              <a:lumOff val="2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CR" sz="1050" kern="1200" noProof="0" dirty="0" smtClean="0">
              <a:latin typeface="Century Gothic" panose="020B0502020202020204" pitchFamily="34" charset="0"/>
              <a:cs typeface="Arial" panose="020B0604020202020204" pitchFamily="34" charset="0"/>
            </a:rPr>
            <a:t>Un cambio específico que resulta de una política o acción dentro de una determinada categoría de impacto</a:t>
          </a:r>
          <a:endParaRPr lang="es-CR" sz="1050" kern="1200" noProof="0" dirty="0">
            <a:latin typeface="Century Gothic" panose="020B0502020202020204" pitchFamily="34" charset="0"/>
            <a:cs typeface="Arial" panose="020B0604020202020204" pitchFamily="34" charset="0"/>
          </a:endParaRPr>
        </a:p>
      </dsp:txBody>
      <dsp:txXfrm rot="-5400000">
        <a:off x="2759156" y="1772032"/>
        <a:ext cx="4874291" cy="570737"/>
      </dsp:txXfrm>
    </dsp:sp>
    <dsp:sp modelId="{BAE66D0A-D940-4AA3-BEB7-BC65CF788877}">
      <dsp:nvSpPr>
        <dsp:cNvPr id="0" name=""/>
        <dsp:cNvSpPr/>
      </dsp:nvSpPr>
      <dsp:spPr>
        <a:xfrm>
          <a:off x="0" y="1662093"/>
          <a:ext cx="2759156" cy="790612"/>
        </a:xfrm>
        <a:prstGeom prst="roundRect">
          <a:avLst/>
        </a:prstGeom>
        <a:solidFill>
          <a:schemeClr val="accent4">
            <a:hueOff val="-1028579"/>
            <a:satOff val="-2845"/>
            <a:lumOff val="176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R" sz="2200" kern="1200" noProof="0" dirty="0" smtClean="0">
              <a:latin typeface="Century Gothic" panose="020B0502020202020204" pitchFamily="34" charset="0"/>
              <a:cs typeface="Arial" panose="020B0604020202020204" pitchFamily="34" charset="0"/>
            </a:rPr>
            <a:t>Impacto específico</a:t>
          </a:r>
          <a:endParaRPr lang="es-CR" sz="2200" kern="1200" noProof="0" dirty="0">
            <a:latin typeface="Century Gothic" panose="020B0502020202020204" pitchFamily="34" charset="0"/>
            <a:cs typeface="Arial" panose="020B0604020202020204" pitchFamily="34" charset="0"/>
          </a:endParaRPr>
        </a:p>
      </dsp:txBody>
      <dsp:txXfrm>
        <a:off x="38594" y="1700687"/>
        <a:ext cx="2681968" cy="713424"/>
      </dsp:txXfrm>
    </dsp:sp>
    <dsp:sp modelId="{06B349BD-08CC-4635-B06C-71DB709BC4F1}">
      <dsp:nvSpPr>
        <dsp:cNvPr id="0" name=""/>
        <dsp:cNvSpPr/>
      </dsp:nvSpPr>
      <dsp:spPr>
        <a:xfrm rot="5400000">
          <a:off x="4895495" y="434959"/>
          <a:ext cx="632489" cy="4905167"/>
        </a:xfrm>
        <a:prstGeom prst="round2SameRect">
          <a:avLst/>
        </a:prstGeom>
        <a:solidFill>
          <a:schemeClr val="accent4">
            <a:tint val="40000"/>
            <a:alpha val="90000"/>
            <a:hueOff val="-1670606"/>
            <a:satOff val="-794"/>
            <a:lumOff val="373"/>
            <a:alphaOff val="0"/>
          </a:schemeClr>
        </a:solidFill>
        <a:ln w="10000" cap="flat" cmpd="sng" algn="ctr">
          <a:solidFill>
            <a:schemeClr val="accent4">
              <a:tint val="40000"/>
              <a:alpha val="90000"/>
              <a:hueOff val="-1670606"/>
              <a:satOff val="-794"/>
              <a:lumOff val="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CR" sz="1050" kern="1200" noProof="0" dirty="0" smtClean="0">
              <a:latin typeface="Century Gothic" panose="020B0502020202020204" pitchFamily="34" charset="0"/>
              <a:cs typeface="Arial" panose="020B0604020202020204" pitchFamily="34" charset="0"/>
            </a:rPr>
            <a:t>Una métrica que puede ser estimada para indicar el impacto de una política en una categoría de impacto dada, o monitoreada a través del tiempo para permitir el seguimiento de los cambios hacia resultados específicos. </a:t>
          </a:r>
          <a:endParaRPr lang="es-CR" sz="1050" kern="1200" noProof="0" dirty="0">
            <a:latin typeface="Century Gothic" panose="020B0502020202020204" pitchFamily="34" charset="0"/>
            <a:cs typeface="Arial" panose="020B0604020202020204" pitchFamily="34" charset="0"/>
          </a:endParaRPr>
        </a:p>
      </dsp:txBody>
      <dsp:txXfrm rot="-5400000">
        <a:off x="2759156" y="2602174"/>
        <a:ext cx="4874291" cy="570737"/>
      </dsp:txXfrm>
    </dsp:sp>
    <dsp:sp modelId="{1894CDD0-A2C0-4E7D-B9F6-630A4E2979D8}">
      <dsp:nvSpPr>
        <dsp:cNvPr id="0" name=""/>
        <dsp:cNvSpPr/>
      </dsp:nvSpPr>
      <dsp:spPr>
        <a:xfrm>
          <a:off x="0" y="2492236"/>
          <a:ext cx="2759156" cy="790612"/>
        </a:xfrm>
        <a:prstGeom prst="roundRect">
          <a:avLst/>
        </a:prstGeom>
        <a:solidFill>
          <a:schemeClr val="accent4">
            <a:hueOff val="-1542868"/>
            <a:satOff val="-4267"/>
            <a:lumOff val="2648"/>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R" sz="2200" kern="1200" noProof="0" dirty="0" smtClean="0">
              <a:latin typeface="Century Gothic" panose="020B0502020202020204" pitchFamily="34" charset="0"/>
              <a:cs typeface="Arial" panose="020B0604020202020204" pitchFamily="34" charset="0"/>
            </a:rPr>
            <a:t>Indicador</a:t>
          </a:r>
        </a:p>
      </dsp:txBody>
      <dsp:txXfrm>
        <a:off x="38594" y="2530830"/>
        <a:ext cx="2681968" cy="713424"/>
      </dsp:txXfrm>
    </dsp:sp>
    <dsp:sp modelId="{8A9348FC-6119-4D84-AAB6-6FA20A265110}">
      <dsp:nvSpPr>
        <dsp:cNvPr id="0" name=""/>
        <dsp:cNvSpPr/>
      </dsp:nvSpPr>
      <dsp:spPr>
        <a:xfrm rot="5400000">
          <a:off x="4895495" y="1265101"/>
          <a:ext cx="632489" cy="4905167"/>
        </a:xfrm>
        <a:prstGeom prst="round2SameRect">
          <a:avLst/>
        </a:prstGeom>
        <a:solidFill>
          <a:schemeClr val="accent4">
            <a:tint val="40000"/>
            <a:alpha val="90000"/>
            <a:hueOff val="-2227475"/>
            <a:satOff val="-1058"/>
            <a:lumOff val="497"/>
            <a:alphaOff val="0"/>
          </a:schemeClr>
        </a:solidFill>
        <a:ln w="10000" cap="flat" cmpd="sng" algn="ctr">
          <a:solidFill>
            <a:schemeClr val="accent4">
              <a:tint val="40000"/>
              <a:alpha val="90000"/>
              <a:hueOff val="-2227475"/>
              <a:satOff val="-1058"/>
              <a:lumOff val="49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CR" sz="1050" kern="1200" noProof="0" dirty="0" smtClean="0">
              <a:latin typeface="Century Gothic" panose="020B0502020202020204" pitchFamily="34" charset="0"/>
              <a:cs typeface="Arial" panose="020B0604020202020204" pitchFamily="34" charset="0"/>
            </a:rPr>
            <a:t>Datos necesarios para calcular el valor de un indicador, en los casos en que el valor del indicador no pueda medirse directamente</a:t>
          </a:r>
          <a:endParaRPr lang="es-CR" sz="1050" kern="1200" noProof="0" dirty="0">
            <a:latin typeface="Century Gothic" panose="020B0502020202020204" pitchFamily="34" charset="0"/>
            <a:cs typeface="Arial" panose="020B0604020202020204" pitchFamily="34" charset="0"/>
          </a:endParaRPr>
        </a:p>
      </dsp:txBody>
      <dsp:txXfrm rot="-5400000">
        <a:off x="2759156" y="3432316"/>
        <a:ext cx="4874291" cy="570737"/>
      </dsp:txXfrm>
    </dsp:sp>
    <dsp:sp modelId="{075CFCC1-1FF6-4D75-9CC0-20EE26899A39}">
      <dsp:nvSpPr>
        <dsp:cNvPr id="0" name=""/>
        <dsp:cNvSpPr/>
      </dsp:nvSpPr>
      <dsp:spPr>
        <a:xfrm>
          <a:off x="0" y="3322379"/>
          <a:ext cx="2759156" cy="790612"/>
        </a:xfrm>
        <a:prstGeom prst="roundRect">
          <a:avLst/>
        </a:prstGeom>
        <a:solidFill>
          <a:schemeClr val="accent4">
            <a:hueOff val="-2057158"/>
            <a:satOff val="-5690"/>
            <a:lumOff val="353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R" sz="2200" kern="1200" noProof="0" dirty="0" smtClean="0">
              <a:latin typeface="Century Gothic" panose="020B0502020202020204" pitchFamily="34" charset="0"/>
              <a:cs typeface="Arial" panose="020B0604020202020204" pitchFamily="34" charset="0"/>
            </a:rPr>
            <a:t>Parámetro</a:t>
          </a:r>
          <a:endParaRPr lang="es-CR" sz="2200" kern="1200" noProof="0" dirty="0">
            <a:latin typeface="Century Gothic" panose="020B0502020202020204" pitchFamily="34" charset="0"/>
            <a:cs typeface="Arial" panose="020B0604020202020204" pitchFamily="34" charset="0"/>
          </a:endParaRPr>
        </a:p>
      </dsp:txBody>
      <dsp:txXfrm>
        <a:off x="38594" y="3360973"/>
        <a:ext cx="2681968" cy="713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F7055-01A2-4D0A-89BB-D50735DCDA2C}">
      <dsp:nvSpPr>
        <dsp:cNvPr id="0" name=""/>
        <dsp:cNvSpPr/>
      </dsp:nvSpPr>
      <dsp:spPr>
        <a:xfrm>
          <a:off x="1425437" y="772"/>
          <a:ext cx="2267319" cy="1360391"/>
        </a:xfrm>
        <a:prstGeom prst="roundRect">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b="1" kern="1200" noProof="0" dirty="0" smtClean="0"/>
            <a:t>Significativos</a:t>
          </a:r>
        </a:p>
        <a:p>
          <a:pPr lvl="0" algn="ctr" defTabSz="800100">
            <a:lnSpc>
              <a:spcPct val="90000"/>
            </a:lnSpc>
            <a:spcBef>
              <a:spcPct val="0"/>
            </a:spcBef>
            <a:spcAft>
              <a:spcPct val="35000"/>
            </a:spcAft>
          </a:pPr>
          <a:r>
            <a:rPr lang="es-AR" sz="1800" b="1" kern="1200" noProof="0" dirty="0" smtClean="0"/>
            <a:t>/Importantes</a:t>
          </a:r>
        </a:p>
      </dsp:txBody>
      <dsp:txXfrm>
        <a:off x="1491846" y="67181"/>
        <a:ext cx="2134501" cy="1227573"/>
      </dsp:txXfrm>
    </dsp:sp>
    <dsp:sp modelId="{03E71864-076C-4FD3-A58E-6ECC9A04244A}">
      <dsp:nvSpPr>
        <dsp:cNvPr id="0" name=""/>
        <dsp:cNvSpPr/>
      </dsp:nvSpPr>
      <dsp:spPr>
        <a:xfrm>
          <a:off x="3919488" y="772"/>
          <a:ext cx="2267319" cy="1360391"/>
        </a:xfrm>
        <a:prstGeom prst="roundRect">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AR" sz="1800" b="1" kern="1200" noProof="0" dirty="0" smtClean="0"/>
            <a:t>Fiables de evaluar</a:t>
          </a:r>
          <a:endParaRPr lang="es-AR" sz="1800" kern="1200" noProof="0" dirty="0"/>
        </a:p>
      </dsp:txBody>
      <dsp:txXfrm>
        <a:off x="3985897" y="67181"/>
        <a:ext cx="2134501" cy="122757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052" cy="465138"/>
          </a:xfrm>
          <a:prstGeom prst="rect">
            <a:avLst/>
          </a:prstGeom>
        </p:spPr>
        <p:txBody>
          <a:bodyPr vert="horz" lIns="91427" tIns="45713" rIns="91427" bIns="45713" rtlCol="0"/>
          <a:lstStyle>
            <a:lvl1pPr algn="l">
              <a:defRPr sz="1200"/>
            </a:lvl1pPr>
          </a:lstStyle>
          <a:p>
            <a:endParaRPr lang="en-GB" dirty="0"/>
          </a:p>
        </p:txBody>
      </p:sp>
      <p:sp>
        <p:nvSpPr>
          <p:cNvPr id="3" name="Date Placeholder 2"/>
          <p:cNvSpPr>
            <a:spLocks noGrp="1"/>
          </p:cNvSpPr>
          <p:nvPr>
            <p:ph type="dt" sz="quarter" idx="1"/>
          </p:nvPr>
        </p:nvSpPr>
        <p:spPr>
          <a:xfrm>
            <a:off x="3970761" y="0"/>
            <a:ext cx="3038052" cy="465138"/>
          </a:xfrm>
          <a:prstGeom prst="rect">
            <a:avLst/>
          </a:prstGeom>
        </p:spPr>
        <p:txBody>
          <a:bodyPr vert="horz" lIns="91427" tIns="45713" rIns="91427" bIns="45713" rtlCol="0"/>
          <a:lstStyle>
            <a:lvl1pPr algn="r">
              <a:defRPr sz="1200"/>
            </a:lvl1pPr>
          </a:lstStyle>
          <a:p>
            <a:fld id="{43663B5C-26CD-4BCE-9AA6-1DE28A46FB42}" type="datetimeFigureOut">
              <a:rPr lang="en-GB" smtClean="0"/>
              <a:t>31-05-2021</a:t>
            </a:fld>
            <a:endParaRPr lang="en-GB" dirty="0"/>
          </a:p>
        </p:txBody>
      </p:sp>
      <p:sp>
        <p:nvSpPr>
          <p:cNvPr id="4" name="Footer Placeholder 3"/>
          <p:cNvSpPr>
            <a:spLocks noGrp="1"/>
          </p:cNvSpPr>
          <p:nvPr>
            <p:ph type="ftr" sz="quarter" idx="2"/>
          </p:nvPr>
        </p:nvSpPr>
        <p:spPr>
          <a:xfrm>
            <a:off x="0" y="8829675"/>
            <a:ext cx="3038052" cy="465138"/>
          </a:xfrm>
          <a:prstGeom prst="rect">
            <a:avLst/>
          </a:prstGeom>
        </p:spPr>
        <p:txBody>
          <a:bodyPr vert="horz" lIns="91427" tIns="45713" rIns="91427" bIns="4571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761" y="8829675"/>
            <a:ext cx="3038052" cy="465138"/>
          </a:xfrm>
          <a:prstGeom prst="rect">
            <a:avLst/>
          </a:prstGeom>
        </p:spPr>
        <p:txBody>
          <a:bodyPr vert="horz" lIns="91427" tIns="45713" rIns="91427" bIns="45713" rtlCol="0" anchor="b"/>
          <a:lstStyle>
            <a:lvl1pPr algn="r">
              <a:defRPr sz="1200"/>
            </a:lvl1pPr>
          </a:lstStyle>
          <a:p>
            <a:fld id="{87C3EE89-9E65-490A-8BF4-CA7039537D02}" type="slidenum">
              <a:rPr lang="en-GB" smtClean="0"/>
              <a:t>‹#›</a:t>
            </a:fld>
            <a:endParaRPr lang="en-GB" dirty="0"/>
          </a:p>
        </p:txBody>
      </p:sp>
    </p:spTree>
    <p:extLst>
      <p:ext uri="{BB962C8B-B14F-4D97-AF65-F5344CB8AC3E}">
        <p14:creationId xmlns:p14="http://schemas.microsoft.com/office/powerpoint/2010/main" val="2034736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27" tIns="46563" rIns="93127" bIns="46563"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27" tIns="46563" rIns="93127" bIns="46563" rtlCol="0"/>
          <a:lstStyle>
            <a:lvl1pPr algn="r">
              <a:defRPr sz="1200"/>
            </a:lvl1pPr>
          </a:lstStyle>
          <a:p>
            <a:fld id="{484228F3-E681-406F-927E-841F9B8397C8}" type="datetimeFigureOut">
              <a:rPr lang="en-US" smtClean="0"/>
              <a:pPr/>
              <a:t>5/31/2021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27" tIns="46563" rIns="93127" bIns="4656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27" tIns="46563" rIns="93127" bIns="465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27" tIns="46563" rIns="93127" bIns="4656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27" tIns="46563" rIns="93127" bIns="46563" rtlCol="0" anchor="b"/>
          <a:lstStyle>
            <a:lvl1pPr algn="r">
              <a:defRPr sz="1200"/>
            </a:lvl1pPr>
          </a:lstStyle>
          <a:p>
            <a:fld id="{54BE422D-7600-433B-A934-D0690190437D}" type="slidenum">
              <a:rPr lang="en-US" smtClean="0"/>
              <a:pPr/>
              <a:t>‹#›</a:t>
            </a:fld>
            <a:endParaRPr lang="en-US" dirty="0"/>
          </a:p>
        </p:txBody>
      </p:sp>
    </p:spTree>
    <p:extLst>
      <p:ext uri="{BB962C8B-B14F-4D97-AF65-F5344CB8AC3E}">
        <p14:creationId xmlns:p14="http://schemas.microsoft.com/office/powerpoint/2010/main" val="24768764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2</a:t>
            </a:fld>
            <a:endParaRPr lang="en-US" dirty="0"/>
          </a:p>
        </p:txBody>
      </p:sp>
    </p:spTree>
    <p:extLst>
      <p:ext uri="{BB962C8B-B14F-4D97-AF65-F5344CB8AC3E}">
        <p14:creationId xmlns:p14="http://schemas.microsoft.com/office/powerpoint/2010/main" val="4184694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But there are always challenges right? The question is whether we want to face them and turn them from excuses into simple obstacles that require rethinking strategy</a:t>
            </a:r>
          </a:p>
          <a:p>
            <a:r>
              <a:rPr lang="en-GB" sz="1200" b="0" i="0" u="none" strike="noStrike" kern="1200" baseline="0" dirty="0" smtClean="0">
                <a:solidFill>
                  <a:schemeClr val="tx1"/>
                </a:solidFill>
                <a:latin typeface="+mn-lt"/>
                <a:ea typeface="+mn-ea"/>
                <a:cs typeface="+mn-cs"/>
              </a:rPr>
              <a:t>Unless we recognise that business will have to change, and it is already changing significantly in many parts of the world, business will simply not be sustained and will disappear</a:t>
            </a:r>
            <a:endParaRPr lang="en-GB" dirty="0"/>
          </a:p>
        </p:txBody>
      </p:sp>
      <p:sp>
        <p:nvSpPr>
          <p:cNvPr id="4" name="Slide Number Placeholder 3"/>
          <p:cNvSpPr>
            <a:spLocks noGrp="1"/>
          </p:cNvSpPr>
          <p:nvPr>
            <p:ph type="sldNum" sz="quarter" idx="10"/>
          </p:nvPr>
        </p:nvSpPr>
        <p:spPr/>
        <p:txBody>
          <a:bodyPr/>
          <a:lstStyle/>
          <a:p>
            <a:fld id="{743AA3BD-7410-4613-B024-873B2885C1AA}" type="slidenum">
              <a:rPr lang="da-DK" smtClean="0"/>
              <a:t>12</a:t>
            </a:fld>
            <a:endParaRPr lang="da-DK"/>
          </a:p>
        </p:txBody>
      </p:sp>
    </p:spTree>
    <p:extLst>
      <p:ext uri="{BB962C8B-B14F-4D97-AF65-F5344CB8AC3E}">
        <p14:creationId xmlns:p14="http://schemas.microsoft.com/office/powerpoint/2010/main" val="2970079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smtClean="0">
                <a:latin typeface="Century Gothic" panose="020B0502020202020204" pitchFamily="34" charset="0"/>
              </a:rPr>
              <a:t>ICAT-SD </a:t>
            </a:r>
            <a:r>
              <a:rPr lang="es-CL" dirty="0" err="1" smtClean="0">
                <a:latin typeface="Century Gothic" panose="020B0502020202020204" pitchFamily="34" charset="0"/>
              </a:rPr>
              <a:t>provides</a:t>
            </a:r>
            <a:r>
              <a:rPr lang="es-CL" dirty="0" smtClean="0">
                <a:latin typeface="Century Gothic" panose="020B0502020202020204" pitchFamily="34" charset="0"/>
              </a:rPr>
              <a:t> a flexible </a:t>
            </a:r>
            <a:r>
              <a:rPr lang="es-CL" dirty="0" err="1" smtClean="0">
                <a:latin typeface="Century Gothic" panose="020B0502020202020204" pitchFamily="34" charset="0"/>
              </a:rPr>
              <a:t>framework</a:t>
            </a:r>
            <a:r>
              <a:rPr lang="es-CL" dirty="0" smtClean="0">
                <a:latin typeface="Century Gothic" panose="020B0502020202020204" pitchFamily="34" charset="0"/>
              </a:rPr>
              <a:t> </a:t>
            </a:r>
            <a:r>
              <a:rPr lang="es-CL" dirty="0" err="1" smtClean="0">
                <a:latin typeface="Century Gothic" panose="020B0502020202020204" pitchFamily="34" charset="0"/>
              </a:rPr>
              <a:t>that</a:t>
            </a:r>
            <a:r>
              <a:rPr lang="es-CL" dirty="0" smtClean="0">
                <a:latin typeface="Century Gothic" panose="020B0502020202020204" pitchFamily="34" charset="0"/>
              </a:rPr>
              <a:t> </a:t>
            </a:r>
            <a:r>
              <a:rPr lang="es-CL" dirty="0" err="1" smtClean="0">
                <a:latin typeface="Century Gothic" panose="020B0502020202020204" pitchFamily="34" charset="0"/>
              </a:rPr>
              <a:t>allows</a:t>
            </a:r>
            <a:r>
              <a:rPr lang="es-CL" dirty="0" smtClean="0">
                <a:latin typeface="Century Gothic" panose="020B0502020202020204" pitchFamily="34" charset="0"/>
              </a:rPr>
              <a:t> </a:t>
            </a:r>
            <a:r>
              <a:rPr lang="es-CL" dirty="0" err="1" smtClean="0">
                <a:latin typeface="Century Gothic" panose="020B0502020202020204" pitchFamily="34" charset="0"/>
              </a:rPr>
              <a:t>users</a:t>
            </a:r>
            <a:r>
              <a:rPr lang="es-CL" dirty="0" smtClean="0">
                <a:latin typeface="Century Gothic" panose="020B0502020202020204" pitchFamily="34" charset="0"/>
              </a:rPr>
              <a:t> to </a:t>
            </a:r>
            <a:r>
              <a:rPr lang="es-CL" dirty="0" err="1" smtClean="0">
                <a:latin typeface="Century Gothic" panose="020B0502020202020204" pitchFamily="34" charset="0"/>
              </a:rPr>
              <a:t>identify</a:t>
            </a:r>
            <a:r>
              <a:rPr lang="es-CL" dirty="0" smtClean="0">
                <a:latin typeface="Century Gothic" panose="020B0502020202020204" pitchFamily="34" charset="0"/>
              </a:rPr>
              <a:t> </a:t>
            </a:r>
            <a:r>
              <a:rPr lang="es-CL" dirty="0" err="1" smtClean="0">
                <a:latin typeface="Century Gothic" panose="020B0502020202020204" pitchFamily="34" charset="0"/>
              </a:rPr>
              <a:t>all</a:t>
            </a:r>
            <a:r>
              <a:rPr lang="es-CL" dirty="0" smtClean="0">
                <a:latin typeface="Century Gothic" panose="020B0502020202020204" pitchFamily="34" charset="0"/>
              </a:rPr>
              <a:t> </a:t>
            </a:r>
            <a:r>
              <a:rPr lang="es-CL" dirty="0" err="1" smtClean="0">
                <a:latin typeface="Century Gothic" panose="020B0502020202020204" pitchFamily="34" charset="0"/>
              </a:rPr>
              <a:t>relevant</a:t>
            </a:r>
            <a:r>
              <a:rPr lang="es-CL" dirty="0" smtClean="0">
                <a:latin typeface="Century Gothic" panose="020B0502020202020204" pitchFamily="34" charset="0"/>
              </a:rPr>
              <a:t> </a:t>
            </a:r>
            <a:r>
              <a:rPr lang="es-CL" dirty="0" err="1" smtClean="0">
                <a:latin typeface="Century Gothic" panose="020B0502020202020204" pitchFamily="34" charset="0"/>
              </a:rPr>
              <a:t>impacts</a:t>
            </a:r>
            <a:r>
              <a:rPr lang="es-CL" dirty="0" smtClean="0">
                <a:latin typeface="Century Gothic" panose="020B0502020202020204" pitchFamily="34" charset="0"/>
              </a:rPr>
              <a:t>. </a:t>
            </a:r>
            <a:r>
              <a:rPr lang="es-CL" dirty="0" err="1" smtClean="0">
                <a:latin typeface="Century Gothic" panose="020B0502020202020204" pitchFamily="34" charset="0"/>
              </a:rPr>
              <a:t>It</a:t>
            </a:r>
            <a:r>
              <a:rPr lang="es-CL" dirty="0" smtClean="0">
                <a:latin typeface="Century Gothic" panose="020B0502020202020204" pitchFamily="34" charset="0"/>
              </a:rPr>
              <a:t> </a:t>
            </a:r>
            <a:r>
              <a:rPr lang="es-CL" dirty="0" err="1" smtClean="0">
                <a:latin typeface="Century Gothic" panose="020B0502020202020204" pitchFamily="34" charset="0"/>
              </a:rPr>
              <a:t>is</a:t>
            </a:r>
            <a:r>
              <a:rPr lang="es-CL" dirty="0" smtClean="0">
                <a:latin typeface="Century Gothic" panose="020B0502020202020204" pitchFamily="34" charset="0"/>
              </a:rPr>
              <a:t> </a:t>
            </a:r>
            <a:r>
              <a:rPr lang="es-CL" dirty="0" err="1" smtClean="0">
                <a:latin typeface="Century Gothic" panose="020B0502020202020204" pitchFamily="34" charset="0"/>
              </a:rPr>
              <a:t>suitable</a:t>
            </a:r>
            <a:r>
              <a:rPr lang="es-CL" dirty="0" smtClean="0">
                <a:latin typeface="Century Gothic" panose="020B0502020202020204" pitchFamily="34" charset="0"/>
              </a:rPr>
              <a:t> </a:t>
            </a:r>
            <a:r>
              <a:rPr lang="es-CL" dirty="0" err="1" smtClean="0">
                <a:latin typeface="Century Gothic" panose="020B0502020202020204" pitchFamily="34" charset="0"/>
              </a:rPr>
              <a:t>for</a:t>
            </a:r>
            <a:r>
              <a:rPr lang="es-CL" dirty="0" smtClean="0">
                <a:latin typeface="Century Gothic" panose="020B0502020202020204" pitchFamily="34" charset="0"/>
              </a:rPr>
              <a:t> </a:t>
            </a:r>
            <a:r>
              <a:rPr lang="es-CL" dirty="0" err="1" smtClean="0">
                <a:latin typeface="Century Gothic" panose="020B0502020202020204" pitchFamily="34" charset="0"/>
              </a:rPr>
              <a:t>assessing</a:t>
            </a:r>
            <a:r>
              <a:rPr lang="es-CL" dirty="0" smtClean="0">
                <a:latin typeface="Century Gothic" panose="020B0502020202020204" pitchFamily="34" charset="0"/>
              </a:rPr>
              <a:t> a </a:t>
            </a:r>
            <a:r>
              <a:rPr lang="es-CL" dirty="0" err="1" smtClean="0">
                <a:latin typeface="Century Gothic" panose="020B0502020202020204" pitchFamily="34" charset="0"/>
              </a:rPr>
              <a:t>wide</a:t>
            </a:r>
            <a:r>
              <a:rPr lang="es-CL" dirty="0" smtClean="0">
                <a:latin typeface="Century Gothic" panose="020B0502020202020204" pitchFamily="34" charset="0"/>
              </a:rPr>
              <a:t> </a:t>
            </a:r>
            <a:r>
              <a:rPr lang="es-CL" dirty="0" err="1" smtClean="0">
                <a:latin typeface="Century Gothic" panose="020B0502020202020204" pitchFamily="34" charset="0"/>
              </a:rPr>
              <a:t>variety</a:t>
            </a:r>
            <a:r>
              <a:rPr lang="es-CL" dirty="0" smtClean="0">
                <a:latin typeface="Century Gothic" panose="020B0502020202020204" pitchFamily="34" charset="0"/>
              </a:rPr>
              <a:t> of </a:t>
            </a:r>
            <a:r>
              <a:rPr lang="es-CL" dirty="0" err="1" smtClean="0">
                <a:latin typeface="Century Gothic" panose="020B0502020202020204" pitchFamily="34" charset="0"/>
              </a:rPr>
              <a:t>climate</a:t>
            </a:r>
            <a:r>
              <a:rPr lang="es-CL" dirty="0" smtClean="0">
                <a:latin typeface="Century Gothic" panose="020B0502020202020204" pitchFamily="34" charset="0"/>
              </a:rPr>
              <a:t> </a:t>
            </a:r>
            <a:r>
              <a:rPr lang="es-CL" dirty="0" err="1" smtClean="0">
                <a:latin typeface="Century Gothic" panose="020B0502020202020204" pitchFamily="34" charset="0"/>
              </a:rPr>
              <a:t>actions</a:t>
            </a:r>
            <a:r>
              <a:rPr lang="es-CL" dirty="0" smtClean="0">
                <a:latin typeface="Century Gothic" panose="020B0502020202020204" pitchFamily="34" charset="0"/>
              </a:rPr>
              <a:t> </a:t>
            </a:r>
            <a:r>
              <a:rPr lang="es-CL" dirty="0" err="1" smtClean="0">
                <a:latin typeface="Century Gothic" panose="020B0502020202020204" pitchFamily="34" charset="0"/>
              </a:rPr>
              <a:t>that</a:t>
            </a:r>
            <a:r>
              <a:rPr lang="es-CL" dirty="0" smtClean="0">
                <a:latin typeface="Century Gothic" panose="020B0502020202020204" pitchFamily="34" charset="0"/>
              </a:rPr>
              <a:t> </a:t>
            </a:r>
            <a:r>
              <a:rPr lang="es-CL" dirty="0" err="1" smtClean="0">
                <a:latin typeface="Century Gothic" panose="020B0502020202020204" pitchFamily="34" charset="0"/>
              </a:rPr>
              <a:t>exist</a:t>
            </a:r>
            <a:r>
              <a:rPr lang="es-CL" dirty="0" smtClean="0">
                <a:latin typeface="Century Gothic" panose="020B0502020202020204" pitchFamily="34" charset="0"/>
              </a:rPr>
              <a:t> in </a:t>
            </a:r>
            <a:r>
              <a:rPr lang="es-CL" dirty="0" err="1" smtClean="0">
                <a:latin typeface="Century Gothic" panose="020B0502020202020204" pitchFamily="34" charset="0"/>
              </a:rPr>
              <a:t>the</a:t>
            </a:r>
            <a:r>
              <a:rPr lang="es-CL" dirty="0" smtClean="0">
                <a:latin typeface="Century Gothic" panose="020B0502020202020204" pitchFamily="34" charset="0"/>
              </a:rPr>
              <a:t> </a:t>
            </a:r>
            <a:r>
              <a:rPr lang="es-CL" dirty="0" err="1" smtClean="0">
                <a:latin typeface="Century Gothic" panose="020B0502020202020204" pitchFamily="34" charset="0"/>
              </a:rPr>
              <a:t>format</a:t>
            </a:r>
            <a:r>
              <a:rPr lang="es-CL" dirty="0" smtClean="0">
                <a:latin typeface="Century Gothic" panose="020B0502020202020204" pitchFamily="34" charset="0"/>
              </a:rPr>
              <a:t> of </a:t>
            </a:r>
            <a:r>
              <a:rPr lang="es-CL" dirty="0" err="1" smtClean="0">
                <a:latin typeface="Century Gothic" panose="020B0502020202020204" pitchFamily="34" charset="0"/>
              </a:rPr>
              <a:t>e.g</a:t>
            </a:r>
            <a:r>
              <a:rPr lang="es-CL" dirty="0" smtClean="0">
                <a:latin typeface="Century Gothic" panose="020B0502020202020204" pitchFamily="34" charset="0"/>
              </a:rPr>
              <a:t>. </a:t>
            </a:r>
            <a:r>
              <a:rPr lang="es-CL" dirty="0" err="1" smtClean="0">
                <a:latin typeface="Century Gothic" panose="020B0502020202020204" pitchFamily="34" charset="0"/>
              </a:rPr>
              <a:t>projects</a:t>
            </a:r>
            <a:r>
              <a:rPr lang="es-CL" dirty="0" smtClean="0">
                <a:latin typeface="Century Gothic" panose="020B0502020202020204" pitchFamily="34" charset="0"/>
              </a:rPr>
              <a:t> and </a:t>
            </a:r>
            <a:r>
              <a:rPr lang="es-CL" dirty="0" err="1" smtClean="0">
                <a:latin typeface="Century Gothic" panose="020B0502020202020204" pitchFamily="34" charset="0"/>
              </a:rPr>
              <a:t>policies</a:t>
            </a:r>
            <a:r>
              <a:rPr lang="es-CL" dirty="0" smtClean="0">
                <a:latin typeface="Century Gothic" panose="020B0502020202020204" pitchFamily="34" charset="0"/>
              </a:rPr>
              <a:t>. </a:t>
            </a:r>
            <a:r>
              <a:rPr lang="es-CL" dirty="0" err="1" smtClean="0">
                <a:latin typeface="Century Gothic" panose="020B0502020202020204" pitchFamily="34" charset="0"/>
              </a:rPr>
              <a:t>However</a:t>
            </a:r>
            <a:r>
              <a:rPr lang="es-CL" dirty="0" smtClean="0">
                <a:latin typeface="Century Gothic" panose="020B0502020202020204" pitchFamily="34" charset="0"/>
              </a:rPr>
              <a:t>, </a:t>
            </a:r>
            <a:r>
              <a:rPr lang="es-CL" dirty="0" err="1" smtClean="0">
                <a:latin typeface="Century Gothic" panose="020B0502020202020204" pitchFamily="34" charset="0"/>
              </a:rPr>
              <a:t>the</a:t>
            </a:r>
            <a:r>
              <a:rPr lang="es-CL" dirty="0" smtClean="0">
                <a:latin typeface="Century Gothic" panose="020B0502020202020204" pitchFamily="34" charset="0"/>
              </a:rPr>
              <a:t> </a:t>
            </a:r>
            <a:r>
              <a:rPr lang="es-CL" dirty="0" err="1" smtClean="0">
                <a:latin typeface="Century Gothic" panose="020B0502020202020204" pitchFamily="34" charset="0"/>
              </a:rPr>
              <a:t>flexibility</a:t>
            </a:r>
            <a:r>
              <a:rPr lang="es-CL" dirty="0" smtClean="0">
                <a:latin typeface="Century Gothic" panose="020B0502020202020204" pitchFamily="34" charset="0"/>
              </a:rPr>
              <a:t> </a:t>
            </a:r>
            <a:r>
              <a:rPr lang="es-CL" dirty="0" err="1" smtClean="0">
                <a:latin typeface="Century Gothic" panose="020B0502020202020204" pitchFamily="34" charset="0"/>
              </a:rPr>
              <a:t>also</a:t>
            </a:r>
            <a:r>
              <a:rPr lang="es-CL" dirty="0" smtClean="0">
                <a:latin typeface="Century Gothic" panose="020B0502020202020204" pitchFamily="34" charset="0"/>
              </a:rPr>
              <a:t> </a:t>
            </a:r>
            <a:r>
              <a:rPr lang="es-CL" dirty="0" err="1" smtClean="0">
                <a:latin typeface="Century Gothic" panose="020B0502020202020204" pitchFamily="34" charset="0"/>
              </a:rPr>
              <a:t>means</a:t>
            </a:r>
            <a:r>
              <a:rPr lang="es-CL" dirty="0" smtClean="0">
                <a:latin typeface="Century Gothic" panose="020B0502020202020204" pitchFamily="34" charset="0"/>
              </a:rPr>
              <a:t> </a:t>
            </a:r>
            <a:r>
              <a:rPr lang="es-CL" dirty="0" err="1" smtClean="0">
                <a:latin typeface="Century Gothic" panose="020B0502020202020204" pitchFamily="34" charset="0"/>
              </a:rPr>
              <a:t>higher</a:t>
            </a:r>
            <a:r>
              <a:rPr lang="es-CL" dirty="0" smtClean="0">
                <a:latin typeface="Century Gothic" panose="020B0502020202020204" pitchFamily="34" charset="0"/>
              </a:rPr>
              <a:t> </a:t>
            </a:r>
            <a:r>
              <a:rPr lang="es-CL" dirty="0" err="1" smtClean="0">
                <a:latin typeface="Century Gothic" panose="020B0502020202020204" pitchFamily="34" charset="0"/>
              </a:rPr>
              <a:t>requirements</a:t>
            </a:r>
            <a:r>
              <a:rPr lang="es-CL" dirty="0" smtClean="0">
                <a:latin typeface="Century Gothic" panose="020B0502020202020204" pitchFamily="34" charset="0"/>
              </a:rPr>
              <a:t> </a:t>
            </a:r>
            <a:r>
              <a:rPr lang="es-CL" dirty="0" err="1" smtClean="0">
                <a:latin typeface="Century Gothic" panose="020B0502020202020204" pitchFamily="34" charset="0"/>
              </a:rPr>
              <a:t>on</a:t>
            </a:r>
            <a:r>
              <a:rPr lang="es-CL" dirty="0" smtClean="0">
                <a:latin typeface="Century Gothic" panose="020B0502020202020204" pitchFamily="34" charset="0"/>
              </a:rPr>
              <a:t> </a:t>
            </a:r>
            <a:r>
              <a:rPr lang="es-CL" dirty="0" err="1" smtClean="0">
                <a:latin typeface="Century Gothic" panose="020B0502020202020204" pitchFamily="34" charset="0"/>
              </a:rPr>
              <a:t>the</a:t>
            </a:r>
            <a:r>
              <a:rPr lang="es-CL" dirty="0" smtClean="0">
                <a:latin typeface="Century Gothic" panose="020B0502020202020204" pitchFamily="34" charset="0"/>
              </a:rPr>
              <a:t> </a:t>
            </a:r>
            <a:r>
              <a:rPr lang="es-CL" dirty="0" err="1" smtClean="0">
                <a:latin typeface="Century Gothic" panose="020B0502020202020204" pitchFamily="34" charset="0"/>
              </a:rPr>
              <a:t>users</a:t>
            </a:r>
            <a:r>
              <a:rPr lang="es-CL" dirty="0" smtClean="0">
                <a:latin typeface="Century Gothic" panose="020B0502020202020204" pitchFamily="34" charset="0"/>
              </a:rPr>
              <a:t>’ </a:t>
            </a:r>
            <a:r>
              <a:rPr lang="es-CL" dirty="0" err="1" smtClean="0">
                <a:latin typeface="Century Gothic" panose="020B0502020202020204" pitchFamily="34" charset="0"/>
              </a:rPr>
              <a:t>experts</a:t>
            </a:r>
            <a:r>
              <a:rPr lang="es-CL" dirty="0" smtClean="0">
                <a:latin typeface="Century Gothic" panose="020B0502020202020204" pitchFamily="34" charset="0"/>
              </a:rPr>
              <a:t>. </a:t>
            </a:r>
            <a:r>
              <a:rPr lang="es-CL" dirty="0" err="1" smtClean="0">
                <a:latin typeface="Century Gothic" panose="020B0502020202020204" pitchFamily="34" charset="0"/>
              </a:rPr>
              <a:t>Users</a:t>
            </a:r>
            <a:r>
              <a:rPr lang="es-CL" dirty="0" smtClean="0">
                <a:latin typeface="Century Gothic" panose="020B0502020202020204" pitchFamily="34" charset="0"/>
              </a:rPr>
              <a:t> </a:t>
            </a:r>
            <a:r>
              <a:rPr lang="es-CL" dirty="0" err="1" smtClean="0">
                <a:latin typeface="Century Gothic" panose="020B0502020202020204" pitchFamily="34" charset="0"/>
              </a:rPr>
              <a:t>should</a:t>
            </a:r>
            <a:r>
              <a:rPr lang="es-CL" dirty="0" smtClean="0">
                <a:latin typeface="Century Gothic" panose="020B0502020202020204" pitchFamily="34" charset="0"/>
              </a:rPr>
              <a:t> </a:t>
            </a:r>
            <a:r>
              <a:rPr lang="es-CL" dirty="0" err="1" smtClean="0">
                <a:latin typeface="Century Gothic" panose="020B0502020202020204" pitchFamily="34" charset="0"/>
              </a:rPr>
              <a:t>also</a:t>
            </a:r>
            <a:r>
              <a:rPr lang="es-CL" dirty="0" smtClean="0">
                <a:latin typeface="Century Gothic" panose="020B0502020202020204" pitchFamily="34" charset="0"/>
              </a:rPr>
              <a:t> </a:t>
            </a:r>
            <a:r>
              <a:rPr lang="es-CL" dirty="0" err="1" smtClean="0">
                <a:latin typeface="Century Gothic" panose="020B0502020202020204" pitchFamily="34" charset="0"/>
              </a:rPr>
              <a:t>follow</a:t>
            </a:r>
            <a:r>
              <a:rPr lang="es-CL" dirty="0" smtClean="0">
                <a:latin typeface="Century Gothic" panose="020B0502020202020204" pitchFamily="34" charset="0"/>
              </a:rPr>
              <a:t> </a:t>
            </a:r>
            <a:r>
              <a:rPr lang="es-CL" dirty="0" err="1" smtClean="0">
                <a:latin typeface="Century Gothic" panose="020B0502020202020204" pitchFamily="34" charset="0"/>
              </a:rPr>
              <a:t>the</a:t>
            </a:r>
            <a:r>
              <a:rPr lang="es-CL" dirty="0" smtClean="0">
                <a:latin typeface="Century Gothic" panose="020B0502020202020204" pitchFamily="34" charset="0"/>
              </a:rPr>
              <a:t> </a:t>
            </a:r>
            <a:r>
              <a:rPr lang="es-CL" dirty="0" err="1" smtClean="0">
                <a:latin typeface="Century Gothic" panose="020B0502020202020204" pitchFamily="34" charset="0"/>
              </a:rPr>
              <a:t>five</a:t>
            </a:r>
            <a:r>
              <a:rPr lang="es-CL" dirty="0" smtClean="0">
                <a:latin typeface="Century Gothic" panose="020B0502020202020204" pitchFamily="34" charset="0"/>
              </a:rPr>
              <a:t> </a:t>
            </a:r>
            <a:r>
              <a:rPr lang="es-CL" dirty="0" err="1" smtClean="0">
                <a:latin typeface="Century Gothic" panose="020B0502020202020204" pitchFamily="34" charset="0"/>
              </a:rPr>
              <a:t>steps</a:t>
            </a:r>
            <a:r>
              <a:rPr lang="es-CL" dirty="0" smtClean="0">
                <a:latin typeface="Century Gothic" panose="020B0502020202020204" pitchFamily="34" charset="0"/>
              </a:rPr>
              <a:t> </a:t>
            </a:r>
            <a:r>
              <a:rPr lang="es-CL" dirty="0" err="1" smtClean="0">
                <a:latin typeface="Century Gothic" panose="020B0502020202020204" pitchFamily="34" charset="0"/>
              </a:rPr>
              <a:t>listed</a:t>
            </a:r>
            <a:r>
              <a:rPr lang="es-CL" dirty="0" smtClean="0">
                <a:latin typeface="Century Gothic" panose="020B0502020202020204" pitchFamily="34" charset="0"/>
              </a:rPr>
              <a:t> </a:t>
            </a:r>
            <a:r>
              <a:rPr lang="es-CL" dirty="0" err="1" smtClean="0">
                <a:latin typeface="Century Gothic" panose="020B0502020202020204" pitchFamily="34" charset="0"/>
              </a:rPr>
              <a:t>above</a:t>
            </a:r>
            <a:r>
              <a:rPr lang="es-CL" dirty="0" smtClean="0">
                <a:latin typeface="Century Gothic" panose="020B0502020202020204" pitchFamily="34" charset="0"/>
              </a:rPr>
              <a:t>, </a:t>
            </a:r>
            <a:r>
              <a:rPr lang="es-CL" dirty="0" err="1" smtClean="0">
                <a:latin typeface="Century Gothic" panose="020B0502020202020204" pitchFamily="34" charset="0"/>
              </a:rPr>
              <a:t>but</a:t>
            </a:r>
            <a:r>
              <a:rPr lang="es-CL" dirty="0" smtClean="0">
                <a:latin typeface="Century Gothic" panose="020B0502020202020204" pitchFamily="34" charset="0"/>
              </a:rPr>
              <a:t> </a:t>
            </a:r>
            <a:r>
              <a:rPr lang="es-CL" dirty="0" err="1" smtClean="0">
                <a:latin typeface="Century Gothic" panose="020B0502020202020204" pitchFamily="34" charset="0"/>
              </a:rPr>
              <a:t>with</a:t>
            </a:r>
            <a:r>
              <a:rPr lang="es-CL" dirty="0" smtClean="0">
                <a:latin typeface="Century Gothic" panose="020B0502020202020204" pitchFamily="34" charset="0"/>
              </a:rPr>
              <a:t> </a:t>
            </a:r>
            <a:r>
              <a:rPr lang="es-CL" dirty="0" err="1" smtClean="0">
                <a:latin typeface="Century Gothic" panose="020B0502020202020204" pitchFamily="34" charset="0"/>
              </a:rPr>
              <a:t>special</a:t>
            </a:r>
            <a:r>
              <a:rPr lang="es-CL" dirty="0" smtClean="0">
                <a:latin typeface="Century Gothic" panose="020B0502020202020204" pitchFamily="34" charset="0"/>
              </a:rPr>
              <a:t> </a:t>
            </a:r>
            <a:r>
              <a:rPr lang="es-CL" dirty="0" err="1" smtClean="0">
                <a:latin typeface="Century Gothic" panose="020B0502020202020204" pitchFamily="34" charset="0"/>
              </a:rPr>
              <a:t>attention</a:t>
            </a:r>
            <a:r>
              <a:rPr lang="es-CL" dirty="0" smtClean="0">
                <a:latin typeface="Century Gothic" panose="020B0502020202020204" pitchFamily="34" charset="0"/>
              </a:rPr>
              <a:t> </a:t>
            </a:r>
            <a:r>
              <a:rPr lang="es-CL" dirty="0" err="1" smtClean="0">
                <a:latin typeface="Century Gothic" panose="020B0502020202020204" pitchFamily="34" charset="0"/>
              </a:rPr>
              <a:t>on</a:t>
            </a:r>
            <a:r>
              <a:rPr lang="es-CL" dirty="0" smtClean="0">
                <a:latin typeface="Century Gothic" panose="020B0502020202020204" pitchFamily="34" charset="0"/>
              </a:rPr>
              <a:t> </a:t>
            </a:r>
            <a:r>
              <a:rPr lang="es-CL" dirty="0" err="1" smtClean="0">
                <a:latin typeface="Century Gothic" panose="020B0502020202020204" pitchFamily="34" charset="0"/>
              </a:rPr>
              <a:t>the</a:t>
            </a:r>
            <a:r>
              <a:rPr lang="es-CL" dirty="0" smtClean="0">
                <a:latin typeface="Century Gothic" panose="020B0502020202020204" pitchFamily="34" charset="0"/>
              </a:rPr>
              <a:t> </a:t>
            </a:r>
            <a:r>
              <a:rPr lang="es-CL" dirty="0" err="1" smtClean="0">
                <a:latin typeface="Century Gothic" panose="020B0502020202020204" pitchFamily="34" charset="0"/>
              </a:rPr>
              <a:t>identification</a:t>
            </a:r>
            <a:r>
              <a:rPr lang="es-CL" dirty="0" smtClean="0">
                <a:latin typeface="Century Gothic" panose="020B0502020202020204" pitchFamily="34" charset="0"/>
              </a:rPr>
              <a:t> of </a:t>
            </a:r>
            <a:r>
              <a:rPr lang="es-CL" dirty="0" err="1" smtClean="0">
                <a:latin typeface="Century Gothic" panose="020B0502020202020204" pitchFamily="34" charset="0"/>
              </a:rPr>
              <a:t>impacts</a:t>
            </a:r>
            <a:r>
              <a:rPr lang="es-CL" dirty="0" smtClean="0">
                <a:latin typeface="Century Gothic" panose="020B0502020202020204" pitchFamily="34" charset="0"/>
              </a:rPr>
              <a:t> and </a:t>
            </a:r>
            <a:r>
              <a:rPr lang="es-CL" dirty="0" err="1" smtClean="0">
                <a:latin typeface="Century Gothic" panose="020B0502020202020204" pitchFamily="34" charset="0"/>
              </a:rPr>
              <a:t>choices</a:t>
            </a:r>
            <a:r>
              <a:rPr lang="es-CL" dirty="0" smtClean="0">
                <a:latin typeface="Century Gothic" panose="020B0502020202020204" pitchFamily="34" charset="0"/>
              </a:rPr>
              <a:t> of </a:t>
            </a:r>
            <a:r>
              <a:rPr lang="es-CL" dirty="0" err="1" smtClean="0">
                <a:latin typeface="Century Gothic" panose="020B0502020202020204" pitchFamily="34" charset="0"/>
              </a:rPr>
              <a:t>assessment</a:t>
            </a:r>
            <a:r>
              <a:rPr lang="es-CL" dirty="0" smtClean="0">
                <a:latin typeface="Century Gothic" panose="020B0502020202020204" pitchFamily="34" charset="0"/>
              </a:rPr>
              <a:t> </a:t>
            </a:r>
            <a:r>
              <a:rPr lang="es-CL" dirty="0" err="1" smtClean="0">
                <a:latin typeface="Century Gothic" panose="020B0502020202020204" pitchFamily="34" charset="0"/>
              </a:rPr>
              <a:t>approaches</a:t>
            </a:r>
            <a:r>
              <a:rPr lang="es-CL" dirty="0" smtClean="0">
                <a:latin typeface="Century Gothic" panose="020B0502020202020204" pitchFamily="34" charset="0"/>
              </a:rPr>
              <a:t>, as </a:t>
            </a:r>
            <a:r>
              <a:rPr lang="es-CL" dirty="0" err="1" smtClean="0">
                <a:latin typeface="Century Gothic" panose="020B0502020202020204" pitchFamily="34" charset="0"/>
              </a:rPr>
              <a:t>they</a:t>
            </a:r>
            <a:r>
              <a:rPr lang="es-CL" dirty="0" smtClean="0">
                <a:latin typeface="Century Gothic" panose="020B0502020202020204" pitchFamily="34" charset="0"/>
              </a:rPr>
              <a:t> </a:t>
            </a:r>
            <a:r>
              <a:rPr lang="es-CL" dirty="0" err="1" smtClean="0">
                <a:latin typeface="Century Gothic" panose="020B0502020202020204" pitchFamily="34" charset="0"/>
              </a:rPr>
              <a:t>vary</a:t>
            </a:r>
            <a:r>
              <a:rPr lang="es-CL" dirty="0" smtClean="0">
                <a:latin typeface="Century Gothic" panose="020B0502020202020204" pitchFamily="34" charset="0"/>
              </a:rPr>
              <a:t> case </a:t>
            </a:r>
            <a:r>
              <a:rPr lang="es-CL" dirty="0" err="1" smtClean="0">
                <a:latin typeface="Century Gothic" panose="020B0502020202020204" pitchFamily="34" charset="0"/>
              </a:rPr>
              <a:t>by</a:t>
            </a:r>
            <a:r>
              <a:rPr lang="es-CL" dirty="0" smtClean="0">
                <a:latin typeface="Century Gothic" panose="020B0502020202020204" pitchFamily="34" charset="0"/>
              </a:rPr>
              <a:t> case </a:t>
            </a:r>
            <a:r>
              <a:rPr lang="es-CL" dirty="0" err="1" smtClean="0">
                <a:latin typeface="Century Gothic" panose="020B0502020202020204" pitchFamily="34" charset="0"/>
              </a:rPr>
              <a:t>without</a:t>
            </a:r>
            <a:r>
              <a:rPr lang="es-CL" dirty="0" smtClean="0">
                <a:latin typeface="Century Gothic" panose="020B0502020202020204" pitchFamily="34" charset="0"/>
              </a:rPr>
              <a:t> standard </a:t>
            </a:r>
            <a:r>
              <a:rPr lang="es-CL" dirty="0" err="1" smtClean="0">
                <a:latin typeface="Century Gothic" panose="020B0502020202020204" pitchFamily="34" charset="0"/>
              </a:rPr>
              <a:t>options</a:t>
            </a:r>
            <a:r>
              <a:rPr lang="es-CL" dirty="0" smtClean="0">
                <a:latin typeface="Century Gothic" panose="020B0502020202020204" pitchFamily="34" charset="0"/>
              </a:rPr>
              <a:t> in ICAT-SD. </a:t>
            </a:r>
            <a:r>
              <a:rPr lang="es-CL" dirty="0" err="1" smtClean="0">
                <a:latin typeface="Century Gothic" panose="020B0502020202020204" pitchFamily="34" charset="0"/>
              </a:rPr>
              <a:t>This</a:t>
            </a:r>
            <a:r>
              <a:rPr lang="es-CL" dirty="0" smtClean="0">
                <a:latin typeface="Century Gothic" panose="020B0502020202020204" pitchFamily="34" charset="0"/>
              </a:rPr>
              <a:t> </a:t>
            </a:r>
            <a:r>
              <a:rPr lang="es-CL" dirty="0" err="1" smtClean="0">
                <a:latin typeface="Century Gothic" panose="020B0502020202020204" pitchFamily="34" charset="0"/>
              </a:rPr>
              <a:t>may</a:t>
            </a:r>
            <a:r>
              <a:rPr lang="es-CL" dirty="0" smtClean="0">
                <a:latin typeface="Century Gothic" panose="020B0502020202020204" pitchFamily="34" charset="0"/>
              </a:rPr>
              <a:t> be time </a:t>
            </a:r>
            <a:r>
              <a:rPr lang="es-CL" dirty="0" err="1" smtClean="0">
                <a:latin typeface="Century Gothic" panose="020B0502020202020204" pitchFamily="34" charset="0"/>
              </a:rPr>
              <a:t>consuming</a:t>
            </a:r>
            <a:r>
              <a:rPr lang="es-CL" dirty="0" smtClean="0">
                <a:latin typeface="Century Gothic" panose="020B0502020202020204" pitchFamily="34" charset="0"/>
              </a:rPr>
              <a:t> and </a:t>
            </a:r>
            <a:r>
              <a:rPr lang="es-CL" dirty="0" err="1" smtClean="0">
                <a:latin typeface="Century Gothic" panose="020B0502020202020204" pitchFamily="34" charset="0"/>
              </a:rPr>
              <a:t>challenging</a:t>
            </a:r>
            <a:r>
              <a:rPr lang="es-CL" dirty="0" smtClean="0">
                <a:latin typeface="Century Gothic" panose="020B0502020202020204" pitchFamily="34" charset="0"/>
              </a:rPr>
              <a:t>. In </a:t>
            </a:r>
            <a:r>
              <a:rPr lang="es-CL" dirty="0" err="1" smtClean="0">
                <a:latin typeface="Century Gothic" panose="020B0502020202020204" pitchFamily="34" charset="0"/>
              </a:rPr>
              <a:t>addition</a:t>
            </a:r>
            <a:r>
              <a:rPr lang="es-CL" dirty="0" smtClean="0">
                <a:latin typeface="Century Gothic" panose="020B0502020202020204" pitchFamily="34" charset="0"/>
              </a:rPr>
              <a:t>, </a:t>
            </a:r>
            <a:r>
              <a:rPr lang="es-CL" dirty="0" err="1" smtClean="0">
                <a:latin typeface="Century Gothic" panose="020B0502020202020204" pitchFamily="34" charset="0"/>
              </a:rPr>
              <a:t>the</a:t>
            </a:r>
            <a:r>
              <a:rPr lang="es-CL" dirty="0" smtClean="0">
                <a:latin typeface="Century Gothic" panose="020B0502020202020204" pitchFamily="34" charset="0"/>
              </a:rPr>
              <a:t> </a:t>
            </a:r>
            <a:r>
              <a:rPr lang="es-CL" dirty="0" err="1" smtClean="0">
                <a:latin typeface="Century Gothic" panose="020B0502020202020204" pitchFamily="34" charset="0"/>
              </a:rPr>
              <a:t>language</a:t>
            </a:r>
            <a:r>
              <a:rPr lang="es-CL" dirty="0" smtClean="0">
                <a:latin typeface="Century Gothic" panose="020B0502020202020204" pitchFamily="34" charset="0"/>
              </a:rPr>
              <a:t>, </a:t>
            </a:r>
            <a:r>
              <a:rPr lang="es-CL" dirty="0" err="1" smtClean="0">
                <a:latin typeface="Century Gothic" panose="020B0502020202020204" pitchFamily="34" charset="0"/>
              </a:rPr>
              <a:t>terms</a:t>
            </a:r>
            <a:r>
              <a:rPr lang="es-CL" dirty="0" smtClean="0">
                <a:latin typeface="Century Gothic" panose="020B0502020202020204" pitchFamily="34" charset="0"/>
              </a:rPr>
              <a:t>, </a:t>
            </a:r>
            <a:r>
              <a:rPr lang="es-CL" dirty="0" err="1" smtClean="0">
                <a:latin typeface="Century Gothic" panose="020B0502020202020204" pitchFamily="34" charset="0"/>
              </a:rPr>
              <a:t>key</a:t>
            </a:r>
            <a:r>
              <a:rPr lang="es-CL" dirty="0" smtClean="0">
                <a:latin typeface="Century Gothic" panose="020B0502020202020204" pitchFamily="34" charset="0"/>
              </a:rPr>
              <a:t> </a:t>
            </a:r>
            <a:r>
              <a:rPr lang="es-CL" dirty="0" err="1" smtClean="0">
                <a:latin typeface="Century Gothic" panose="020B0502020202020204" pitchFamily="34" charset="0"/>
              </a:rPr>
              <a:t>concepts</a:t>
            </a:r>
            <a:r>
              <a:rPr lang="es-CL" dirty="0" smtClean="0">
                <a:latin typeface="Century Gothic" panose="020B0502020202020204" pitchFamily="34" charset="0"/>
              </a:rPr>
              <a:t> and </a:t>
            </a:r>
            <a:r>
              <a:rPr lang="es-CL" dirty="0" err="1" smtClean="0">
                <a:latin typeface="Century Gothic" panose="020B0502020202020204" pitchFamily="34" charset="0"/>
              </a:rPr>
              <a:t>examples</a:t>
            </a:r>
            <a:r>
              <a:rPr lang="es-CL" dirty="0" smtClean="0">
                <a:latin typeface="Century Gothic" panose="020B0502020202020204" pitchFamily="34" charset="0"/>
              </a:rPr>
              <a:t> in ICAT-SD are </a:t>
            </a:r>
            <a:r>
              <a:rPr lang="es-CL" dirty="0" err="1" smtClean="0">
                <a:latin typeface="Century Gothic" panose="020B0502020202020204" pitchFamily="34" charset="0"/>
              </a:rPr>
              <a:t>public</a:t>
            </a:r>
            <a:r>
              <a:rPr lang="es-CL" dirty="0" smtClean="0">
                <a:latin typeface="Century Gothic" panose="020B0502020202020204" pitchFamily="34" charset="0"/>
              </a:rPr>
              <a:t> </a:t>
            </a:r>
            <a:r>
              <a:rPr lang="es-CL" dirty="0" err="1" smtClean="0">
                <a:latin typeface="Century Gothic" panose="020B0502020202020204" pitchFamily="34" charset="0"/>
              </a:rPr>
              <a:t>policy</a:t>
            </a:r>
            <a:r>
              <a:rPr lang="es-CL" dirty="0" smtClean="0">
                <a:latin typeface="Century Gothic" panose="020B0502020202020204" pitchFamily="34" charset="0"/>
              </a:rPr>
              <a:t> </a:t>
            </a:r>
            <a:r>
              <a:rPr lang="es-CL" dirty="0" err="1" smtClean="0">
                <a:latin typeface="Century Gothic" panose="020B0502020202020204" pitchFamily="34" charset="0"/>
              </a:rPr>
              <a:t>oriented</a:t>
            </a:r>
            <a:r>
              <a:rPr lang="es-CL" dirty="0" smtClean="0">
                <a:latin typeface="Century Gothic" panose="020B0502020202020204" pitchFamily="34" charset="0"/>
              </a:rPr>
              <a:t>. Company </a:t>
            </a:r>
            <a:r>
              <a:rPr lang="es-CL" dirty="0" err="1" smtClean="0">
                <a:latin typeface="Century Gothic" panose="020B0502020202020204" pitchFamily="34" charset="0"/>
              </a:rPr>
              <a:t>users</a:t>
            </a:r>
            <a:r>
              <a:rPr lang="es-CL" dirty="0" smtClean="0">
                <a:latin typeface="Century Gothic" panose="020B0502020202020204" pitchFamily="34" charset="0"/>
              </a:rPr>
              <a:t> </a:t>
            </a:r>
            <a:r>
              <a:rPr lang="es-CL" dirty="0" err="1" smtClean="0">
                <a:latin typeface="Century Gothic" panose="020B0502020202020204" pitchFamily="34" charset="0"/>
              </a:rPr>
              <a:t>shall</a:t>
            </a:r>
            <a:r>
              <a:rPr lang="es-CL" dirty="0" smtClean="0">
                <a:latin typeface="Century Gothic" panose="020B0502020202020204" pitchFamily="34" charset="0"/>
              </a:rPr>
              <a:t> </a:t>
            </a:r>
            <a:r>
              <a:rPr lang="es-CL" dirty="0" err="1" smtClean="0">
                <a:latin typeface="Century Gothic" panose="020B0502020202020204" pitchFamily="34" charset="0"/>
              </a:rPr>
              <a:t>need</a:t>
            </a:r>
            <a:r>
              <a:rPr lang="es-CL" dirty="0" smtClean="0">
                <a:latin typeface="Century Gothic" panose="020B0502020202020204" pitchFamily="34" charset="0"/>
              </a:rPr>
              <a:t> </a:t>
            </a:r>
            <a:r>
              <a:rPr lang="es-CL" dirty="0" err="1" smtClean="0">
                <a:latin typeface="Century Gothic" panose="020B0502020202020204" pitchFamily="34" charset="0"/>
              </a:rPr>
              <a:t>some</a:t>
            </a:r>
            <a:r>
              <a:rPr lang="es-CL" dirty="0" smtClean="0">
                <a:latin typeface="Century Gothic" panose="020B0502020202020204" pitchFamily="34" charset="0"/>
              </a:rPr>
              <a:t> </a:t>
            </a:r>
            <a:r>
              <a:rPr lang="es-CL" dirty="0" err="1" smtClean="0">
                <a:latin typeface="Century Gothic" panose="020B0502020202020204" pitchFamily="34" charset="0"/>
              </a:rPr>
              <a:t>translations</a:t>
            </a:r>
            <a:r>
              <a:rPr lang="es-CL" dirty="0" smtClean="0">
                <a:latin typeface="Century Gothic" panose="020B0502020202020204" pitchFamily="34" charset="0"/>
              </a:rPr>
              <a:t> to </a:t>
            </a:r>
            <a:r>
              <a:rPr lang="es-CL" dirty="0" err="1" smtClean="0">
                <a:latin typeface="Century Gothic" panose="020B0502020202020204" pitchFamily="34" charset="0"/>
              </a:rPr>
              <a:t>properly</a:t>
            </a:r>
            <a:r>
              <a:rPr lang="es-CL" dirty="0" smtClean="0">
                <a:latin typeface="Century Gothic" panose="020B0502020202020204" pitchFamily="34" charset="0"/>
              </a:rPr>
              <a:t> </a:t>
            </a:r>
            <a:r>
              <a:rPr lang="es-CL" dirty="0" err="1" smtClean="0">
                <a:latin typeface="Century Gothic" panose="020B0502020202020204" pitchFamily="34" charset="0"/>
              </a:rPr>
              <a:t>understand</a:t>
            </a:r>
            <a:r>
              <a:rPr lang="es-CL" dirty="0" smtClean="0">
                <a:latin typeface="Century Gothic" panose="020B0502020202020204" pitchFamily="34" charset="0"/>
              </a:rPr>
              <a:t> </a:t>
            </a:r>
            <a:r>
              <a:rPr lang="es-CL" dirty="0" err="1" smtClean="0">
                <a:latin typeface="Century Gothic" panose="020B0502020202020204" pitchFamily="34" charset="0"/>
              </a:rPr>
              <a:t>it</a:t>
            </a:r>
            <a:r>
              <a:rPr lang="es-CL" dirty="0" smtClean="0">
                <a:latin typeface="Century Gothic" panose="020B0502020202020204" pitchFamily="34" charset="0"/>
              </a:rPr>
              <a:t> </a:t>
            </a:r>
            <a:r>
              <a:rPr lang="es-CL" dirty="0" err="1" smtClean="0">
                <a:latin typeface="Century Gothic" panose="020B0502020202020204" pitchFamily="34" charset="0"/>
              </a:rPr>
              <a:t>within</a:t>
            </a:r>
            <a:r>
              <a:rPr lang="es-CL" dirty="0" smtClean="0">
                <a:latin typeface="Century Gothic" panose="020B0502020202020204" pitchFamily="34" charset="0"/>
              </a:rPr>
              <a:t> </a:t>
            </a:r>
            <a:r>
              <a:rPr lang="es-CL" dirty="0" err="1" smtClean="0">
                <a:latin typeface="Century Gothic" panose="020B0502020202020204" pitchFamily="34" charset="0"/>
              </a:rPr>
              <a:t>the</a:t>
            </a:r>
            <a:r>
              <a:rPr lang="es-CL" dirty="0" smtClean="0">
                <a:latin typeface="Century Gothic" panose="020B0502020202020204" pitchFamily="34" charset="0"/>
              </a:rPr>
              <a:t> </a:t>
            </a:r>
            <a:r>
              <a:rPr lang="es-CL" dirty="0" err="1" smtClean="0">
                <a:latin typeface="Century Gothic" panose="020B0502020202020204" pitchFamily="34" charset="0"/>
              </a:rPr>
              <a:t>business</a:t>
            </a:r>
            <a:r>
              <a:rPr lang="es-CL" dirty="0" smtClean="0">
                <a:latin typeface="Century Gothic" panose="020B0502020202020204" pitchFamily="34" charset="0"/>
              </a:rPr>
              <a:t> </a:t>
            </a:r>
            <a:r>
              <a:rPr lang="es-CL" dirty="0" err="1" smtClean="0">
                <a:latin typeface="Century Gothic" panose="020B0502020202020204" pitchFamily="34" charset="0"/>
              </a:rPr>
              <a:t>context</a:t>
            </a:r>
            <a:r>
              <a:rPr lang="es-CL" dirty="0" smtClean="0">
                <a:latin typeface="Century Gothic" panose="020B0502020202020204" pitchFamily="34" charset="0"/>
              </a:rPr>
              <a:t>.</a:t>
            </a:r>
          </a:p>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15</a:t>
            </a:fld>
            <a:endParaRPr lang="en-US" dirty="0"/>
          </a:p>
        </p:txBody>
      </p:sp>
    </p:spTree>
    <p:extLst>
      <p:ext uri="{BB962C8B-B14F-4D97-AF65-F5344CB8AC3E}">
        <p14:creationId xmlns:p14="http://schemas.microsoft.com/office/powerpoint/2010/main" val="3169227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54BE422D-7600-433B-A934-D0690190437D}" type="slidenum">
              <a:rPr lang="en-US" smtClean="0"/>
              <a:pPr/>
              <a:t>16</a:t>
            </a:fld>
            <a:endParaRPr lang="en-US" dirty="0"/>
          </a:p>
        </p:txBody>
      </p:sp>
    </p:spTree>
    <p:extLst>
      <p:ext uri="{BB962C8B-B14F-4D97-AF65-F5344CB8AC3E}">
        <p14:creationId xmlns:p14="http://schemas.microsoft.com/office/powerpoint/2010/main" val="255123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17</a:t>
            </a:fld>
            <a:endParaRPr lang="en-US" dirty="0"/>
          </a:p>
        </p:txBody>
      </p:sp>
    </p:spTree>
    <p:extLst>
      <p:ext uri="{BB962C8B-B14F-4D97-AF65-F5344CB8AC3E}">
        <p14:creationId xmlns:p14="http://schemas.microsoft.com/office/powerpoint/2010/main" val="427235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boundaries of the assessment should be set around the climate action that is under consideration, based on this definition. This can, and will, in most cases, concern only some part of the operations of the company (e.g. retrofitting for energy efficiency, or to renewable energy), unless the entire company is considered to “be” the climate action (e.g. in the case of a company producing a climate mitigation product such as renewable energy, afforestation programme, “green” packaging, electric cars, etc.).  </a:t>
            </a:r>
          </a:p>
          <a:p>
            <a:r>
              <a:rPr lang="en-GB" sz="1200" kern="1200" dirty="0" smtClean="0">
                <a:solidFill>
                  <a:schemeClr val="tx1"/>
                </a:solidFill>
                <a:effectLst/>
                <a:latin typeface="+mn-lt"/>
                <a:ea typeface="+mn-ea"/>
                <a:cs typeface="+mn-cs"/>
              </a:rPr>
              <a:t>The boundaries of the assessment of the sustainable development impacts should align to the assessment boundaries of the assessment of the GHG impacts performed with the NEXOS methodology. For example, if the GHG assessment has attempted to calculate the GHG reductions of an action that the company implements as component of its operations (e.g. retrofitting to more energy-efficient lighting), the sustainable development assessment should consider that as being the action of which the sustainable development impacts will have to be estimated, and users should therefore limit the boundaries of the assessment to the impacts arising from that component of the operations (e.g. the impacts connected to the retrofitting of the lighting system). If, on the other hand, the GHG assessment has focused on calculating the GHG reductions of the product that the company actually provides (i.e. the product of the whole operation of the company), the boundary of the SD assessment should be placed around the company, in order to capture the sustainable development impacts that arise due to the product that the company provides.</a:t>
            </a:r>
          </a:p>
          <a:p>
            <a:r>
              <a:rPr lang="en-GB" sz="1200" kern="1200" dirty="0" smtClean="0">
                <a:solidFill>
                  <a:schemeClr val="tx1"/>
                </a:solidFill>
                <a:effectLst/>
                <a:latin typeface="+mn-lt"/>
                <a:ea typeface="+mn-ea"/>
                <a:cs typeface="+mn-cs"/>
              </a:rPr>
              <a:t>Similar considerations should be also made when selecting the action and baselines scenarios, where both scenarios should be defined in line with how they were defined in the assessment of the GHG reductions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Of course you can use similar methodology to assess the whole SD impacts</a:t>
            </a:r>
            <a:r>
              <a:rPr lang="en-GB" sz="1200" kern="1200" baseline="0" dirty="0" smtClean="0">
                <a:solidFill>
                  <a:schemeClr val="tx1"/>
                </a:solidFill>
                <a:effectLst/>
                <a:latin typeface="+mn-lt"/>
                <a:ea typeface="+mn-ea"/>
                <a:cs typeface="+mn-cs"/>
              </a:rPr>
              <a:t> of your company but then the project boundaries are different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18</a:t>
            </a:fld>
            <a:endParaRPr lang="en-US" dirty="0"/>
          </a:p>
        </p:txBody>
      </p:sp>
    </p:spTree>
    <p:extLst>
      <p:ext uri="{BB962C8B-B14F-4D97-AF65-F5344CB8AC3E}">
        <p14:creationId xmlns:p14="http://schemas.microsoft.com/office/powerpoint/2010/main" val="168125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4BE422D-7600-433B-A934-D0690190437D}" type="slidenum">
              <a:rPr lang="en-US" smtClean="0"/>
              <a:pPr/>
              <a:t>19</a:t>
            </a:fld>
            <a:endParaRPr lang="en-US" dirty="0"/>
          </a:p>
        </p:txBody>
      </p:sp>
    </p:spTree>
    <p:extLst>
      <p:ext uri="{BB962C8B-B14F-4D97-AF65-F5344CB8AC3E}">
        <p14:creationId xmlns:p14="http://schemas.microsoft.com/office/powerpoint/2010/main" val="499682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20</a:t>
            </a:fld>
            <a:endParaRPr lang="en-US" dirty="0"/>
          </a:p>
        </p:txBody>
      </p:sp>
    </p:spTree>
    <p:extLst>
      <p:ext uri="{BB962C8B-B14F-4D97-AF65-F5344CB8AC3E}">
        <p14:creationId xmlns:p14="http://schemas.microsoft.com/office/powerpoint/2010/main" val="152285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21</a:t>
            </a:fld>
            <a:endParaRPr lang="en-US" dirty="0"/>
          </a:p>
        </p:txBody>
      </p:sp>
    </p:spTree>
    <p:extLst>
      <p:ext uri="{BB962C8B-B14F-4D97-AF65-F5344CB8AC3E}">
        <p14:creationId xmlns:p14="http://schemas.microsoft.com/office/powerpoint/2010/main" val="54325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23</a:t>
            </a:fld>
            <a:endParaRPr lang="en-US" dirty="0"/>
          </a:p>
        </p:txBody>
      </p:sp>
    </p:spTree>
    <p:extLst>
      <p:ext uri="{BB962C8B-B14F-4D97-AF65-F5344CB8AC3E}">
        <p14:creationId xmlns:p14="http://schemas.microsoft.com/office/powerpoint/2010/main" val="1830198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24</a:t>
            </a:fld>
            <a:endParaRPr lang="en-US" dirty="0"/>
          </a:p>
        </p:txBody>
      </p:sp>
    </p:spTree>
    <p:extLst>
      <p:ext uri="{BB962C8B-B14F-4D97-AF65-F5344CB8AC3E}">
        <p14:creationId xmlns:p14="http://schemas.microsoft.com/office/powerpoint/2010/main" val="87597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semana</a:t>
            </a:r>
            <a:r>
              <a:rPr lang="en-GB" dirty="0" smtClean="0"/>
              <a:t> </a:t>
            </a:r>
            <a:r>
              <a:rPr lang="en-GB" dirty="0" err="1" smtClean="0"/>
              <a:t>pasada</a:t>
            </a:r>
            <a:r>
              <a:rPr lang="en-GB" dirty="0" smtClean="0"/>
              <a:t>: </a:t>
            </a:r>
            <a:r>
              <a:rPr lang="en-GB" dirty="0" err="1" smtClean="0"/>
              <a:t>webinario</a:t>
            </a:r>
            <a:r>
              <a:rPr lang="en-GB" dirty="0" smtClean="0"/>
              <a:t> </a:t>
            </a:r>
            <a:r>
              <a:rPr lang="en-GB" dirty="0" err="1" smtClean="0"/>
              <a:t>por</a:t>
            </a:r>
            <a:r>
              <a:rPr lang="en-GB" dirty="0" smtClean="0"/>
              <a:t> mi </a:t>
            </a:r>
            <a:r>
              <a:rPr lang="en-GB" dirty="0" err="1" smtClean="0"/>
              <a:t>colega</a:t>
            </a:r>
            <a:r>
              <a:rPr lang="en-GB" dirty="0" smtClean="0"/>
              <a:t> Daniel, </a:t>
            </a:r>
            <a:r>
              <a:rPr lang="en-GB" dirty="0" err="1" smtClean="0"/>
              <a:t>sobre</a:t>
            </a:r>
            <a:r>
              <a:rPr lang="en-GB" dirty="0" smtClean="0"/>
              <a:t> </a:t>
            </a:r>
            <a:r>
              <a:rPr lang="en-GB" dirty="0" err="1" smtClean="0"/>
              <a:t>los</a:t>
            </a:r>
            <a:r>
              <a:rPr lang="en-GB" dirty="0" smtClean="0"/>
              <a:t> GHG</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3</a:t>
            </a:fld>
            <a:endParaRPr lang="en-US" dirty="0"/>
          </a:p>
        </p:txBody>
      </p:sp>
    </p:spTree>
    <p:extLst>
      <p:ext uri="{BB962C8B-B14F-4D97-AF65-F5344CB8AC3E}">
        <p14:creationId xmlns:p14="http://schemas.microsoft.com/office/powerpoint/2010/main" val="1648121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25</a:t>
            </a:fld>
            <a:endParaRPr lang="en-US" dirty="0"/>
          </a:p>
        </p:txBody>
      </p:sp>
    </p:spTree>
    <p:extLst>
      <p:ext uri="{BB962C8B-B14F-4D97-AF65-F5344CB8AC3E}">
        <p14:creationId xmlns:p14="http://schemas.microsoft.com/office/powerpoint/2010/main" val="4241147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26</a:t>
            </a:fld>
            <a:endParaRPr lang="en-US" dirty="0"/>
          </a:p>
        </p:txBody>
      </p:sp>
    </p:spTree>
    <p:extLst>
      <p:ext uri="{BB962C8B-B14F-4D97-AF65-F5344CB8AC3E}">
        <p14:creationId xmlns:p14="http://schemas.microsoft.com/office/powerpoint/2010/main" val="214012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dirty="0" smtClean="0"/>
              <a:t>The choice should be made in a principled, transparent and participatory way, in the context of the user’s objectives and the needs of stakeholders. Selecting too few impact categories may not provide an adequate reflection of a policy or action’s full impact, while selecting too many could make the process burdensome</a:t>
            </a:r>
          </a:p>
          <a:p>
            <a:endParaRPr lang="en-GB" dirty="0" smtClean="0"/>
          </a:p>
          <a:p>
            <a:r>
              <a:rPr lang="en-GB" dirty="0" smtClean="0"/>
              <a:t>Users should be aware that there are interlinkages and interrelationships between the various sustainable development impact categories</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28</a:t>
            </a:fld>
            <a:endParaRPr lang="en-US" dirty="0"/>
          </a:p>
        </p:txBody>
      </p:sp>
    </p:spTree>
    <p:extLst>
      <p:ext uri="{BB962C8B-B14F-4D97-AF65-F5344CB8AC3E}">
        <p14:creationId xmlns:p14="http://schemas.microsoft.com/office/powerpoint/2010/main" val="3701255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625852"/>
                </a:solidFill>
              </a:rPr>
              <a:t>Indicators need to be identified for each impact category. Defining indicators is useful for the qualitative approach while necessary for the quantitative approach (to estimate the baseline and policy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625852"/>
              </a:solidFill>
            </a:endParaRPr>
          </a:p>
        </p:txBody>
      </p:sp>
      <p:sp>
        <p:nvSpPr>
          <p:cNvPr id="4" name="Slide Number Placeholder 3"/>
          <p:cNvSpPr>
            <a:spLocks noGrp="1"/>
          </p:cNvSpPr>
          <p:nvPr>
            <p:ph type="sldNum" sz="quarter" idx="10"/>
          </p:nvPr>
        </p:nvSpPr>
        <p:spPr/>
        <p:txBody>
          <a:bodyPr/>
          <a:lstStyle/>
          <a:p>
            <a:fld id="{54BE422D-7600-433B-A934-D0690190437D}" type="slidenum">
              <a:rPr lang="en-US" smtClean="0"/>
              <a:pPr/>
              <a:t>30</a:t>
            </a:fld>
            <a:endParaRPr lang="en-US" dirty="0"/>
          </a:p>
        </p:txBody>
      </p:sp>
    </p:spTree>
    <p:extLst>
      <p:ext uri="{BB962C8B-B14F-4D97-AF65-F5344CB8AC3E}">
        <p14:creationId xmlns:p14="http://schemas.microsoft.com/office/powerpoint/2010/main" val="878211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This step is relevant for all users, including those following qualitative and quantitative approaches, for either ex-ante or ex-post assessment. For all users, the set of impacts identified in this chapter will be included in the qualitative assessment boundary and qualitatively assessed in Chapter 7. For users following a quantitative approach, it is not necessary to estimate all of the impacts identified in this chapter. Instead, the qualitative assessment step in Chapter 7 will be used to determine which impacts are significant and therefore recommended to be included in the quantitative assessment boundary and estimated (in Chapter 8). It is important to comprehensively consider all potential impacts in this chapter before setting the quantitative assessment boundary. </a:t>
            </a:r>
            <a:endParaRPr lang="en-GB" i="0"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31</a:t>
            </a:fld>
            <a:endParaRPr lang="en-US" dirty="0"/>
          </a:p>
        </p:txBody>
      </p:sp>
    </p:spTree>
    <p:extLst>
      <p:ext uri="{BB962C8B-B14F-4D97-AF65-F5344CB8AC3E}">
        <p14:creationId xmlns:p14="http://schemas.microsoft.com/office/powerpoint/2010/main" val="3058788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Intermediate impacts </a:t>
            </a:r>
            <a:r>
              <a:rPr lang="en-GB" dirty="0" smtClean="0"/>
              <a:t>are changes in behaviour, technology, processes or practices that result from the policy or action and lead to sustainable development impacts. </a:t>
            </a:r>
          </a:p>
          <a:p>
            <a:pPr marL="171450" indent="-171450">
              <a:buFont typeface="Arial" panose="020B0604020202020204" pitchFamily="34" charset="0"/>
              <a:buChar char="•"/>
            </a:pPr>
            <a:r>
              <a:rPr lang="en-GB" i="1" dirty="0" smtClean="0"/>
              <a:t>Sustainable development impacts </a:t>
            </a:r>
            <a:r>
              <a:rPr lang="en-GB" dirty="0" smtClean="0"/>
              <a:t>are changes in specific sustainable development impact categories, such as changes in air quality, jobs or health, among others outlined in Chapter 5. </a:t>
            </a:r>
          </a:p>
          <a:p>
            <a:pPr marL="0" indent="0">
              <a:buFont typeface="Arial" panose="020B0604020202020204" pitchFamily="34" charset="0"/>
              <a:buNone/>
            </a:pPr>
            <a:r>
              <a:rPr lang="en-GB" baseline="0" dirty="0" smtClean="0"/>
              <a:t>Intermediate impacts can become SD impacts depending on context considerations and </a:t>
            </a:r>
            <a:r>
              <a:rPr lang="en-GB" i="1" baseline="0" dirty="0" smtClean="0"/>
              <a:t>vice versa</a:t>
            </a:r>
            <a:r>
              <a:rPr lang="en-GB" baseline="0" dirty="0" smtClean="0"/>
              <a:t>.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Types of impacts are not mutually exclusive, each impact can fall into multiple types.  </a:t>
            </a:r>
            <a:endParaRPr lang="en-GB" dirty="0" smtClean="0"/>
          </a:p>
        </p:txBody>
      </p:sp>
      <p:sp>
        <p:nvSpPr>
          <p:cNvPr id="4" name="Slide Number Placeholder 3"/>
          <p:cNvSpPr>
            <a:spLocks noGrp="1"/>
          </p:cNvSpPr>
          <p:nvPr>
            <p:ph type="sldNum" sz="quarter" idx="10"/>
          </p:nvPr>
        </p:nvSpPr>
        <p:spPr/>
        <p:txBody>
          <a:bodyPr/>
          <a:lstStyle/>
          <a:p>
            <a:fld id="{54BE422D-7600-433B-A934-D0690190437D}" type="slidenum">
              <a:rPr lang="en-US" smtClean="0"/>
              <a:pPr/>
              <a:t>32</a:t>
            </a:fld>
            <a:endParaRPr lang="en-US" dirty="0"/>
          </a:p>
        </p:txBody>
      </p:sp>
    </p:spTree>
    <p:extLst>
      <p:ext uri="{BB962C8B-B14F-4D97-AF65-F5344CB8AC3E}">
        <p14:creationId xmlns:p14="http://schemas.microsoft.com/office/powerpoint/2010/main" val="921480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To assess the transformational impacts of a policy or action, users need to describe the policy or action that is assessed, decide whether to assess an individual policy or action or a package of related policies or actions, and choose whether to carry out an ex-ante or ex-post assessment. This chapter also explains how to define the assessment boundary and assessment period. </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34</a:t>
            </a:fld>
            <a:endParaRPr lang="en-US" dirty="0"/>
          </a:p>
        </p:txBody>
      </p:sp>
    </p:spTree>
    <p:extLst>
      <p:ext uri="{BB962C8B-B14F-4D97-AF65-F5344CB8AC3E}">
        <p14:creationId xmlns:p14="http://schemas.microsoft.com/office/powerpoint/2010/main" val="2055460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i="1" dirty="0" smtClean="0"/>
              <a:t>Qualitative data </a:t>
            </a:r>
            <a:r>
              <a:rPr lang="en-GB" i="0" dirty="0" smtClean="0"/>
              <a:t>is</a:t>
            </a:r>
            <a:r>
              <a:rPr lang="en-GB" dirty="0" smtClean="0"/>
              <a:t> descriptive and can be used to describe concepts that are harder to measure such as quality, behaviour or experiences.</a:t>
            </a:r>
          </a:p>
          <a:p>
            <a:r>
              <a:rPr lang="en-GB" i="1" dirty="0" smtClean="0"/>
              <a:t>Quantitative data </a:t>
            </a:r>
            <a:r>
              <a:rPr lang="en-GB" dirty="0" smtClean="0"/>
              <a:t>is measurable and can be used to measure or estimate quantities such as cost, time, area and energy. </a:t>
            </a:r>
          </a:p>
          <a:p>
            <a:endParaRPr lang="en-GB" dirty="0" smtClean="0"/>
          </a:p>
          <a:p>
            <a:r>
              <a:rPr lang="en-GB" dirty="0" smtClean="0"/>
              <a:t>In certain cases, qualitative assessments can be more subjective and uncertain than quantitative assessments and therefore could lead to inaccurate and misleading results without combining it with a quantitative assessment. Depending on the level of sampling from different stakeholder groups, qualitative assessments can also be limited in coverage and therefore non-representative of broader conditions or impacts, which can produce less reliable results with less ability to generalize impacts. Therefore, it can be helpful to use a combination of qualitative and quantitative data and approaches.</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35</a:t>
            </a:fld>
            <a:endParaRPr lang="en-US" dirty="0"/>
          </a:p>
        </p:txBody>
      </p:sp>
    </p:spTree>
    <p:extLst>
      <p:ext uri="{BB962C8B-B14F-4D97-AF65-F5344CB8AC3E}">
        <p14:creationId xmlns:p14="http://schemas.microsoft.com/office/powerpoint/2010/main" val="1713334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dirty="0" smtClean="0"/>
              <a:t>For </a:t>
            </a:r>
            <a:r>
              <a:rPr lang="en-GB" i="1" dirty="0" smtClean="0"/>
              <a:t>ex-ante assessments</a:t>
            </a:r>
            <a:r>
              <a:rPr lang="en-GB" dirty="0" smtClean="0"/>
              <a:t>, this involves predicting the likelihood of each impact occurring in the future as a result of the policy or action. </a:t>
            </a:r>
          </a:p>
          <a:p>
            <a:r>
              <a:rPr lang="en-GB" dirty="0" smtClean="0"/>
              <a:t>For </a:t>
            </a:r>
            <a:r>
              <a:rPr lang="en-GB" i="1" dirty="0" smtClean="0"/>
              <a:t>ex-post assessments</a:t>
            </a:r>
            <a:r>
              <a:rPr lang="en-GB" dirty="0" smtClean="0"/>
              <a:t>, this involves assessing the likelihood that the impact occurred in the past as a result of the policy or action, since impacts may have occurred during the assessment period for reasons unrelated to the policy or action being assessed.</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36</a:t>
            </a:fld>
            <a:endParaRPr lang="en-US" dirty="0"/>
          </a:p>
        </p:txBody>
      </p:sp>
    </p:spTree>
    <p:extLst>
      <p:ext uri="{BB962C8B-B14F-4D97-AF65-F5344CB8AC3E}">
        <p14:creationId xmlns:p14="http://schemas.microsoft.com/office/powerpoint/2010/main" val="1325920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dirty="0" smtClean="0"/>
              <a:t>Magnitude represents the degree of change resulting or expected to result from the policy or action. In general, users should assess the magnitude of each impact relative to the broader conditions related to a given impact category (such as the total level of air pollution in a region or the total number of jobs) rather than in comparison to other impacts resulting from the policy or action. </a:t>
            </a:r>
          </a:p>
          <a:p>
            <a:endParaRPr lang="en-GB" dirty="0" smtClean="0"/>
          </a:p>
          <a:p>
            <a:r>
              <a:rPr lang="en-GB" dirty="0" smtClean="0"/>
              <a:t>Determining whether an impact is major, moderate or minor requires comparing the expected impact to a reference point. Users should choose a reference point that produces the most meaningful results based on the specific context and circumstances. </a:t>
            </a:r>
          </a:p>
          <a:p>
            <a:endParaRPr lang="en-GB" dirty="0" smtClean="0"/>
          </a:p>
          <a:p>
            <a:r>
              <a:rPr lang="en-GB" dirty="0" smtClean="0"/>
              <a:t>Users can also classify impacts as major, moderate or minor in relation to the maximum level of impact considered feasible from various policy options available in a jurisdiction (e.g., the maximum level of air quality improvement or job creation considered feasible and realistic). Users should report the approaches and reference points used to determine the magnitude of impacts. </a:t>
            </a:r>
          </a:p>
        </p:txBody>
      </p:sp>
      <p:sp>
        <p:nvSpPr>
          <p:cNvPr id="4" name="Slide Number Placeholder 3"/>
          <p:cNvSpPr>
            <a:spLocks noGrp="1"/>
          </p:cNvSpPr>
          <p:nvPr>
            <p:ph type="sldNum" sz="quarter" idx="10"/>
          </p:nvPr>
        </p:nvSpPr>
        <p:spPr/>
        <p:txBody>
          <a:bodyPr/>
          <a:lstStyle/>
          <a:p>
            <a:fld id="{54BE422D-7600-433B-A934-D0690190437D}" type="slidenum">
              <a:rPr lang="en-US" smtClean="0"/>
              <a:pPr/>
              <a:t>37</a:t>
            </a:fld>
            <a:endParaRPr lang="en-US" dirty="0"/>
          </a:p>
        </p:txBody>
      </p:sp>
    </p:spTree>
    <p:extLst>
      <p:ext uri="{BB962C8B-B14F-4D97-AF65-F5344CB8AC3E}">
        <p14:creationId xmlns:p14="http://schemas.microsoft.com/office/powerpoint/2010/main" val="281996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semana</a:t>
            </a:r>
            <a:r>
              <a:rPr lang="en-GB" dirty="0" smtClean="0"/>
              <a:t> </a:t>
            </a:r>
            <a:r>
              <a:rPr lang="en-GB" dirty="0" err="1" smtClean="0"/>
              <a:t>pasada</a:t>
            </a:r>
            <a:r>
              <a:rPr lang="en-GB" dirty="0" smtClean="0"/>
              <a:t>: </a:t>
            </a:r>
            <a:r>
              <a:rPr lang="en-GB" dirty="0" err="1" smtClean="0"/>
              <a:t>webinario</a:t>
            </a:r>
            <a:r>
              <a:rPr lang="en-GB" dirty="0" smtClean="0"/>
              <a:t> </a:t>
            </a:r>
            <a:r>
              <a:rPr lang="en-GB" dirty="0" err="1" smtClean="0"/>
              <a:t>por</a:t>
            </a:r>
            <a:r>
              <a:rPr lang="en-GB" dirty="0" smtClean="0"/>
              <a:t> mi </a:t>
            </a:r>
            <a:r>
              <a:rPr lang="en-GB" dirty="0" err="1" smtClean="0"/>
              <a:t>colega</a:t>
            </a:r>
            <a:r>
              <a:rPr lang="en-GB" dirty="0" smtClean="0"/>
              <a:t> Daniel, </a:t>
            </a:r>
            <a:r>
              <a:rPr lang="en-GB" dirty="0" err="1" smtClean="0"/>
              <a:t>sobre</a:t>
            </a:r>
            <a:r>
              <a:rPr lang="en-GB" dirty="0" smtClean="0"/>
              <a:t> </a:t>
            </a:r>
            <a:r>
              <a:rPr lang="en-GB" dirty="0" err="1" smtClean="0"/>
              <a:t>los</a:t>
            </a:r>
            <a:r>
              <a:rPr lang="en-GB" dirty="0" smtClean="0"/>
              <a:t> GHG</a:t>
            </a:r>
          </a:p>
          <a:p>
            <a:endParaRPr lang="en-GB" dirty="0" smtClean="0"/>
          </a:p>
          <a:p>
            <a:r>
              <a:rPr lang="en-GB" sz="1200" dirty="0" smtClean="0"/>
              <a:t>Activity 1: Case studies of </a:t>
            </a:r>
            <a:r>
              <a:rPr lang="en-GB" sz="1200" dirty="0" err="1" smtClean="0"/>
              <a:t>succesfull</a:t>
            </a:r>
            <a:r>
              <a:rPr lang="en-GB" sz="1200" dirty="0" smtClean="0"/>
              <a:t>, transformative actions  by selected innovative private sector entities					</a:t>
            </a:r>
          </a:p>
          <a:p>
            <a:endParaRPr lang="en-GB" sz="1200" dirty="0" smtClean="0"/>
          </a:p>
          <a:p>
            <a:r>
              <a:rPr lang="en-GB" sz="1200" dirty="0" smtClean="0"/>
              <a:t>2.     Identify private climate action “Champions” in different sectors and sizes, and select cases for assessment (MRV) of results and impacts		</a:t>
            </a:r>
          </a:p>
          <a:p>
            <a:r>
              <a:rPr lang="en-GB" sz="1200" dirty="0" smtClean="0"/>
              <a:t>	</a:t>
            </a:r>
          </a:p>
          <a:p>
            <a:r>
              <a:rPr lang="en-GB" sz="1200" dirty="0" smtClean="0"/>
              <a:t>3.     Analyse existing company reports in Latin America.</a:t>
            </a:r>
          </a:p>
          <a:p>
            <a:r>
              <a:rPr lang="en-GB" sz="1200" dirty="0" smtClean="0"/>
              <a:t>		</a:t>
            </a:r>
          </a:p>
          <a:p>
            <a:r>
              <a:rPr lang="en-GB" sz="1200" dirty="0" smtClean="0"/>
              <a:t>4.     Review greenhouse-gas emission reporting protocols worldwide, to identify the sub-set of protocols that lend themselves to use by businesses in Latin </a:t>
            </a:r>
            <a:r>
              <a:rPr lang="en-GB" sz="1200" dirty="0" err="1" smtClean="0"/>
              <a:t>Americ</a:t>
            </a:r>
            <a:r>
              <a:rPr lang="en-GB" sz="1200" dirty="0" smtClean="0"/>
              <a:t>	</a:t>
            </a:r>
          </a:p>
          <a:p>
            <a:r>
              <a:rPr lang="en-GB" sz="1200" dirty="0" smtClean="0"/>
              <a:t>	</a:t>
            </a:r>
          </a:p>
          <a:p>
            <a:r>
              <a:rPr lang="en-GB" sz="1200" dirty="0" smtClean="0"/>
              <a:t>Activity 2: Capacity building, outreach activities and strengthening the Nexos+1 “platform” 		</a:t>
            </a:r>
          </a:p>
          <a:p>
            <a:r>
              <a:rPr lang="en-GB" sz="1200" dirty="0" smtClean="0"/>
              <a:t>		</a:t>
            </a:r>
          </a:p>
          <a:p>
            <a:r>
              <a:rPr lang="en-GB" sz="1200" dirty="0" smtClean="0"/>
              <a:t>5.     Gather and analyse company interests and needs in relation to creating a common and transparent MRV framework</a:t>
            </a:r>
          </a:p>
          <a:p>
            <a:r>
              <a:rPr lang="en-GB" sz="1200" dirty="0" smtClean="0"/>
              <a:t>	</a:t>
            </a:r>
          </a:p>
          <a:p>
            <a:r>
              <a:rPr lang="en-GB" sz="1200" dirty="0" smtClean="0"/>
              <a:t>6.     Facilitate peer-to-peer interaction among businesses in Latin America and outreach		</a:t>
            </a:r>
          </a:p>
          <a:p>
            <a:r>
              <a:rPr lang="en-GB" sz="1200" dirty="0" smtClean="0"/>
              <a:t>		</a:t>
            </a:r>
          </a:p>
          <a:p>
            <a:r>
              <a:rPr lang="en-GB" sz="1200" dirty="0" smtClean="0"/>
              <a:t>Activity 3. Development of Reporting and Registry Framework for the private sector and strengthened platform for scale up accountable action		</a:t>
            </a:r>
          </a:p>
          <a:p>
            <a:r>
              <a:rPr lang="en-GB" sz="1200" dirty="0" smtClean="0"/>
              <a:t>		</a:t>
            </a:r>
          </a:p>
          <a:p>
            <a:r>
              <a:rPr lang="en-GB" sz="1200" dirty="0" smtClean="0"/>
              <a:t>8.     Review updated annual report on private sector contribution to NDCs and the opportunities for business and a digital registry compatible to the national transparency system.		</a:t>
            </a:r>
          </a:p>
          <a:p>
            <a:r>
              <a:rPr lang="en-GB" sz="1200" dirty="0" smtClean="0"/>
              <a:t>		</a:t>
            </a:r>
          </a:p>
          <a:p>
            <a:r>
              <a:rPr lang="en-GB" sz="1200" dirty="0" smtClean="0"/>
              <a:t>9.     Review reports by companies, to understand the approach followed </a:t>
            </a:r>
          </a:p>
          <a:p>
            <a:endParaRPr lang="en-GB" sz="1200" dirty="0" smtClean="0"/>
          </a:p>
          <a:p>
            <a:r>
              <a:rPr lang="en-GB" sz="1200" dirty="0" smtClean="0"/>
              <a:t>10. Review methods to assess the sustainable-development impacts of climate change-mitigation actions by businesses, with a view to strengthening the sustainability of these actions.		</a:t>
            </a:r>
          </a:p>
          <a:p>
            <a:r>
              <a:rPr lang="en-GB" sz="1200" dirty="0" smtClean="0"/>
              <a:t>			</a:t>
            </a:r>
          </a:p>
          <a:p>
            <a:r>
              <a:rPr lang="en-GB" sz="1200" dirty="0" smtClean="0"/>
              <a:t>11 Building on the results of activities 4 and 10, recommend one or more reporting tools that can be used with little adaptation by businesses in Latin America. 					</a:t>
            </a:r>
          </a:p>
          <a:p>
            <a:r>
              <a:rPr lang="en-GB" sz="1200" dirty="0" smtClean="0"/>
              <a:t>12. Prepare a guide for companies wishing to adopt an existing protocol to report on their greenhouse-gas emissions, highlighting common pitfalls (for example, with regard to materiality) and suggesting potential solutions to overcome them</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4</a:t>
            </a:fld>
            <a:endParaRPr lang="en-US" dirty="0"/>
          </a:p>
        </p:txBody>
      </p:sp>
    </p:spTree>
    <p:extLst>
      <p:ext uri="{BB962C8B-B14F-4D97-AF65-F5344CB8AC3E}">
        <p14:creationId xmlns:p14="http://schemas.microsoft.com/office/powerpoint/2010/main" val="1647736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dirty="0" smtClean="0"/>
              <a:t>n general, users should consider impacts to be significant unless they are either minor in size or unlikely or very unlikely to occur (see table). Depending on the context and assessment objectives, users can adopt other approaches to determining the significance of impacts, such as considering unlikely impacts that are major or moderate to be significant.</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38</a:t>
            </a:fld>
            <a:endParaRPr lang="en-US" dirty="0"/>
          </a:p>
        </p:txBody>
      </p:sp>
    </p:spTree>
    <p:extLst>
      <p:ext uri="{BB962C8B-B14F-4D97-AF65-F5344CB8AC3E}">
        <p14:creationId xmlns:p14="http://schemas.microsoft.com/office/powerpoint/2010/main" val="2584107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dirty="0" smtClean="0"/>
              <a:t>n general, users should consider impacts to be significant unless they are either minor in size or unlikely or very unlikely to occur (see table). Depending on the context and assessment objectives, users can adopt other approaches to determining the significance of impacts, such as considering unlikely impacts that are major or moderate to be significant.</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39</a:t>
            </a:fld>
            <a:endParaRPr lang="en-US" dirty="0"/>
          </a:p>
        </p:txBody>
      </p:sp>
    </p:spTree>
    <p:extLst>
      <p:ext uri="{BB962C8B-B14F-4D97-AF65-F5344CB8AC3E}">
        <p14:creationId xmlns:p14="http://schemas.microsoft.com/office/powerpoint/2010/main" val="2553638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dirty="0" smtClean="0"/>
              <a:t>Quantifying the sustainable development impacts of a policy or action requires a </a:t>
            </a:r>
            <a:r>
              <a:rPr lang="en-GB" i="1" dirty="0" smtClean="0"/>
              <a:t>reference case</a:t>
            </a:r>
            <a:r>
              <a:rPr lang="en-GB" dirty="0" smtClean="0"/>
              <a:t>, or </a:t>
            </a:r>
            <a:r>
              <a:rPr lang="en-GB" i="1" dirty="0" smtClean="0"/>
              <a:t>baseline scenario</a:t>
            </a:r>
            <a:r>
              <a:rPr lang="en-GB" dirty="0" smtClean="0"/>
              <a:t>, against which impacts are estimated. The baseline scenario represents the events or conditions that would most likely occur in the absence of the policy or action being assessed. Properly estimating baseline values is a critical step, since it has a direct effect on the estimated impacts of the policy or action. In this chapter, users estimate baseline values for each indicator included in the quantitative assessment boundary. This chapter is relevant to both ex-ante and ex-post assessment and provides guidance on estimating ex-ante and ex-post baseline scenarios. </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41</a:t>
            </a:fld>
            <a:endParaRPr lang="en-US" dirty="0"/>
          </a:p>
        </p:txBody>
      </p:sp>
    </p:spTree>
    <p:extLst>
      <p:ext uri="{BB962C8B-B14F-4D97-AF65-F5344CB8AC3E}">
        <p14:creationId xmlns:p14="http://schemas.microsoft.com/office/powerpoint/2010/main" val="349002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42</a:t>
            </a:fld>
            <a:endParaRPr lang="en-US" dirty="0"/>
          </a:p>
        </p:txBody>
      </p:sp>
    </p:spTree>
    <p:extLst>
      <p:ext uri="{BB962C8B-B14F-4D97-AF65-F5344CB8AC3E}">
        <p14:creationId xmlns:p14="http://schemas.microsoft.com/office/powerpoint/2010/main" val="2921750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Users can apply a different method for each indicator being assessed.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a:t>
            </a:r>
            <a:r>
              <a:rPr lang="en-GB" sz="1200" b="1" i="0" u="none" strike="noStrike" kern="1200" baseline="0" dirty="0" smtClean="0">
                <a:solidFill>
                  <a:schemeClr val="tx1"/>
                </a:solidFill>
                <a:latin typeface="+mn-lt"/>
                <a:ea typeface="+mn-ea"/>
                <a:cs typeface="+mn-cs"/>
              </a:rPr>
              <a:t>baseline scenario</a:t>
            </a:r>
            <a:r>
              <a:rPr lang="en-GB" sz="1200" b="0" i="0" u="none" strike="noStrike" kern="1200" baseline="0" dirty="0" smtClean="0">
                <a:solidFill>
                  <a:schemeClr val="tx1"/>
                </a:solidFill>
                <a:latin typeface="+mn-lt"/>
                <a:ea typeface="+mn-ea"/>
                <a:cs typeface="+mn-cs"/>
              </a:rPr>
              <a:t>, which represents the events or conditions most likely to occur in the absence of the policy or action (or package of policies and actions) being assessed.</a:t>
            </a:r>
          </a:p>
          <a:p>
            <a:r>
              <a:rPr lang="en-GB" sz="1200" b="0" i="0" u="none" strike="noStrike" kern="1200" baseline="0" dirty="0" smtClean="0">
                <a:solidFill>
                  <a:schemeClr val="tx1"/>
                </a:solidFill>
                <a:latin typeface="+mn-lt"/>
                <a:ea typeface="+mn-ea"/>
                <a:cs typeface="+mn-cs"/>
              </a:rPr>
              <a:t>The </a:t>
            </a:r>
            <a:r>
              <a:rPr lang="en-GB" sz="1200" b="0" i="1" u="none" strike="noStrike" kern="1200" baseline="0" dirty="0" smtClean="0">
                <a:solidFill>
                  <a:schemeClr val="tx1"/>
                </a:solidFill>
                <a:latin typeface="+mn-lt"/>
                <a:ea typeface="+mn-ea"/>
                <a:cs typeface="+mn-cs"/>
              </a:rPr>
              <a:t>policy scenario</a:t>
            </a:r>
            <a:r>
              <a:rPr lang="en-GB" sz="1200" b="0" i="0" u="none" strike="noStrike" kern="1200" baseline="0" dirty="0" smtClean="0">
                <a:solidFill>
                  <a:schemeClr val="tx1"/>
                </a:solidFill>
                <a:latin typeface="+mn-lt"/>
                <a:ea typeface="+mn-ea"/>
                <a:cs typeface="+mn-cs"/>
              </a:rPr>
              <a:t>, which represents the events or conditions most likely to occur in the presence of the policy or action (or package of policies and actions) being assessed.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the </a:t>
            </a:r>
            <a:r>
              <a:rPr lang="en-GB" sz="1200" b="1" i="0" u="none" strike="noStrike" kern="1200" baseline="0" dirty="0" smtClean="0">
                <a:solidFill>
                  <a:schemeClr val="tx1"/>
                </a:solidFill>
                <a:latin typeface="+mn-lt"/>
                <a:ea typeface="+mn-ea"/>
                <a:cs typeface="+mn-cs"/>
              </a:rPr>
              <a:t>scenario method</a:t>
            </a:r>
            <a:r>
              <a:rPr lang="en-GB" sz="1200" b="0" i="0" u="none" strike="noStrike" kern="1200" baseline="0" dirty="0" smtClean="0">
                <a:solidFill>
                  <a:schemeClr val="tx1"/>
                </a:solidFill>
                <a:latin typeface="+mn-lt"/>
                <a:ea typeface="+mn-ea"/>
                <a:cs typeface="+mn-cs"/>
              </a:rPr>
              <a:t>, the baseline scenario depends on assumptions related to key impact drivers over the assessment period. Drivers include other policies or actions that have been implemented or adopted, as well as non-policy drivers, such as economic conditions, energy prices and technological development.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Baseline scenarios can be determined ex-ante or ex-post.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An </a:t>
            </a:r>
            <a:r>
              <a:rPr lang="en-GB" sz="1200" b="0" i="1" u="none" strike="noStrike" kern="1200" baseline="0" dirty="0" smtClean="0">
                <a:solidFill>
                  <a:schemeClr val="tx1"/>
                </a:solidFill>
                <a:latin typeface="+mn-lt"/>
                <a:ea typeface="+mn-ea"/>
                <a:cs typeface="+mn-cs"/>
              </a:rPr>
              <a:t>ex-ante baseline scenario </a:t>
            </a:r>
            <a:r>
              <a:rPr lang="en-GB" sz="1200" b="0" i="0" u="none" strike="noStrike" kern="1200" baseline="0" dirty="0" smtClean="0">
                <a:solidFill>
                  <a:schemeClr val="tx1"/>
                </a:solidFill>
                <a:latin typeface="+mn-lt"/>
                <a:ea typeface="+mn-ea"/>
                <a:cs typeface="+mn-cs"/>
              </a:rPr>
              <a:t>is a forward-looking baseline scenario, typically established prior to implementation of the policy or action, which is based on forecasts of drivers (such as projected changes in population, economic activity or other drivers that affect the impact category), in addition to historical data. Ex-ante baseline scenarios are used for ex-ante assessment in Chapter 9.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An </a:t>
            </a:r>
            <a:r>
              <a:rPr lang="en-GB" sz="1200" b="0" i="1" u="none" strike="noStrike" kern="1200" baseline="0" dirty="0" smtClean="0">
                <a:solidFill>
                  <a:schemeClr val="tx1"/>
                </a:solidFill>
                <a:latin typeface="+mn-lt"/>
                <a:ea typeface="+mn-ea"/>
                <a:cs typeface="+mn-cs"/>
              </a:rPr>
              <a:t>ex-post baseline scenario </a:t>
            </a:r>
            <a:r>
              <a:rPr lang="en-GB" sz="1200" b="0" i="0" u="none" strike="noStrike" kern="1200" baseline="0" dirty="0" smtClean="0">
                <a:solidFill>
                  <a:schemeClr val="tx1"/>
                </a:solidFill>
                <a:latin typeface="+mn-lt"/>
                <a:ea typeface="+mn-ea"/>
                <a:cs typeface="+mn-cs"/>
              </a:rPr>
              <a:t>is a backward-looking baseline scenario established during or after implementation of the policy or action. Ex-post baseline scenarios should include updates to the ex-ante forecasts of drivers, if an ex-ante assessment was first undertaken. Ex-post baseline scenarios are used for ex-post assessment in Chapter 10. </a:t>
            </a:r>
          </a:p>
        </p:txBody>
      </p:sp>
      <p:sp>
        <p:nvSpPr>
          <p:cNvPr id="4" name="Slide Number Placeholder 3"/>
          <p:cNvSpPr>
            <a:spLocks noGrp="1"/>
          </p:cNvSpPr>
          <p:nvPr>
            <p:ph type="sldNum" sz="quarter" idx="10"/>
          </p:nvPr>
        </p:nvSpPr>
        <p:spPr/>
        <p:txBody>
          <a:bodyPr/>
          <a:lstStyle/>
          <a:p>
            <a:fld id="{54BE422D-7600-433B-A934-D0690190437D}" type="slidenum">
              <a:rPr lang="en-US" smtClean="0"/>
              <a:pPr/>
              <a:t>43</a:t>
            </a:fld>
            <a:endParaRPr lang="en-US" dirty="0"/>
          </a:p>
        </p:txBody>
      </p:sp>
    </p:spTree>
    <p:extLst>
      <p:ext uri="{BB962C8B-B14F-4D97-AF65-F5344CB8AC3E}">
        <p14:creationId xmlns:p14="http://schemas.microsoft.com/office/powerpoint/2010/main" val="1382837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Users may find it most useful to follow the steps in this section separately for each impact category being estimated, since the choices made regarding methods and data are likely to be different for each impact category being assessed. In this case, users should complete the steps for one impact category at a time, then repeat the process for each impact category included in the assessment. Involving stakeholders in the selection and estimation of baseline scenarios is important to ensure credible assumptions and valid results. </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44</a:t>
            </a:fld>
            <a:endParaRPr lang="en-US" dirty="0"/>
          </a:p>
        </p:txBody>
      </p:sp>
    </p:spTree>
    <p:extLst>
      <p:ext uri="{BB962C8B-B14F-4D97-AF65-F5344CB8AC3E}">
        <p14:creationId xmlns:p14="http://schemas.microsoft.com/office/powerpoint/2010/main" val="1314580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Estimating the net impact of the policy on each indicator involves estimating each specific impact within an impact category, then aggregating across all of the specific impacts to determine the net impact of the policy on each impact category, where feasible.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aggregating across impacts, users should address any possible overlaps or interactions between impacts to avoid overestimation or underestimation of the total net impact of the policy.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Users should calculate baseline values, policy scenario values and the net impact of the policy over defined time periods (e.g. annually) and cumulatively over the quantitative assessment period.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change due to the policy is expressed </a:t>
            </a:r>
            <a:r>
              <a:rPr lang="en-US" sz="1200" kern="1200" dirty="0" smtClean="0">
                <a:solidFill>
                  <a:schemeClr val="tx1"/>
                </a:solidFill>
                <a:effectLst/>
                <a:latin typeface="+mn-lt"/>
                <a:ea typeface="+mn-ea"/>
                <a:cs typeface="+mn-cs"/>
              </a:rPr>
              <a:t>in a neutral estimate of impact, which may either be an increase (positive value) or a decrease (negative value). Policy scenario values may be either higher or lower than baseline scenario values, depending on the impact being estimated. </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45</a:t>
            </a:fld>
            <a:endParaRPr lang="en-US" dirty="0"/>
          </a:p>
        </p:txBody>
      </p:sp>
    </p:spTree>
    <p:extLst>
      <p:ext uri="{BB962C8B-B14F-4D97-AF65-F5344CB8AC3E}">
        <p14:creationId xmlns:p14="http://schemas.microsoft.com/office/powerpoint/2010/main" val="2605022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dirty="0" smtClean="0"/>
              <a:t>This chapter provides an overview of concepts and procedures for understanding and evaluating the uncertainty of the assessment. Uncertainty can be assessed either qualitatively or quantitatively. This chapter is relevant to both qualitative and quantitative assessment of impacts. </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47</a:t>
            </a:fld>
            <a:endParaRPr lang="en-US" dirty="0"/>
          </a:p>
        </p:txBody>
      </p:sp>
    </p:spTree>
    <p:extLst>
      <p:ext uri="{BB962C8B-B14F-4D97-AF65-F5344CB8AC3E}">
        <p14:creationId xmlns:p14="http://schemas.microsoft.com/office/powerpoint/2010/main" val="396633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Understanding uncertainty is important for </a:t>
            </a:r>
            <a:r>
              <a:rPr lang="en-US" sz="1200" b="1" kern="1200" dirty="0" smtClean="0">
                <a:solidFill>
                  <a:schemeClr val="tx1"/>
                </a:solidFill>
                <a:effectLst/>
                <a:latin typeface="+mn-lt"/>
                <a:ea typeface="+mn-ea"/>
                <a:cs typeface="+mn-cs"/>
              </a:rPr>
              <a:t>properly interpreting and communicating the results of the assessment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Identifying, documenting and assessing uncertainty can help users and stakeholders understand the level of confidence they can have in the results and identify the areas of the assessment that contribute most to uncertainty. Users should identify and track key uncertainty sources throughout the assessment process. Identifying, assessing and managing uncertainty are most effective when done during, rather than after, the assessment process.</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Sensitivity analysis is a useful method to test the robustness of the assessment results Key parameters are those that are highly variable, highly uncertain or most likely to significantly affect assessment results. Sensitivity analysis can be conducted in combination with uncertainty analysis to prioritize efforts for improving data. If a parameter is determined to be highly uncertainty and sensitive, users should prioritize collecting better data for that parameter. If a parameter is certain and insensitive, there is less need for improving data quality.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Understanding uncertainty can help users understand whether to apply conservative assumptions. As explained in Chapter 3, accuracy should be pursued as far as possible, but, once uncertainty cannot be reduced to an acceptable level, conservative estimates should be used.</a:t>
            </a:r>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48</a:t>
            </a:fld>
            <a:endParaRPr lang="en-US" dirty="0"/>
          </a:p>
        </p:txBody>
      </p:sp>
    </p:spTree>
    <p:extLst>
      <p:ext uri="{BB962C8B-B14F-4D97-AF65-F5344CB8AC3E}">
        <p14:creationId xmlns:p14="http://schemas.microsoft.com/office/powerpoint/2010/main" val="2750835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This chapter is relevant to users who want to:</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determine whether policies are being implemented as planned and having the desired effects across the identified impact categories, to improve implementation and inform future policy design</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assess progress towards achieving SDGs, to adjust current efforts and inform future goal setting</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collect data needed for ex-post assessment of impacts.</a:t>
            </a:r>
            <a:endParaRPr lang="en-GB" sz="120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50</a:t>
            </a:fld>
            <a:endParaRPr lang="en-US" dirty="0"/>
          </a:p>
        </p:txBody>
      </p:sp>
    </p:spTree>
    <p:extLst>
      <p:ext uri="{BB962C8B-B14F-4D97-AF65-F5344CB8AC3E}">
        <p14:creationId xmlns:p14="http://schemas.microsoft.com/office/powerpoint/2010/main" val="221275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Only one of the points above</a:t>
            </a:r>
            <a:endParaRPr lang="en-GB" dirty="0"/>
          </a:p>
        </p:txBody>
      </p:sp>
      <p:sp>
        <p:nvSpPr>
          <p:cNvPr id="4" name="Slide Number Placeholder 3"/>
          <p:cNvSpPr>
            <a:spLocks noGrp="1"/>
          </p:cNvSpPr>
          <p:nvPr>
            <p:ph type="sldNum" sz="quarter" idx="10"/>
          </p:nvPr>
        </p:nvSpPr>
        <p:spPr/>
        <p:txBody>
          <a:bodyPr/>
          <a:lstStyle/>
          <a:p>
            <a:fld id="{743AA3BD-7410-4613-B024-873B2885C1AA}" type="slidenum">
              <a:rPr lang="da-DK" smtClean="0"/>
              <a:t>5</a:t>
            </a:fld>
            <a:endParaRPr lang="da-DK"/>
          </a:p>
        </p:txBody>
      </p:sp>
    </p:spTree>
    <p:extLst>
      <p:ext uri="{BB962C8B-B14F-4D97-AF65-F5344CB8AC3E}">
        <p14:creationId xmlns:p14="http://schemas.microsoft.com/office/powerpoint/2010/main" val="3068949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0" kern="1200" dirty="0" smtClean="0">
                <a:solidFill>
                  <a:schemeClr val="tx1"/>
                </a:solidFill>
                <a:effectLst/>
                <a:latin typeface="+mn-lt"/>
                <a:ea typeface="+mn-ea"/>
                <a:cs typeface="+mn-cs"/>
              </a:rPr>
              <a:t>Two</a:t>
            </a:r>
            <a:r>
              <a:rPr lang="en-GB" sz="1200" b="0" kern="1200" baseline="0" dirty="0" smtClean="0">
                <a:solidFill>
                  <a:schemeClr val="tx1"/>
                </a:solidFill>
                <a:effectLst/>
                <a:latin typeface="+mn-lt"/>
                <a:ea typeface="+mn-ea"/>
                <a:cs typeface="+mn-cs"/>
              </a:rPr>
              <a:t> different objectives:</a:t>
            </a:r>
            <a:endParaRPr lang="en-GB"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Monitor performance of the policy:</a:t>
            </a:r>
            <a:r>
              <a:rPr lang="en-GB" sz="1200" kern="1200" dirty="0" smtClean="0">
                <a:solidFill>
                  <a:schemeClr val="tx1"/>
                </a:solidFill>
                <a:effectLst/>
                <a:latin typeface="+mn-lt"/>
                <a:ea typeface="+mn-ea"/>
                <a:cs typeface="+mn-cs"/>
              </a:rPr>
              <a:t> Track key indicators over time in relation to historical values, goal values and values at the start of policy implementation to understand whether the policy is on track and being implemented as planned.</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For ex-post assessment of impacts: </a:t>
            </a:r>
            <a:r>
              <a:rPr lang="en-GB" sz="1200" kern="1200" dirty="0" smtClean="0">
                <a:solidFill>
                  <a:schemeClr val="tx1"/>
                </a:solidFill>
                <a:effectLst/>
                <a:latin typeface="+mn-lt"/>
                <a:ea typeface="+mn-ea"/>
                <a:cs typeface="+mn-cs"/>
              </a:rPr>
              <a:t>collect data on the indicators and parameters needed (if applicable).</a:t>
            </a:r>
          </a:p>
          <a:p>
            <a:pPr lvl="0"/>
            <a:endParaRPr lang="en-GB" sz="1200" b="1"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Key indicators can be monitored over time relative to historical values, goal values and/or values at the start of policy implementation.</a:t>
            </a:r>
            <a:endParaRPr lang="en-GB"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Relative to historical values. </a:t>
            </a:r>
            <a:r>
              <a:rPr lang="en-GB" sz="1200" kern="1200" dirty="0" smtClean="0">
                <a:solidFill>
                  <a:schemeClr val="tx1"/>
                </a:solidFill>
                <a:effectLst/>
                <a:latin typeface="+mn-lt"/>
                <a:ea typeface="+mn-ea"/>
                <a:cs typeface="+mn-cs"/>
              </a:rPr>
              <a:t>Monitor the trend in a given indicator over time to see whether it is moving in the right direction in relation to past values.</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Relative to goal values. </a:t>
            </a:r>
            <a:r>
              <a:rPr lang="en-GB" sz="1200" kern="1200" dirty="0" smtClean="0">
                <a:solidFill>
                  <a:schemeClr val="tx1"/>
                </a:solidFill>
                <a:effectLst/>
                <a:latin typeface="+mn-lt"/>
                <a:ea typeface="+mn-ea"/>
                <a:cs typeface="+mn-cs"/>
              </a:rPr>
              <a:t>Monitor the trend in a given indicator in relation to goal values (defined ex-ante) to see whether goals for that indicator are being achieved. </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Relative to values at the start of policy implementation. </a:t>
            </a:r>
            <a:r>
              <a:rPr lang="en-GB" sz="1200" kern="1200" dirty="0" smtClean="0">
                <a:solidFill>
                  <a:schemeClr val="tx1"/>
                </a:solidFill>
                <a:effectLst/>
                <a:latin typeface="+mn-lt"/>
                <a:ea typeface="+mn-ea"/>
                <a:cs typeface="+mn-cs"/>
              </a:rPr>
              <a:t>Monitor the trend in a given indicator before and after a policy is implemented to see whether the policy is having the desired effect. </a:t>
            </a:r>
          </a:p>
          <a:p>
            <a:r>
              <a:rPr lang="en-US" sz="1200" kern="1200" dirty="0" smtClean="0">
                <a:solidFill>
                  <a:schemeClr val="tx1"/>
                </a:solidFill>
                <a:effectLst/>
                <a:latin typeface="+mn-lt"/>
                <a:ea typeface="+mn-ea"/>
                <a:cs typeface="+mn-cs"/>
              </a:rPr>
              <a:t>Tracking of indicators over time may still be useful even if there are no defined goal values for the selected indicator.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51</a:t>
            </a:fld>
            <a:endParaRPr lang="en-US" dirty="0"/>
          </a:p>
        </p:txBody>
      </p:sp>
    </p:spTree>
    <p:extLst>
      <p:ext uri="{BB962C8B-B14F-4D97-AF65-F5344CB8AC3E}">
        <p14:creationId xmlns:p14="http://schemas.microsoft.com/office/powerpoint/2010/main" val="4104603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52</a:t>
            </a:fld>
            <a:endParaRPr lang="en-US" dirty="0"/>
          </a:p>
        </p:txBody>
      </p:sp>
    </p:spTree>
    <p:extLst>
      <p:ext uri="{BB962C8B-B14F-4D97-AF65-F5344CB8AC3E}">
        <p14:creationId xmlns:p14="http://schemas.microsoft.com/office/powerpoint/2010/main" val="1725593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53</a:t>
            </a:fld>
            <a:endParaRPr lang="en-US" dirty="0"/>
          </a:p>
        </p:txBody>
      </p:sp>
    </p:spTree>
    <p:extLst>
      <p:ext uri="{BB962C8B-B14F-4D97-AF65-F5344CB8AC3E}">
        <p14:creationId xmlns:p14="http://schemas.microsoft.com/office/powerpoint/2010/main" val="1460346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altLang="zh-CN" sz="1200" dirty="0" smtClean="0">
                <a:latin typeface="Century Gothic" panose="020B0502020202020204" pitchFamily="34" charset="0"/>
                <a:ea typeface="Times New Roman" panose="02020603050405020304" pitchFamily="18" charset="0"/>
                <a:cs typeface="Times New Roman" panose="02020603050405020304" pitchFamily="18" charset="0"/>
              </a:rPr>
              <a:t>l primer paso consiste en determinar con qué objetivos de los ODS se pueden relacionar las categorías de impacto significativo identificadas y los impactos específicos. </a:t>
            </a:r>
          </a:p>
          <a:p>
            <a:pPr lvl="0"/>
            <a:endParaRPr lang="es-ES" altLang="zh-CN" sz="1200" dirty="0" smtClean="0">
              <a:latin typeface="Century Gothic" panose="020B0502020202020204" pitchFamily="34" charset="0"/>
              <a:ea typeface="Times New Roman" panose="02020603050405020304" pitchFamily="18" charset="0"/>
              <a:cs typeface="Times New Roman" panose="02020603050405020304" pitchFamily="18" charset="0"/>
            </a:endParaRPr>
          </a:p>
          <a:p>
            <a:pPr lvl="0"/>
            <a:r>
              <a:rPr lang="es-ES" altLang="zh-CN" sz="1200" dirty="0" smtClean="0">
                <a:latin typeface="Century Gothic" panose="020B0502020202020204" pitchFamily="34" charset="0"/>
                <a:ea typeface="Times New Roman" panose="02020603050405020304" pitchFamily="18" charset="0"/>
                <a:cs typeface="Times New Roman" panose="02020603050405020304" pitchFamily="18" charset="0"/>
              </a:rPr>
              <a:t>Los usuarios pueden limitar su atención a los impactos significativos y excluir los impactos no significativos de esta parte de la evaluación. La conexión se realiza en las metas de los ODS porque esto proporciona un nivel de detalle más granular que los objetivos de los ODS (que solo identifican áreas de desarrollo sostenible), lo que permite a las empresas capturar adecuadamente su contribución a la Agenda 2030. Si algunos impactos no pueden relacionarse con ninguna meta de los ODS, no significa que sean insignificantes o menos relevantes en el contexto del desarrollo sostenible. Puede significar simplemente que no están directamente relacionados, y posiblemente alineados, con las metas de la Agenda 2030. Las categorías de impacto y los impactos específicos pueden tener una conexión más o menos directa con las metas de los ODS. En este caso, el objetivo es incluir aquellos que tienen una conexión directa con las metas de los ODS. Esto significa que la categoría de impacto, o el impacto específico, mide lo que describe la meta de los ODS. La conexión puede hacerse tanto a nivel de categoría de impacto, como utilizando los impactos específicos identificados, según el nivel de detalle que encaje mejor con el de las metas de los ODS. Los usuarios deben explicar la razón de la relación entre la categoría de impacto/impacto específico y la meta de los ODS.</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54</a:t>
            </a:fld>
            <a:endParaRPr lang="en-US" dirty="0"/>
          </a:p>
        </p:txBody>
      </p:sp>
    </p:spTree>
    <p:extLst>
      <p:ext uri="{BB962C8B-B14F-4D97-AF65-F5344CB8AC3E}">
        <p14:creationId xmlns:p14="http://schemas.microsoft.com/office/powerpoint/2010/main" val="1697656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But there are always challenges right? The question is whether we want to face them and turn them from excuses into simple obstacles that require rethinking strategy</a:t>
            </a:r>
          </a:p>
          <a:p>
            <a:r>
              <a:rPr lang="en-GB" sz="1200" b="0" i="0" u="none" strike="noStrike" kern="1200" baseline="0" dirty="0" smtClean="0">
                <a:solidFill>
                  <a:schemeClr val="tx1"/>
                </a:solidFill>
                <a:latin typeface="+mn-lt"/>
                <a:ea typeface="+mn-ea"/>
                <a:cs typeface="+mn-cs"/>
              </a:rPr>
              <a:t>Unless we recognise that business will have to change, and it is already changing significantly in many parts of the world, business will simply not be sustained and will disappear</a:t>
            </a:r>
            <a:endParaRPr lang="en-GB" dirty="0" smtClean="0"/>
          </a:p>
        </p:txBody>
      </p:sp>
      <p:sp>
        <p:nvSpPr>
          <p:cNvPr id="4" name="Slide Number Placeholder 3"/>
          <p:cNvSpPr>
            <a:spLocks noGrp="1"/>
          </p:cNvSpPr>
          <p:nvPr>
            <p:ph type="sldNum" sz="quarter" idx="10"/>
          </p:nvPr>
        </p:nvSpPr>
        <p:spPr/>
        <p:txBody>
          <a:bodyPr/>
          <a:lstStyle/>
          <a:p>
            <a:fld id="{54BE422D-7600-433B-A934-D0690190437D}" type="slidenum">
              <a:rPr lang="en-US" smtClean="0"/>
              <a:pPr/>
              <a:t>59</a:t>
            </a:fld>
            <a:endParaRPr lang="en-US" dirty="0"/>
          </a:p>
        </p:txBody>
      </p:sp>
    </p:spTree>
    <p:extLst>
      <p:ext uri="{BB962C8B-B14F-4D97-AF65-F5344CB8AC3E}">
        <p14:creationId xmlns:p14="http://schemas.microsoft.com/office/powerpoint/2010/main" val="1912518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But there are always challenges right? The question is whether we want to face them and turn them from excuses into simple obstacles that require rethinking strategy</a:t>
            </a:r>
          </a:p>
          <a:p>
            <a:r>
              <a:rPr lang="en-GB" sz="1200" b="0" i="0" u="none" strike="noStrike" kern="1200" baseline="0" dirty="0" smtClean="0">
                <a:solidFill>
                  <a:schemeClr val="tx1"/>
                </a:solidFill>
                <a:latin typeface="+mn-lt"/>
                <a:ea typeface="+mn-ea"/>
                <a:cs typeface="+mn-cs"/>
              </a:rPr>
              <a:t>Unless we recognise that business will have to change, and it is already changing significantly in many parts of the world, business will simply not be sustained and will disappear</a:t>
            </a:r>
            <a:endParaRPr lang="en-GB" dirty="0" smtClean="0"/>
          </a:p>
        </p:txBody>
      </p:sp>
      <p:sp>
        <p:nvSpPr>
          <p:cNvPr id="4" name="Slide Number Placeholder 3"/>
          <p:cNvSpPr>
            <a:spLocks noGrp="1"/>
          </p:cNvSpPr>
          <p:nvPr>
            <p:ph type="sldNum" sz="quarter" idx="10"/>
          </p:nvPr>
        </p:nvSpPr>
        <p:spPr/>
        <p:txBody>
          <a:bodyPr/>
          <a:lstStyle/>
          <a:p>
            <a:fld id="{54BE422D-7600-433B-A934-D0690190437D}" type="slidenum">
              <a:rPr lang="en-US" smtClean="0"/>
              <a:pPr/>
              <a:t>60</a:t>
            </a:fld>
            <a:endParaRPr lang="en-US" dirty="0"/>
          </a:p>
        </p:txBody>
      </p:sp>
    </p:spTree>
    <p:extLst>
      <p:ext uri="{BB962C8B-B14F-4D97-AF65-F5344CB8AC3E}">
        <p14:creationId xmlns:p14="http://schemas.microsoft.com/office/powerpoint/2010/main" val="1761975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But there are always challenges right? The question is whether we want to face them and turn them from excuses into simple obstacles that require rethinking strategy</a:t>
            </a:r>
          </a:p>
          <a:p>
            <a:r>
              <a:rPr lang="en-GB" sz="1200" b="0" i="0" u="none" strike="noStrike" kern="1200" baseline="0" dirty="0" smtClean="0">
                <a:solidFill>
                  <a:schemeClr val="tx1"/>
                </a:solidFill>
                <a:latin typeface="+mn-lt"/>
                <a:ea typeface="+mn-ea"/>
                <a:cs typeface="+mn-cs"/>
              </a:rPr>
              <a:t>Unless we recognise that business will have to change, and it is already changing significantly in many parts of the world, business will simply not be sustained and will disappear</a:t>
            </a:r>
            <a:endParaRPr lang="en-GB" dirty="0" smtClean="0"/>
          </a:p>
        </p:txBody>
      </p:sp>
      <p:sp>
        <p:nvSpPr>
          <p:cNvPr id="4" name="Slide Number Placeholder 3"/>
          <p:cNvSpPr>
            <a:spLocks noGrp="1"/>
          </p:cNvSpPr>
          <p:nvPr>
            <p:ph type="sldNum" sz="quarter" idx="10"/>
          </p:nvPr>
        </p:nvSpPr>
        <p:spPr/>
        <p:txBody>
          <a:bodyPr/>
          <a:lstStyle/>
          <a:p>
            <a:fld id="{54BE422D-7600-433B-A934-D0690190437D}" type="slidenum">
              <a:rPr lang="en-US" smtClean="0"/>
              <a:pPr/>
              <a:t>61</a:t>
            </a:fld>
            <a:endParaRPr lang="en-US" dirty="0"/>
          </a:p>
        </p:txBody>
      </p:sp>
    </p:spTree>
    <p:extLst>
      <p:ext uri="{BB962C8B-B14F-4D97-AF65-F5344CB8AC3E}">
        <p14:creationId xmlns:p14="http://schemas.microsoft.com/office/powerpoint/2010/main" val="333238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sz="1200" dirty="0" err="1" smtClean="0">
                <a:solidFill>
                  <a:srgbClr val="595959"/>
                </a:solidFill>
              </a:rPr>
              <a:t>todos</a:t>
            </a:r>
            <a:r>
              <a:rPr lang="en-GB" sz="1200" dirty="0" smtClean="0">
                <a:solidFill>
                  <a:srgbClr val="595959"/>
                </a:solidFill>
              </a:rPr>
              <a:t> </a:t>
            </a:r>
            <a:r>
              <a:rPr lang="en-GB" sz="1200" dirty="0" err="1" smtClean="0">
                <a:solidFill>
                  <a:srgbClr val="595959"/>
                </a:solidFill>
              </a:rPr>
              <a:t>conocemos</a:t>
            </a:r>
            <a:r>
              <a:rPr lang="en-GB" sz="1200" dirty="0" smtClean="0">
                <a:solidFill>
                  <a:srgbClr val="595959"/>
                </a:solidFill>
              </a:rPr>
              <a:t> al </a:t>
            </a:r>
            <a:r>
              <a:rPr lang="en-GB" sz="1200" dirty="0" err="1" smtClean="0">
                <a:solidFill>
                  <a:srgbClr val="595959"/>
                </a:solidFill>
              </a:rPr>
              <a:t>problema</a:t>
            </a:r>
            <a:r>
              <a:rPr lang="en-GB" sz="1200" dirty="0" smtClean="0">
                <a:solidFill>
                  <a:srgbClr val="595959"/>
                </a:solidFill>
              </a:rPr>
              <a:t> del cc. </a:t>
            </a:r>
            <a:r>
              <a:rPr lang="en-GB" sz="1200" dirty="0" err="1" smtClean="0">
                <a:solidFill>
                  <a:srgbClr val="595959"/>
                </a:solidFill>
              </a:rPr>
              <a:t>Algo</a:t>
            </a:r>
            <a:r>
              <a:rPr lang="en-GB" sz="1200" dirty="0" smtClean="0">
                <a:solidFill>
                  <a:srgbClr val="595959"/>
                </a:solidFill>
              </a:rPr>
              <a:t> que a </a:t>
            </a:r>
            <a:r>
              <a:rPr lang="en-GB" sz="1200" dirty="0" err="1" smtClean="0">
                <a:solidFill>
                  <a:srgbClr val="595959"/>
                </a:solidFill>
              </a:rPr>
              <a:t>veces</a:t>
            </a:r>
            <a:r>
              <a:rPr lang="en-GB" sz="1200" dirty="0" smtClean="0">
                <a:solidFill>
                  <a:srgbClr val="595959"/>
                </a:solidFill>
              </a:rPr>
              <a:t> </a:t>
            </a:r>
            <a:r>
              <a:rPr lang="en-GB" sz="1200" dirty="0" err="1" smtClean="0">
                <a:solidFill>
                  <a:srgbClr val="595959"/>
                </a:solidFill>
              </a:rPr>
              <a:t>nos</a:t>
            </a:r>
            <a:r>
              <a:rPr lang="en-GB" sz="1200" dirty="0" smtClean="0">
                <a:solidFill>
                  <a:srgbClr val="595959"/>
                </a:solidFill>
              </a:rPr>
              <a:t> </a:t>
            </a:r>
            <a:r>
              <a:rPr lang="en-GB" sz="1200" dirty="0" err="1" smtClean="0">
                <a:solidFill>
                  <a:srgbClr val="595959"/>
                </a:solidFill>
              </a:rPr>
              <a:t>olvidemos</a:t>
            </a:r>
            <a:r>
              <a:rPr lang="en-GB" sz="1200" dirty="0" smtClean="0">
                <a:solidFill>
                  <a:srgbClr val="595959"/>
                </a:solidFill>
              </a:rPr>
              <a:t> </a:t>
            </a:r>
            <a:r>
              <a:rPr lang="en-GB" sz="1200" dirty="0" err="1" smtClean="0">
                <a:solidFill>
                  <a:srgbClr val="595959"/>
                </a:solidFill>
              </a:rPr>
              <a:t>es</a:t>
            </a:r>
            <a:r>
              <a:rPr lang="en-GB" sz="1200" dirty="0" smtClean="0">
                <a:solidFill>
                  <a:srgbClr val="595959"/>
                </a:solidFill>
              </a:rPr>
              <a:t> que el </a:t>
            </a:r>
            <a:r>
              <a:rPr lang="en-GB" sz="1200" dirty="0" err="1" smtClean="0">
                <a:solidFill>
                  <a:srgbClr val="595959"/>
                </a:solidFill>
              </a:rPr>
              <a:t>cambio</a:t>
            </a:r>
            <a:r>
              <a:rPr lang="en-GB" sz="1200" baseline="0" dirty="0" smtClean="0">
                <a:solidFill>
                  <a:srgbClr val="595959"/>
                </a:solidFill>
              </a:rPr>
              <a:t> </a:t>
            </a:r>
            <a:r>
              <a:rPr lang="en-GB" sz="1200" baseline="0" dirty="0" err="1" smtClean="0">
                <a:solidFill>
                  <a:srgbClr val="595959"/>
                </a:solidFill>
              </a:rPr>
              <a:t>climatico</a:t>
            </a:r>
            <a:r>
              <a:rPr lang="en-GB" sz="1200" baseline="0" dirty="0" smtClean="0">
                <a:solidFill>
                  <a:srgbClr val="595959"/>
                </a:solidFill>
              </a:rPr>
              <a:t> solo </a:t>
            </a:r>
            <a:r>
              <a:rPr lang="en-GB" sz="1200" baseline="0" dirty="0" err="1" smtClean="0">
                <a:solidFill>
                  <a:srgbClr val="595959"/>
                </a:solidFill>
              </a:rPr>
              <a:t>es</a:t>
            </a:r>
            <a:r>
              <a:rPr lang="en-GB" sz="1200" baseline="0" dirty="0" smtClean="0">
                <a:solidFill>
                  <a:srgbClr val="595959"/>
                </a:solidFill>
              </a:rPr>
              <a:t> </a:t>
            </a:r>
            <a:r>
              <a:rPr lang="en-GB" sz="1200" baseline="0" dirty="0" err="1" smtClean="0">
                <a:solidFill>
                  <a:srgbClr val="595959"/>
                </a:solidFill>
              </a:rPr>
              <a:t>uno</a:t>
            </a:r>
            <a:r>
              <a:rPr lang="en-GB" sz="1200" baseline="0" dirty="0" smtClean="0">
                <a:solidFill>
                  <a:srgbClr val="595959"/>
                </a:solidFill>
              </a:rPr>
              <a:t> de </a:t>
            </a:r>
            <a:r>
              <a:rPr lang="en-GB" sz="1200" baseline="0" dirty="0" err="1" smtClean="0">
                <a:solidFill>
                  <a:srgbClr val="595959"/>
                </a:solidFill>
              </a:rPr>
              <a:t>los</a:t>
            </a:r>
            <a:r>
              <a:rPr lang="en-GB" sz="1200" baseline="0" dirty="0" smtClean="0">
                <a:solidFill>
                  <a:srgbClr val="595959"/>
                </a:solidFill>
              </a:rPr>
              <a:t> </a:t>
            </a:r>
            <a:r>
              <a:rPr lang="en-GB" sz="1200" baseline="0" dirty="0" err="1" smtClean="0">
                <a:solidFill>
                  <a:srgbClr val="595959"/>
                </a:solidFill>
              </a:rPr>
              <a:t>desafios</a:t>
            </a:r>
            <a:r>
              <a:rPr lang="en-GB" sz="1200" baseline="0" dirty="0" smtClean="0">
                <a:solidFill>
                  <a:srgbClr val="595959"/>
                </a:solidFill>
              </a:rPr>
              <a:t> que </a:t>
            </a:r>
            <a:r>
              <a:rPr lang="en-GB" sz="1200" baseline="0" dirty="0" err="1" smtClean="0">
                <a:solidFill>
                  <a:srgbClr val="595959"/>
                </a:solidFill>
              </a:rPr>
              <a:t>tenemos</a:t>
            </a:r>
            <a:r>
              <a:rPr lang="en-GB" sz="1200" baseline="0" dirty="0" smtClean="0">
                <a:solidFill>
                  <a:srgbClr val="595959"/>
                </a:solidFill>
              </a:rPr>
              <a:t>. </a:t>
            </a:r>
            <a:endParaRPr lang="en-GB" sz="1200" dirty="0" smtClean="0">
              <a:solidFill>
                <a:srgbClr val="595959"/>
              </a:solidFill>
            </a:endParaRPr>
          </a:p>
        </p:txBody>
      </p:sp>
      <p:sp>
        <p:nvSpPr>
          <p:cNvPr id="4" name="Slide Number Placeholder 3"/>
          <p:cNvSpPr>
            <a:spLocks noGrp="1"/>
          </p:cNvSpPr>
          <p:nvPr>
            <p:ph type="sldNum" sz="quarter" idx="10"/>
          </p:nvPr>
        </p:nvSpPr>
        <p:spPr/>
        <p:txBody>
          <a:bodyPr/>
          <a:lstStyle/>
          <a:p>
            <a:fld id="{54BE422D-7600-433B-A934-D0690190437D}" type="slidenum">
              <a:rPr lang="en-US" smtClean="0"/>
              <a:pPr/>
              <a:t>7</a:t>
            </a:fld>
            <a:endParaRPr lang="en-US" dirty="0"/>
          </a:p>
        </p:txBody>
      </p:sp>
    </p:spTree>
    <p:extLst>
      <p:ext uri="{BB962C8B-B14F-4D97-AF65-F5344CB8AC3E}">
        <p14:creationId xmlns:p14="http://schemas.microsoft.com/office/powerpoint/2010/main" val="346665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8</a:t>
            </a:fld>
            <a:endParaRPr lang="en-US" dirty="0"/>
          </a:p>
        </p:txBody>
      </p:sp>
    </p:spTree>
    <p:extLst>
      <p:ext uri="{BB962C8B-B14F-4D97-AF65-F5344CB8AC3E}">
        <p14:creationId xmlns:p14="http://schemas.microsoft.com/office/powerpoint/2010/main" val="124115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9</a:t>
            </a:fld>
            <a:endParaRPr lang="en-US" dirty="0"/>
          </a:p>
        </p:txBody>
      </p:sp>
    </p:spTree>
    <p:extLst>
      <p:ext uri="{BB962C8B-B14F-4D97-AF65-F5344CB8AC3E}">
        <p14:creationId xmlns:p14="http://schemas.microsoft.com/office/powerpoint/2010/main" val="243985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especially when it comes to SD this becomes</a:t>
            </a:r>
            <a:r>
              <a:rPr lang="en-GB" baseline="0" dirty="0" smtClean="0"/>
              <a:t> even more clear because we understand the bigger picture. It is about the sustainability of your business, and the sustainability of humans, and nature, which is the base.</a:t>
            </a:r>
            <a:endParaRPr lang="en-GB" dirty="0"/>
          </a:p>
        </p:txBody>
      </p:sp>
      <p:sp>
        <p:nvSpPr>
          <p:cNvPr id="4" name="Slide Number Placeholder 3"/>
          <p:cNvSpPr>
            <a:spLocks noGrp="1"/>
          </p:cNvSpPr>
          <p:nvPr>
            <p:ph type="sldNum" sz="quarter" idx="10"/>
          </p:nvPr>
        </p:nvSpPr>
        <p:spPr/>
        <p:txBody>
          <a:bodyPr/>
          <a:lstStyle/>
          <a:p>
            <a:fld id="{54BE422D-7600-433B-A934-D0690190437D}" type="slidenum">
              <a:rPr lang="en-US" smtClean="0"/>
              <a:pPr/>
              <a:t>10</a:t>
            </a:fld>
            <a:endParaRPr lang="en-US" dirty="0"/>
          </a:p>
        </p:txBody>
      </p:sp>
    </p:spTree>
    <p:extLst>
      <p:ext uri="{BB962C8B-B14F-4D97-AF65-F5344CB8AC3E}">
        <p14:creationId xmlns:p14="http://schemas.microsoft.com/office/powerpoint/2010/main" val="408469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AA3BD-7410-4613-B024-873B2885C1AA}" type="slidenum">
              <a:rPr lang="da-DK" smtClean="0"/>
              <a:t>11</a:t>
            </a:fld>
            <a:endParaRPr lang="da-DK"/>
          </a:p>
        </p:txBody>
      </p:sp>
    </p:spTree>
    <p:extLst>
      <p:ext uri="{BB962C8B-B14F-4D97-AF65-F5344CB8AC3E}">
        <p14:creationId xmlns:p14="http://schemas.microsoft.com/office/powerpoint/2010/main" val="624383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9.xm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9.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9.xm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9.xm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9.xm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9.xm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18" name="Text Placeholder 4"/>
          <p:cNvSpPr>
            <a:spLocks noGrp="1"/>
          </p:cNvSpPr>
          <p:nvPr>
            <p:ph type="body" sz="quarter" idx="12" hasCustomPrompt="1"/>
          </p:nvPr>
        </p:nvSpPr>
        <p:spPr>
          <a:xfrm>
            <a:off x="0" y="1377696"/>
            <a:ext cx="9144000" cy="908304"/>
          </a:xfrm>
          <a:solidFill>
            <a:srgbClr val="4A92DB">
              <a:alpha val="80000"/>
            </a:srgbClr>
          </a:solidFill>
        </p:spPr>
        <p:txBody>
          <a:bodyPr anchor="ctr"/>
          <a:lstStyle>
            <a:lvl1pPr marL="0" indent="0" algn="ctr">
              <a:buNone/>
              <a:defRPr kumimoji="0" lang="en-GB" sz="2000" kern="1200" baseline="0" dirty="0" smtClean="0">
                <a:solidFill>
                  <a:schemeClr val="tx1"/>
                </a:solidFill>
                <a:latin typeface="+mn-lt"/>
                <a:ea typeface="+mn-ea"/>
                <a:cs typeface="+mn-cs"/>
              </a:defRPr>
            </a:lvl1pPr>
          </a:lstStyle>
          <a:p>
            <a:r>
              <a:rPr lang="en-GB" dirty="0" smtClean="0">
                <a:solidFill>
                  <a:schemeClr val="tx1"/>
                </a:solidFill>
              </a:rPr>
              <a:t>Insert the sub-title of this presentation</a:t>
            </a:r>
          </a:p>
        </p:txBody>
      </p:sp>
      <p:sp>
        <p:nvSpPr>
          <p:cNvPr id="7" name="Rectangle 6"/>
          <p:cNvSpPr/>
          <p:nvPr userDrawn="1"/>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3" name="Subtitle 8"/>
          <p:cNvSpPr>
            <a:spLocks noGrp="1"/>
          </p:cNvSpPr>
          <p:nvPr>
            <p:ph type="subTitle" idx="1" hasCustomPrompt="1"/>
          </p:nvPr>
        </p:nvSpPr>
        <p:spPr>
          <a:xfrm>
            <a:off x="2362200" y="6050038"/>
            <a:ext cx="6781800" cy="706363"/>
          </a:xfrm>
          <a:solidFill>
            <a:srgbClr val="4A92DB"/>
          </a:solidFill>
        </p:spPr>
        <p:txBody>
          <a:bodyPr anchor="ctr">
            <a:normAutofit/>
          </a:bodyPr>
          <a:lstStyle>
            <a:lvl1pPr marL="0" indent="0" algn="l">
              <a:buNone/>
              <a:defRPr sz="16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Insert Name(s) of Presenter</a:t>
            </a:r>
            <a:endParaRPr kumimoji="0" lang="en-US" dirty="0"/>
          </a:p>
        </p:txBody>
      </p:sp>
      <p:sp>
        <p:nvSpPr>
          <p:cNvPr id="23" name="Text Placeholder 2"/>
          <p:cNvSpPr>
            <a:spLocks noGrp="1"/>
          </p:cNvSpPr>
          <p:nvPr>
            <p:ph type="body" sz="quarter" idx="13" hasCustomPrompt="1"/>
          </p:nvPr>
        </p:nvSpPr>
        <p:spPr>
          <a:xfrm>
            <a:off x="0" y="559562"/>
            <a:ext cx="9153144" cy="746629"/>
          </a:xfrm>
          <a:solidFill>
            <a:srgbClr val="6EA8E2"/>
          </a:solidFill>
        </p:spPr>
        <p:txBody>
          <a:bodyPr>
            <a:normAutofit/>
          </a:bodyPr>
          <a:lstStyle>
            <a:lvl1pPr marL="0" indent="0" algn="ctr">
              <a:buNone/>
              <a:defRPr kumimoji="0" lang="en-GB" sz="3200" b="1" kern="1200" dirty="0">
                <a:solidFill>
                  <a:schemeClr val="bg2"/>
                </a:solidFill>
                <a:latin typeface="+mj-lt"/>
                <a:ea typeface="+mj-ea"/>
                <a:cs typeface="+mj-cs"/>
              </a:defRPr>
            </a:lvl1pPr>
          </a:lstStyle>
          <a:p>
            <a:pPr lvl="0"/>
            <a:r>
              <a:rPr lang="en-GB" dirty="0" smtClean="0"/>
              <a:t>Insert Title</a:t>
            </a:r>
            <a:endParaRPr lang="en-GB" dirty="0"/>
          </a:p>
        </p:txBody>
      </p:sp>
      <p:sp>
        <p:nvSpPr>
          <p:cNvPr id="24" name="Text Placeholder 4"/>
          <p:cNvSpPr>
            <a:spLocks noGrp="1"/>
          </p:cNvSpPr>
          <p:nvPr>
            <p:ph type="body" sz="quarter" idx="14" hasCustomPrompt="1"/>
          </p:nvPr>
        </p:nvSpPr>
        <p:spPr>
          <a:xfrm>
            <a:off x="-9144" y="6050038"/>
            <a:ext cx="2249424" cy="706363"/>
          </a:xfrm>
          <a:solidFill>
            <a:srgbClr val="09294E"/>
          </a:solidFill>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lang="en-US" sz="1600" kern="1200" noProof="0" dirty="0">
                <a:solidFill>
                  <a:srgbClr val="FFFFFF"/>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mn-lt"/>
                <a:ea typeface="+mn-ea"/>
                <a:cs typeface="+mn-cs"/>
              </a:rPr>
              <a:t>Insert date</a:t>
            </a:r>
            <a:endParaRPr kumimoji="0" lang="en-US" sz="1800" b="0" i="0" u="none" strike="noStrike" kern="1200" cap="none" spc="0" normalizeH="0" baseline="0" noProof="0" dirty="0">
              <a:ln>
                <a:noFill/>
              </a:ln>
              <a:solidFill>
                <a:prstClr val="white"/>
              </a:solidFill>
              <a:effectLst/>
              <a:uLnTx/>
              <a:uFillTx/>
              <a:latin typeface="+mn-lt"/>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9170" y="6050038"/>
            <a:ext cx="2383975" cy="706363"/>
          </a:xfrm>
          <a:prstGeom prst="rect">
            <a:avLst/>
          </a:prstGeom>
        </p:spPr>
      </p:pic>
    </p:spTree>
    <p:extLst>
      <p:ext uri="{BB962C8B-B14F-4D97-AF65-F5344CB8AC3E}">
        <p14:creationId xmlns:p14="http://schemas.microsoft.com/office/powerpoint/2010/main" val="8814592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1" y="2743200"/>
            <a:ext cx="7123113" cy="1673225"/>
          </a:xfrm>
        </p:spPr>
        <p:txBody>
          <a:bodyPr anchor="t">
            <a:normAutofit/>
          </a:bodyPr>
          <a:lstStyle>
            <a:lvl1pPr marL="0" indent="0">
              <a:buNone/>
              <a:defRPr sz="24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Insert Chapter Description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hasCustomPrompt="1"/>
          </p:nvPr>
        </p:nvSpPr>
        <p:spPr>
          <a:xfrm>
            <a:off x="1371600" y="1803114"/>
            <a:ext cx="7620000" cy="584775"/>
          </a:xfrm>
        </p:spPr>
        <p:txBody>
          <a:bodyPr/>
          <a:lstStyle>
            <a:lvl1pPr algn="l">
              <a:buNone/>
              <a:defRPr sz="3200" b="0" cap="none" baseline="0">
                <a:solidFill>
                  <a:srgbClr val="FFFFFF"/>
                </a:solidFill>
              </a:defRPr>
            </a:lvl1pPr>
          </a:lstStyle>
          <a:p>
            <a:r>
              <a:rPr kumimoji="0" lang="en-US" dirty="0" err="1" smtClean="0"/>
              <a:t>Exercices</a:t>
            </a:r>
            <a:endParaRPr kumimoji="0" lang="en-US" dirty="0"/>
          </a:p>
        </p:txBody>
      </p:sp>
      <p:cxnSp>
        <p:nvCxnSpPr>
          <p:cNvPr id="11" name="Straight Connector 10"/>
          <p:cNvCxnSpPr/>
          <p:nvPr userDrawn="1"/>
        </p:nvCxnSpPr>
        <p:spPr>
          <a:xfrm>
            <a:off x="304800" y="6218694"/>
            <a:ext cx="85344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hlinkClick r:id="rId2" action="ppaction://hlinksldjump"/>
          </p:cNvPr>
          <p:cNvSpPr txBox="1"/>
          <p:nvPr userDrawn="1"/>
        </p:nvSpPr>
        <p:spPr>
          <a:xfrm>
            <a:off x="3394506"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1</a:t>
            </a:r>
          </a:p>
        </p:txBody>
      </p:sp>
      <p:sp>
        <p:nvSpPr>
          <p:cNvPr id="19" name="TextBox 18">
            <a:hlinkClick r:id="rId3" action="ppaction://hlinksldjump"/>
          </p:cNvPr>
          <p:cNvSpPr txBox="1"/>
          <p:nvPr userDrawn="1"/>
        </p:nvSpPr>
        <p:spPr>
          <a:xfrm>
            <a:off x="4353186"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09294E"/>
                </a:solidFill>
                <a:effectLst/>
                <a:uLnTx/>
                <a:uFillTx/>
                <a:ea typeface="+mj-ea"/>
                <a:cs typeface="+mj-cs"/>
              </a:defRPr>
            </a:lvl1pPr>
          </a:lstStyle>
          <a:p>
            <a:pPr lvl="0"/>
            <a:r>
              <a:rPr lang="en-GB" sz="900" b="1" noProof="0" dirty="0" smtClean="0">
                <a:solidFill>
                  <a:srgbClr val="9D90A0"/>
                </a:solidFill>
              </a:rPr>
              <a:t>Chapter 2</a:t>
            </a:r>
          </a:p>
        </p:txBody>
      </p:sp>
      <p:sp>
        <p:nvSpPr>
          <p:cNvPr id="20" name="TextBox 19">
            <a:hlinkClick r:id="rId2" action="ppaction://hlinksldjump"/>
          </p:cNvPr>
          <p:cNvSpPr txBox="1"/>
          <p:nvPr userDrawn="1"/>
        </p:nvSpPr>
        <p:spPr>
          <a:xfrm>
            <a:off x="695068" y="6446520"/>
            <a:ext cx="905132"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900" b="1" i="0" u="none" strike="noStrike" kern="1200" cap="none" spc="0" normalizeH="0" baseline="0" noProof="0" dirty="0" smtClean="0">
                <a:ln>
                  <a:noFill/>
                </a:ln>
                <a:solidFill>
                  <a:srgbClr val="09294E"/>
                </a:solidFill>
                <a:effectLst/>
                <a:uLnTx/>
                <a:uFillTx/>
                <a:latin typeface="+mn-lt"/>
                <a:ea typeface="+mj-ea"/>
                <a:cs typeface="+mj-cs"/>
              </a:rPr>
              <a:t>Contents</a:t>
            </a:r>
          </a:p>
        </p:txBody>
      </p:sp>
      <p:sp>
        <p:nvSpPr>
          <p:cNvPr id="21" name="TextBox 20">
            <a:hlinkClick r:id="rId2" action="ppaction://hlinksldjump"/>
          </p:cNvPr>
          <p:cNvSpPr txBox="1"/>
          <p:nvPr userDrawn="1"/>
        </p:nvSpPr>
        <p:spPr>
          <a:xfrm>
            <a:off x="1663014"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err="1" smtClean="0"/>
              <a:t>Exercices</a:t>
            </a:r>
            <a:endParaRPr lang="en-GB" sz="900" noProof="0" dirty="0" smtClean="0"/>
          </a:p>
        </p:txBody>
      </p:sp>
      <p:sp>
        <p:nvSpPr>
          <p:cNvPr id="22" name="TextBox 21">
            <a:hlinkClick r:id="rId3" action="ppaction://hlinksldjump"/>
          </p:cNvPr>
          <p:cNvSpPr txBox="1"/>
          <p:nvPr userDrawn="1"/>
        </p:nvSpPr>
        <p:spPr>
          <a:xfrm>
            <a:off x="5311350"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3</a:t>
            </a:r>
          </a:p>
        </p:txBody>
      </p:sp>
      <p:sp>
        <p:nvSpPr>
          <p:cNvPr id="23" name="TextBox 22">
            <a:hlinkClick r:id="rId3" action="ppaction://hlinksldjump"/>
          </p:cNvPr>
          <p:cNvSpPr txBox="1"/>
          <p:nvPr userDrawn="1"/>
        </p:nvSpPr>
        <p:spPr>
          <a:xfrm>
            <a:off x="6269514"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4</a:t>
            </a: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3268" y="6310911"/>
            <a:ext cx="1555932" cy="461017"/>
          </a:xfrm>
          <a:prstGeom prst="rect">
            <a:avLst/>
          </a:prstGeom>
        </p:spPr>
      </p:pic>
    </p:spTree>
    <p:extLst>
      <p:ext uri="{BB962C8B-B14F-4D97-AF65-F5344CB8AC3E}">
        <p14:creationId xmlns:p14="http://schemas.microsoft.com/office/powerpoint/2010/main" val="28199550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hank You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600" dirty="0">
              <a:solidFill>
                <a:prstClr val="white"/>
              </a:solidFill>
            </a:endParaRPr>
          </a:p>
        </p:txBody>
      </p:sp>
      <p:sp>
        <p:nvSpPr>
          <p:cNvPr id="15" name="Title 7"/>
          <p:cNvSpPr>
            <a:spLocks noGrp="1"/>
          </p:cNvSpPr>
          <p:nvPr>
            <p:ph type="ctrTitle" hasCustomPrompt="1"/>
          </p:nvPr>
        </p:nvSpPr>
        <p:spPr>
          <a:xfrm>
            <a:off x="381000" y="228600"/>
            <a:ext cx="8229600" cy="762000"/>
          </a:xfrm>
        </p:spPr>
        <p:txBody>
          <a:bodyPr anchor="ctr"/>
          <a:lstStyle>
            <a:lvl1pPr algn="ctr">
              <a:defRPr cap="none" baseline="0">
                <a:solidFill>
                  <a:schemeClr val="accent1"/>
                </a:solidFill>
              </a:defRPr>
            </a:lvl1pPr>
          </a:lstStyle>
          <a:p>
            <a:r>
              <a:rPr kumimoji="0" lang="en-US" dirty="0" smtClean="0"/>
              <a:t>Thank You</a:t>
            </a:r>
            <a:endParaRPr kumimoji="0" lang="en-US" dirty="0"/>
          </a:p>
        </p:txBody>
      </p:sp>
      <p:sp>
        <p:nvSpPr>
          <p:cNvPr id="24" name="Text Placeholder 23"/>
          <p:cNvSpPr>
            <a:spLocks noGrp="1"/>
          </p:cNvSpPr>
          <p:nvPr>
            <p:ph type="body" sz="quarter" idx="11" hasCustomPrompt="1"/>
          </p:nvPr>
        </p:nvSpPr>
        <p:spPr>
          <a:xfrm>
            <a:off x="381000" y="1371600"/>
            <a:ext cx="3886200" cy="2133600"/>
          </a:xfrm>
        </p:spPr>
        <p:txBody>
          <a:bodyPr>
            <a:noAutofit/>
          </a:bodyPr>
          <a:lstStyle>
            <a:lvl1pPr algn="l">
              <a:buNone/>
              <a:defRPr sz="2000" baseline="0">
                <a:solidFill>
                  <a:schemeClr val="accent1"/>
                </a:solidFill>
              </a:defRPr>
            </a:lvl1pPr>
            <a:lvl2pPr>
              <a:buNone/>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smtClean="0"/>
              <a:t>Name in BOLD </a:t>
            </a:r>
          </a:p>
          <a:p>
            <a:pPr lvl="0"/>
            <a:r>
              <a:rPr lang="en-US" dirty="0" smtClean="0"/>
              <a:t>Position</a:t>
            </a:r>
          </a:p>
          <a:p>
            <a:pPr lvl="0"/>
            <a:r>
              <a:rPr lang="en-US" dirty="0" smtClean="0"/>
              <a:t>Contact Number</a:t>
            </a:r>
          </a:p>
          <a:p>
            <a:pPr lvl="0"/>
            <a:r>
              <a:rPr lang="en-US" dirty="0" smtClean="0"/>
              <a:t>Email</a:t>
            </a:r>
          </a:p>
        </p:txBody>
      </p:sp>
      <p:sp>
        <p:nvSpPr>
          <p:cNvPr id="16" name="Picture Placeholder 15"/>
          <p:cNvSpPr>
            <a:spLocks noGrp="1"/>
          </p:cNvSpPr>
          <p:nvPr>
            <p:ph type="pic" sz="quarter" idx="12"/>
          </p:nvPr>
        </p:nvSpPr>
        <p:spPr>
          <a:xfrm>
            <a:off x="4724400" y="1371600"/>
            <a:ext cx="3886200" cy="4267200"/>
          </a:xfrm>
        </p:spPr>
        <p:txBody>
          <a:bodyPr/>
          <a:lstStyle>
            <a:lvl1pPr>
              <a:defRPr>
                <a:solidFill>
                  <a:schemeClr val="tx1"/>
                </a:solidFill>
              </a:defRPr>
            </a:lvl1pPr>
          </a:lstStyle>
          <a:p>
            <a:r>
              <a:rPr lang="en-US" dirty="0" smtClean="0"/>
              <a:t>Click icon to add picture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7956" y="6044514"/>
            <a:ext cx="2406044" cy="712902"/>
          </a:xfrm>
          <a:prstGeom prst="rect">
            <a:avLst/>
          </a:prstGeom>
        </p:spPr>
      </p:pic>
    </p:spTree>
    <p:extLst>
      <p:ext uri="{BB962C8B-B14F-4D97-AF65-F5344CB8AC3E}">
        <p14:creationId xmlns:p14="http://schemas.microsoft.com/office/powerpoint/2010/main" val="1629261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898192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4" name="Rectangle 3"/>
          <p:cNvSpPr/>
          <p:nvPr userDrawn="1"/>
        </p:nvSpPr>
        <p:spPr>
          <a:xfrm>
            <a:off x="457200" y="1371600"/>
            <a:ext cx="8229600" cy="480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itle 3"/>
          <p:cNvSpPr txBox="1">
            <a:spLocks/>
          </p:cNvSpPr>
          <p:nvPr userDrawn="1"/>
        </p:nvSpPr>
        <p:spPr>
          <a:xfrm>
            <a:off x="612648" y="283464"/>
            <a:ext cx="8153400" cy="585216"/>
          </a:xfrm>
          <a:prstGeom prst="rect">
            <a:avLst/>
          </a:prstGeom>
        </p:spPr>
        <p:txBody>
          <a:bodyPr vert="horz" anchor="ctr">
            <a:normAutofit/>
          </a:bodyPr>
          <a:lstStyle>
            <a:lvl1pPr algn="l" rtl="0" eaLnBrk="1" latinLnBrk="0" hangingPunct="1">
              <a:spcBef>
                <a:spcPct val="0"/>
              </a:spcBef>
              <a:buNone/>
              <a:defRPr kumimoji="0" sz="3200" kern="1200">
                <a:solidFill>
                  <a:srgbClr val="625852"/>
                </a:solidFill>
                <a:latin typeface="+mj-lt"/>
                <a:ea typeface="+mj-ea"/>
                <a:cs typeface="+mj-cs"/>
              </a:defRPr>
            </a:lvl1pPr>
          </a:lstStyle>
          <a:p>
            <a:r>
              <a:rPr lang="en-GB" sz="3200" smtClean="0"/>
              <a:t>Glossary</a:t>
            </a:r>
            <a:endParaRPr lang="en-GB" sz="3200" dirty="0"/>
          </a:p>
        </p:txBody>
      </p:sp>
      <p:sp>
        <p:nvSpPr>
          <p:cNvPr id="11" name="Text Placeholder 8"/>
          <p:cNvSpPr>
            <a:spLocks noGrp="1"/>
          </p:cNvSpPr>
          <p:nvPr>
            <p:ph type="body" sz="quarter" idx="10" hasCustomPrompt="1"/>
          </p:nvPr>
        </p:nvSpPr>
        <p:spPr>
          <a:xfrm>
            <a:off x="457200" y="1371600"/>
            <a:ext cx="914400" cy="4724400"/>
          </a:xfrm>
        </p:spPr>
        <p:txBody>
          <a:bodyPr>
            <a:normAutofit/>
          </a:bodyPr>
          <a:lstStyle>
            <a:lvl1pPr marL="0" marR="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kumimoji="0" lang="en-GB" sz="800" b="1" kern="1200" dirty="0">
                <a:solidFill>
                  <a:srgbClr val="625852"/>
                </a:solidFill>
                <a:latin typeface="+mn-lt"/>
                <a:ea typeface="+mn-ea"/>
                <a:cs typeface="+mn-cs"/>
              </a:defRPr>
            </a:lvl1pPr>
          </a:lstStyle>
          <a:p>
            <a:pPr lvl="0"/>
            <a:r>
              <a:rPr lang="en-GB" dirty="0" smtClean="0"/>
              <a:t>Abbreviation 1</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Abbreviation 2</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Abbreviation 3</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Abbreviation 4</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Abbreviation 5</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Abbreviation 6</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t>
            </a:r>
          </a:p>
          <a:p>
            <a:pPr lvl="0"/>
            <a:endParaRPr lang="en-GB" dirty="0" smtClean="0"/>
          </a:p>
        </p:txBody>
      </p:sp>
      <p:sp>
        <p:nvSpPr>
          <p:cNvPr id="12" name="Text Placeholder 8"/>
          <p:cNvSpPr>
            <a:spLocks noGrp="1"/>
          </p:cNvSpPr>
          <p:nvPr>
            <p:ph type="body" sz="quarter" idx="11" hasCustomPrompt="1"/>
          </p:nvPr>
        </p:nvSpPr>
        <p:spPr>
          <a:xfrm>
            <a:off x="1371600" y="1371600"/>
            <a:ext cx="3044952" cy="4724400"/>
          </a:xfrm>
        </p:spPr>
        <p:txBody>
          <a:bodyPr>
            <a:normAutofit/>
          </a:bodyPr>
          <a:lstStyle>
            <a:lvl1pPr marL="0" marR="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kumimoji="0" lang="en-GB" sz="800" b="0" kern="1200" baseline="0" dirty="0">
                <a:solidFill>
                  <a:srgbClr val="625852"/>
                </a:solidFill>
                <a:latin typeface="+mn-lt"/>
                <a:ea typeface="+mn-ea"/>
                <a:cs typeface="+mn-cs"/>
              </a:defRPr>
            </a:lvl1pPr>
          </a:lstStyle>
          <a:p>
            <a:pPr lvl="0"/>
            <a:r>
              <a:rPr lang="en-GB" dirty="0" smtClean="0"/>
              <a:t>Meaning for abbreviation 1</a:t>
            </a:r>
          </a:p>
          <a:p>
            <a:pPr lvl="0"/>
            <a:r>
              <a:rPr lang="en-GB" dirty="0" smtClean="0"/>
              <a:t>Meaning for abbreviation 2</a:t>
            </a:r>
          </a:p>
          <a:p>
            <a:pPr lvl="0"/>
            <a:r>
              <a:rPr lang="en-GB" dirty="0" smtClean="0"/>
              <a:t>Meaning for abbreviation 3</a:t>
            </a:r>
          </a:p>
          <a:p>
            <a:pPr lvl="0"/>
            <a:r>
              <a:rPr lang="en-GB" dirty="0" smtClean="0"/>
              <a:t>Meaning for abbreviation 4</a:t>
            </a:r>
          </a:p>
          <a:p>
            <a:pPr lvl="0"/>
            <a:r>
              <a:rPr lang="en-GB" dirty="0" smtClean="0"/>
              <a:t>Meaning for abbreviation 5</a:t>
            </a:r>
          </a:p>
          <a:p>
            <a:pPr lvl="0"/>
            <a:r>
              <a:rPr lang="en-GB" dirty="0" smtClean="0"/>
              <a:t>Meaning for abbreviation 6</a:t>
            </a:r>
          </a:p>
          <a:p>
            <a:pPr lvl="0"/>
            <a:r>
              <a:rPr lang="en-GB" dirty="0" smtClean="0"/>
              <a:t>…</a:t>
            </a:r>
          </a:p>
        </p:txBody>
      </p:sp>
      <p:sp>
        <p:nvSpPr>
          <p:cNvPr id="13" name="Text Placeholder 8"/>
          <p:cNvSpPr>
            <a:spLocks noGrp="1"/>
          </p:cNvSpPr>
          <p:nvPr>
            <p:ph type="body" sz="quarter" idx="12" hasCustomPrompt="1"/>
          </p:nvPr>
        </p:nvSpPr>
        <p:spPr>
          <a:xfrm>
            <a:off x="4727448" y="1371600"/>
            <a:ext cx="914400" cy="4724400"/>
          </a:xfrm>
        </p:spPr>
        <p:txBody>
          <a:bodyPr>
            <a:normAutofit/>
          </a:bodyPr>
          <a:lstStyle>
            <a:lvl1pPr marL="0" marR="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kumimoji="0" lang="en-GB" sz="800" b="1" kern="1200" dirty="0">
                <a:solidFill>
                  <a:srgbClr val="625852"/>
                </a:solidFill>
                <a:latin typeface="+mn-lt"/>
                <a:ea typeface="+mn-ea"/>
                <a:cs typeface="+mn-cs"/>
              </a:defRPr>
            </a:lvl1pPr>
          </a:lstStyle>
          <a:p>
            <a:pPr lvl="0"/>
            <a:r>
              <a:rPr lang="en-GB" dirty="0" smtClean="0"/>
              <a:t>Abbreviation 1</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Abbreviation 2</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Abbreviation 3</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Abbreviation 4</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Abbreviation 5</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Abbreviation 6</a:t>
            </a:r>
          </a:p>
          <a:p>
            <a:pPr marL="0" marR="0" lvl="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a:pPr>
            <a:r>
              <a:rPr lang="en-GB" dirty="0" smtClean="0"/>
              <a:t>…</a:t>
            </a:r>
          </a:p>
          <a:p>
            <a:pPr lvl="0"/>
            <a:endParaRPr lang="en-GB" dirty="0" smtClean="0"/>
          </a:p>
        </p:txBody>
      </p:sp>
      <p:sp>
        <p:nvSpPr>
          <p:cNvPr id="14" name="Text Placeholder 8"/>
          <p:cNvSpPr>
            <a:spLocks noGrp="1"/>
          </p:cNvSpPr>
          <p:nvPr>
            <p:ph type="body" sz="quarter" idx="13" hasCustomPrompt="1"/>
          </p:nvPr>
        </p:nvSpPr>
        <p:spPr>
          <a:xfrm>
            <a:off x="5641848" y="1371600"/>
            <a:ext cx="3044952" cy="4724400"/>
          </a:xfrm>
        </p:spPr>
        <p:txBody>
          <a:bodyPr>
            <a:normAutofit/>
          </a:bodyPr>
          <a:lstStyle>
            <a:lvl1pPr marL="0" marR="0" indent="0" algn="l" defTabSz="914400" rtl="0" eaLnBrk="1" fontAlgn="auto" latinLnBrk="0" hangingPunct="1">
              <a:lnSpc>
                <a:spcPct val="100000"/>
              </a:lnSpc>
              <a:spcBef>
                <a:spcPts val="700"/>
              </a:spcBef>
              <a:spcAft>
                <a:spcPts val="0"/>
              </a:spcAft>
              <a:buClr>
                <a:schemeClr val="accent2"/>
              </a:buClr>
              <a:buSzPct val="60000"/>
              <a:buFont typeface="Arial" pitchFamily="34" charset="0"/>
              <a:buNone/>
              <a:tabLst/>
              <a:defRPr kumimoji="0" lang="en-GB" sz="800" b="0" kern="1200" baseline="0" dirty="0">
                <a:solidFill>
                  <a:srgbClr val="625852"/>
                </a:solidFill>
                <a:latin typeface="+mn-lt"/>
                <a:ea typeface="+mn-ea"/>
                <a:cs typeface="+mn-cs"/>
              </a:defRPr>
            </a:lvl1pPr>
          </a:lstStyle>
          <a:p>
            <a:pPr lvl="0"/>
            <a:r>
              <a:rPr lang="en-GB" dirty="0" smtClean="0"/>
              <a:t>Meaning for abbreviation 1</a:t>
            </a:r>
          </a:p>
          <a:p>
            <a:pPr lvl="0"/>
            <a:r>
              <a:rPr lang="en-GB" dirty="0" smtClean="0"/>
              <a:t>Meaning for abbreviation 2</a:t>
            </a:r>
          </a:p>
          <a:p>
            <a:pPr lvl="0"/>
            <a:r>
              <a:rPr lang="en-GB" dirty="0" smtClean="0"/>
              <a:t>Meaning for abbreviation 3</a:t>
            </a:r>
          </a:p>
          <a:p>
            <a:pPr lvl="0"/>
            <a:r>
              <a:rPr lang="en-GB" dirty="0" smtClean="0"/>
              <a:t>Meaning for abbreviation 4</a:t>
            </a:r>
          </a:p>
          <a:p>
            <a:pPr lvl="0"/>
            <a:r>
              <a:rPr lang="en-GB" dirty="0" smtClean="0"/>
              <a:t>Meaning for abbreviation 5</a:t>
            </a:r>
          </a:p>
          <a:p>
            <a:pPr lvl="0"/>
            <a:r>
              <a:rPr lang="en-GB" dirty="0" smtClean="0"/>
              <a:t>Meaning for abbreviation 6</a:t>
            </a:r>
          </a:p>
          <a:p>
            <a:pPr lvl="0"/>
            <a:r>
              <a:rPr lang="en-GB" dirty="0" smtClean="0"/>
              <a:t>…</a:t>
            </a:r>
          </a:p>
        </p:txBody>
      </p:sp>
    </p:spTree>
    <p:extLst>
      <p:ext uri="{BB962C8B-B14F-4D97-AF65-F5344CB8AC3E}">
        <p14:creationId xmlns:p14="http://schemas.microsoft.com/office/powerpoint/2010/main" val="35630820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20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hasCustomPrompt="1"/>
          </p:nvPr>
        </p:nvSpPr>
        <p:spPr>
          <a:xfrm>
            <a:off x="457200" y="3048000"/>
            <a:ext cx="8229600" cy="762000"/>
          </a:xfrm>
        </p:spPr>
        <p:txBody>
          <a:bodyPr anchor="ctr"/>
          <a:lstStyle>
            <a:lvl1pPr algn="ctr">
              <a:defRPr cap="none" baseline="0">
                <a:solidFill>
                  <a:schemeClr val="accent1"/>
                </a:solidFill>
              </a:defRPr>
            </a:lvl1pPr>
          </a:lstStyle>
          <a:p>
            <a:r>
              <a:rPr kumimoji="0" lang="en-US" dirty="0" smtClean="0"/>
              <a:t>Insert Title</a:t>
            </a:r>
            <a:endParaRPr kumimoji="0" lang="en-US" dirty="0"/>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16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Name(s) of Presenter</a:t>
            </a:r>
            <a:endParaRPr kumimoji="0" lang="en-US" dirty="0"/>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1200">
                <a:solidFill>
                  <a:srgbClr val="FFFFFF"/>
                </a:solidFill>
              </a:defRPr>
            </a:lvl1pPr>
          </a:lstStyle>
          <a:p>
            <a:endParaRPr lang="en-US" dirty="0"/>
          </a:p>
        </p:txBody>
      </p:sp>
      <p:sp>
        <p:nvSpPr>
          <p:cNvPr id="14" name="Text Placeholder 23"/>
          <p:cNvSpPr>
            <a:spLocks noGrp="1"/>
          </p:cNvSpPr>
          <p:nvPr>
            <p:ph type="body" sz="quarter" idx="11" hasCustomPrompt="1"/>
          </p:nvPr>
        </p:nvSpPr>
        <p:spPr>
          <a:xfrm>
            <a:off x="457200" y="3886200"/>
            <a:ext cx="8229600" cy="990600"/>
          </a:xfrm>
        </p:spPr>
        <p:txBody>
          <a:bodyPr>
            <a:noAutofit/>
          </a:bodyPr>
          <a:lstStyle>
            <a:lvl1pPr algn="ctr">
              <a:buNone/>
              <a:defRPr sz="2000" baseline="0">
                <a:solidFill>
                  <a:schemeClr val="accent1"/>
                </a:solidFill>
              </a:defRPr>
            </a:lvl1pPr>
            <a:lvl2pPr>
              <a:buNone/>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smtClean="0"/>
              <a:t>Insert the sub-title of this presentation</a:t>
            </a:r>
          </a:p>
        </p:txBody>
      </p:sp>
    </p:spTree>
    <p:extLst>
      <p:ext uri="{BB962C8B-B14F-4D97-AF65-F5344CB8AC3E}">
        <p14:creationId xmlns:p14="http://schemas.microsoft.com/office/powerpoint/2010/main" val="23560486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20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hasCustomPrompt="1"/>
          </p:nvPr>
        </p:nvSpPr>
        <p:spPr>
          <a:xfrm>
            <a:off x="457200" y="3048000"/>
            <a:ext cx="8229600" cy="762000"/>
          </a:xfrm>
        </p:spPr>
        <p:txBody>
          <a:bodyPr anchor="ctr"/>
          <a:lstStyle>
            <a:lvl1pPr algn="ctr">
              <a:defRPr cap="none" baseline="0">
                <a:solidFill>
                  <a:schemeClr val="accent1"/>
                </a:solidFill>
              </a:defRPr>
            </a:lvl1pPr>
          </a:lstStyle>
          <a:p>
            <a:r>
              <a:rPr kumimoji="0" lang="en-US" dirty="0"/>
              <a:t>Insert Title</a:t>
            </a:r>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16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Name(s) of Presenter</a:t>
            </a:r>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1200">
                <a:solidFill>
                  <a:srgbClr val="FFFFFF"/>
                </a:solidFill>
              </a:defRPr>
            </a:lvl1pPr>
          </a:lstStyle>
          <a:p>
            <a:endParaRPr lang="en-US" dirty="0"/>
          </a:p>
        </p:txBody>
      </p:sp>
      <p:sp>
        <p:nvSpPr>
          <p:cNvPr id="14" name="Text Placeholder 23"/>
          <p:cNvSpPr>
            <a:spLocks noGrp="1"/>
          </p:cNvSpPr>
          <p:nvPr>
            <p:ph type="body" sz="quarter" idx="11" hasCustomPrompt="1"/>
          </p:nvPr>
        </p:nvSpPr>
        <p:spPr>
          <a:xfrm>
            <a:off x="457200" y="3886200"/>
            <a:ext cx="8229600" cy="990600"/>
          </a:xfrm>
        </p:spPr>
        <p:txBody>
          <a:bodyPr>
            <a:noAutofit/>
          </a:bodyPr>
          <a:lstStyle>
            <a:lvl1pPr algn="ctr">
              <a:buNone/>
              <a:defRPr sz="2000" baseline="0">
                <a:solidFill>
                  <a:schemeClr val="accent1"/>
                </a:solidFill>
              </a:defRPr>
            </a:lvl1pPr>
            <a:lvl2pPr>
              <a:buNone/>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Insert the sub-title of this presentation</a:t>
            </a:r>
          </a:p>
        </p:txBody>
      </p:sp>
    </p:spTree>
    <p:extLst>
      <p:ext uri="{BB962C8B-B14F-4D97-AF65-F5344CB8AC3E}">
        <p14:creationId xmlns:p14="http://schemas.microsoft.com/office/powerpoint/2010/main" val="16315838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3" name="Rectangle 22"/>
          <p:cNvSpPr/>
          <p:nvPr userDrawn="1"/>
        </p:nvSpPr>
        <p:spPr>
          <a:xfrm>
            <a:off x="0" y="914400"/>
            <a:ext cx="533400" cy="228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4" name="Rectangle 23"/>
          <p:cNvSpPr/>
          <p:nvPr userDrawn="1"/>
        </p:nvSpPr>
        <p:spPr>
          <a:xfrm>
            <a:off x="590550" y="914400"/>
            <a:ext cx="8553450" cy="228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6990" y="6260910"/>
            <a:ext cx="1956011" cy="579559"/>
          </a:xfrm>
          <a:prstGeom prst="rect">
            <a:avLst/>
          </a:prstGeom>
        </p:spPr>
      </p:pic>
      <p:sp>
        <p:nvSpPr>
          <p:cNvPr id="28" name="TextBox 27"/>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sp>
        <p:nvSpPr>
          <p:cNvPr id="31" name="Title 30"/>
          <p:cNvSpPr>
            <a:spLocks noGrp="1"/>
          </p:cNvSpPr>
          <p:nvPr>
            <p:ph type="title" hasCustomPrompt="1"/>
          </p:nvPr>
        </p:nvSpPr>
        <p:spPr/>
        <p:txBody>
          <a:bodyPr/>
          <a:lstStyle>
            <a:lvl1pPr>
              <a:defRPr baseline="0"/>
            </a:lvl1pPr>
          </a:lstStyle>
          <a:p>
            <a:r>
              <a:rPr lang="en-US" dirty="0" smtClean="0"/>
              <a:t>Insert slide title</a:t>
            </a:r>
            <a:endParaRPr lang="en-GB" dirty="0"/>
          </a:p>
        </p:txBody>
      </p:sp>
      <p:sp>
        <p:nvSpPr>
          <p:cNvPr id="33" name="Text Placeholder 32"/>
          <p:cNvSpPr>
            <a:spLocks noGrp="1"/>
          </p:cNvSpPr>
          <p:nvPr>
            <p:ph type="body" sz="quarter" idx="14"/>
          </p:nvPr>
        </p:nvSpPr>
        <p:spPr>
          <a:xfrm>
            <a:off x="630000" y="1825202"/>
            <a:ext cx="6565900" cy="309811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34" name="Straight Connector 33"/>
          <p:cNvCxnSpPr/>
          <p:nvPr userDrawn="1"/>
        </p:nvCxnSpPr>
        <p:spPr>
          <a:xfrm>
            <a:off x="304800" y="6218694"/>
            <a:ext cx="8534400" cy="0"/>
          </a:xfrm>
          <a:prstGeom prst="line">
            <a:avLst/>
          </a:prstGeom>
          <a:noFill/>
          <a:ln w="22225" cap="flat" cmpd="sng" algn="ctr">
            <a:solidFill>
              <a:srgbClr val="9D90A0"/>
            </a:solidFill>
            <a:prstDash val="solid"/>
          </a:ln>
          <a:effectLst/>
        </p:spPr>
      </p:cxnSp>
    </p:spTree>
    <p:extLst>
      <p:ext uri="{BB962C8B-B14F-4D97-AF65-F5344CB8AC3E}">
        <p14:creationId xmlns:p14="http://schemas.microsoft.com/office/powerpoint/2010/main" val="31276465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pter">
    <p:spTree>
      <p:nvGrpSpPr>
        <p:cNvPr id="1" name=""/>
        <p:cNvGrpSpPr/>
        <p:nvPr/>
      </p:nvGrpSpPr>
      <p:grpSpPr>
        <a:xfrm>
          <a:off x="0" y="0"/>
          <a:ext cx="0" cy="0"/>
          <a:chOff x="0" y="0"/>
          <a:chExt cx="0" cy="0"/>
        </a:xfrm>
      </p:grpSpPr>
      <p:sp>
        <p:nvSpPr>
          <p:cNvPr id="15" name="Rectangle 14"/>
          <p:cNvSpPr/>
          <p:nvPr userDrawn="1"/>
        </p:nvSpPr>
        <p:spPr bwMode="white">
          <a:xfrm>
            <a:off x="0" y="1524000"/>
            <a:ext cx="9144000" cy="1143000"/>
          </a:xfrm>
          <a:prstGeom prst="rect">
            <a:avLst/>
          </a:prstGeom>
          <a:solidFill>
            <a:srgbClr val="FFFFFF"/>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6" name="Rectangle 15"/>
          <p:cNvSpPr/>
          <p:nvPr userDrawn="1"/>
        </p:nvSpPr>
        <p:spPr>
          <a:xfrm>
            <a:off x="0" y="1600200"/>
            <a:ext cx="1295400" cy="990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7" name="Rectangle 16"/>
          <p:cNvSpPr/>
          <p:nvPr userDrawn="1"/>
        </p:nvSpPr>
        <p:spPr>
          <a:xfrm>
            <a:off x="1371600" y="1600198"/>
            <a:ext cx="7772400" cy="990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8" name="Title 1"/>
          <p:cNvSpPr txBox="1">
            <a:spLocks/>
          </p:cNvSpPr>
          <p:nvPr userDrawn="1"/>
        </p:nvSpPr>
        <p:spPr>
          <a:xfrm>
            <a:off x="1371600" y="1803114"/>
            <a:ext cx="7620000" cy="584775"/>
          </a:xfrm>
          <a:prstGeom prst="rect">
            <a:avLst/>
          </a:prstGeom>
        </p:spPr>
        <p:txBody>
          <a:bodyPr vert="horz" anchor="ctr">
            <a:normAutofit/>
          </a:bodyPr>
          <a:lstStyle>
            <a:lvl1pPr algn="l" rtl="0" eaLnBrk="1" latinLnBrk="0" hangingPunct="1">
              <a:spcBef>
                <a:spcPct val="0"/>
              </a:spcBef>
              <a:buNone/>
              <a:defRPr kumimoji="0" sz="3200" b="0" kern="1200" cap="none" baseline="0">
                <a:solidFill>
                  <a:srgbClr val="FFFFFF"/>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mj-ea"/>
              <a:cs typeface="+mj-cs"/>
            </a:endParaRPr>
          </a:p>
        </p:txBody>
      </p:sp>
      <p:cxnSp>
        <p:nvCxnSpPr>
          <p:cNvPr id="19" name="Straight Connector 18"/>
          <p:cNvCxnSpPr/>
          <p:nvPr userDrawn="1"/>
        </p:nvCxnSpPr>
        <p:spPr>
          <a:xfrm>
            <a:off x="304800" y="6218694"/>
            <a:ext cx="8534400" cy="0"/>
          </a:xfrm>
          <a:prstGeom prst="line">
            <a:avLst/>
          </a:prstGeom>
          <a:noFill/>
          <a:ln w="22225" cap="flat" cmpd="sng" algn="ctr">
            <a:solidFill>
              <a:srgbClr val="9D90A0"/>
            </a:solidFill>
            <a:prstDash val="solid"/>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6990" y="6260910"/>
            <a:ext cx="1956011" cy="579559"/>
          </a:xfrm>
          <a:prstGeom prst="rect">
            <a:avLst/>
          </a:prstGeom>
        </p:spPr>
      </p:pic>
      <p:sp>
        <p:nvSpPr>
          <p:cNvPr id="22" name="Text Placeholder 21"/>
          <p:cNvSpPr>
            <a:spLocks noGrp="1"/>
          </p:cNvSpPr>
          <p:nvPr>
            <p:ph type="body" sz="quarter" idx="10" hasCustomPrompt="1"/>
          </p:nvPr>
        </p:nvSpPr>
        <p:spPr>
          <a:xfrm>
            <a:off x="1371600" y="1600196"/>
            <a:ext cx="7772400" cy="990602"/>
          </a:xfrm>
          <a:prstGeom prst="rect">
            <a:avLst/>
          </a:prstGeom>
        </p:spPr>
        <p:txBody>
          <a:bodyPr anchor="ct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0" i="0" u="none" strike="noStrike" kern="1200" cap="none" spc="0" normalizeH="0" baseline="0" noProof="0">
                <a:ln>
                  <a:noFill/>
                </a:ln>
                <a:solidFill>
                  <a:srgbClr val="FFFFFF"/>
                </a:solidFill>
                <a:effectLst/>
                <a:uLnTx/>
                <a:uFillTx/>
                <a:latin typeface="Aria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a:ea typeface="+mj-ea"/>
                <a:cs typeface="+mj-cs"/>
              </a:rPr>
              <a:t>Chapter #. Chapter name</a:t>
            </a:r>
            <a:endParaRPr kumimoji="0" lang="en-US" sz="2800" b="0" i="0" u="none" strike="noStrike" kern="1200" cap="none" spc="0" normalizeH="0" baseline="0" noProof="0" dirty="0">
              <a:ln>
                <a:noFill/>
              </a:ln>
              <a:solidFill>
                <a:srgbClr val="FFFFFF"/>
              </a:solidFill>
              <a:effectLst/>
              <a:uLnTx/>
              <a:uFillTx/>
              <a:latin typeface="Arial"/>
              <a:ea typeface="+mj-ea"/>
              <a:cs typeface="+mj-cs"/>
            </a:endParaRPr>
          </a:p>
        </p:txBody>
      </p:sp>
      <p:sp>
        <p:nvSpPr>
          <p:cNvPr id="10" name="TextBox 9"/>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spTree>
    <p:extLst>
      <p:ext uri="{BB962C8B-B14F-4D97-AF65-F5344CB8AC3E}">
        <p14:creationId xmlns:p14="http://schemas.microsoft.com/office/powerpoint/2010/main" val="24300770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6164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E08B806A-DDA0-489F-8249-747DAE5572D8}" type="slidenum">
              <a:rPr lang="da-DK" smtClean="0"/>
              <a:t>‹#›</a:t>
            </a:fld>
            <a:endParaRPr lang="da-DK" dirty="0"/>
          </a:p>
        </p:txBody>
      </p:sp>
    </p:spTree>
    <p:extLst>
      <p:ext uri="{BB962C8B-B14F-4D97-AF65-F5344CB8AC3E}">
        <p14:creationId xmlns:p14="http://schemas.microsoft.com/office/powerpoint/2010/main" val="321286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83464"/>
            <a:ext cx="8153400" cy="585216"/>
          </a:xfrm>
        </p:spPr>
        <p:txBody>
          <a:bodyPr>
            <a:noAutofit/>
          </a:bodyPr>
          <a:lstStyle>
            <a:lvl1pPr>
              <a:defRPr sz="3200" baseline="0"/>
            </a:lvl1pPr>
          </a:lstStyle>
          <a:p>
            <a:r>
              <a:rPr kumimoji="0" lang="en-US" dirty="0" smtClean="0"/>
              <a:t>Contents</a:t>
            </a:r>
            <a:endParaRPr kumimoji="0" lang="en-US" dirty="0"/>
          </a:p>
        </p:txBody>
      </p:sp>
      <p:sp>
        <p:nvSpPr>
          <p:cNvPr id="8" name="Content Placeholder 7"/>
          <p:cNvSpPr>
            <a:spLocks noGrp="1"/>
          </p:cNvSpPr>
          <p:nvPr>
            <p:ph sz="quarter" idx="1"/>
          </p:nvPr>
        </p:nvSpPr>
        <p:spPr>
          <a:xfrm>
            <a:off x="612648" y="1219200"/>
            <a:ext cx="8153400" cy="48768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TextBox 3">
            <a:hlinkClick r:id="rId2" action="ppaction://hlinksldjump"/>
          </p:cNvPr>
          <p:cNvSpPr txBox="1"/>
          <p:nvPr userDrawn="1"/>
        </p:nvSpPr>
        <p:spPr>
          <a:xfrm>
            <a:off x="3394506"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900" b="1" i="0" u="none" strike="noStrike" kern="1200" cap="none" spc="0" normalizeH="0" baseline="0" noProof="0" dirty="0" smtClean="0">
                <a:ln>
                  <a:noFill/>
                </a:ln>
                <a:solidFill>
                  <a:srgbClr val="09294E"/>
                </a:solidFill>
                <a:effectLst/>
                <a:uLnTx/>
                <a:uFillTx/>
                <a:latin typeface="+mn-lt"/>
                <a:ea typeface="+mj-ea"/>
                <a:cs typeface="+mj-cs"/>
              </a:rPr>
              <a:t>Chapter 1</a:t>
            </a:r>
          </a:p>
        </p:txBody>
      </p:sp>
      <p:sp>
        <p:nvSpPr>
          <p:cNvPr id="5" name="TextBox 4">
            <a:hlinkClick r:id="rId3" action="ppaction://hlinksldjump"/>
          </p:cNvPr>
          <p:cNvSpPr txBox="1"/>
          <p:nvPr userDrawn="1"/>
        </p:nvSpPr>
        <p:spPr>
          <a:xfrm>
            <a:off x="4353186"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smtClean="0"/>
              <a:t>Chapter 2</a:t>
            </a:r>
          </a:p>
        </p:txBody>
      </p:sp>
      <p:sp>
        <p:nvSpPr>
          <p:cNvPr id="6" name="TextBox 5">
            <a:hlinkClick r:id="rId2" action="ppaction://hlinksldjump"/>
          </p:cNvPr>
          <p:cNvSpPr txBox="1"/>
          <p:nvPr userDrawn="1"/>
        </p:nvSpPr>
        <p:spPr>
          <a:xfrm>
            <a:off x="695068" y="6446520"/>
            <a:ext cx="905132"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900" b="1" i="0" u="none" strike="noStrike" kern="1200" cap="none" spc="0" normalizeH="0" baseline="0" noProof="0" dirty="0" smtClean="0">
                <a:ln>
                  <a:noFill/>
                </a:ln>
                <a:solidFill>
                  <a:srgbClr val="09294E"/>
                </a:solidFill>
                <a:effectLst/>
                <a:uLnTx/>
                <a:uFillTx/>
                <a:latin typeface="+mn-lt"/>
                <a:ea typeface="+mj-ea"/>
                <a:cs typeface="+mj-cs"/>
              </a:rPr>
              <a:t>Contents</a:t>
            </a:r>
          </a:p>
        </p:txBody>
      </p:sp>
      <p:sp>
        <p:nvSpPr>
          <p:cNvPr id="7" name="TextBox 6">
            <a:hlinkClick r:id="rId2" action="ppaction://hlinksldjump"/>
          </p:cNvPr>
          <p:cNvSpPr txBox="1"/>
          <p:nvPr userDrawn="1"/>
        </p:nvSpPr>
        <p:spPr>
          <a:xfrm>
            <a:off x="1663014"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err="1" smtClean="0"/>
              <a:t>Exercices</a:t>
            </a:r>
            <a:endParaRPr lang="en-GB" sz="900" noProof="0" dirty="0" smtClean="0"/>
          </a:p>
        </p:txBody>
      </p:sp>
      <p:sp>
        <p:nvSpPr>
          <p:cNvPr id="9" name="TextBox 8">
            <a:hlinkClick r:id="rId3" action="ppaction://hlinksldjump"/>
          </p:cNvPr>
          <p:cNvSpPr txBox="1"/>
          <p:nvPr userDrawn="1"/>
        </p:nvSpPr>
        <p:spPr>
          <a:xfrm>
            <a:off x="5311350"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smtClean="0"/>
              <a:t>Chapter 3</a:t>
            </a:r>
          </a:p>
        </p:txBody>
      </p:sp>
      <p:sp>
        <p:nvSpPr>
          <p:cNvPr id="10" name="TextBox 9">
            <a:hlinkClick r:id="rId3" action="ppaction://hlinksldjump"/>
          </p:cNvPr>
          <p:cNvSpPr txBox="1"/>
          <p:nvPr userDrawn="1"/>
        </p:nvSpPr>
        <p:spPr>
          <a:xfrm>
            <a:off x="6269514"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smtClean="0"/>
              <a:t>Chapter 4</a:t>
            </a:r>
          </a:p>
        </p:txBody>
      </p:sp>
    </p:spTree>
    <p:extLst>
      <p:ext uri="{BB962C8B-B14F-4D97-AF65-F5344CB8AC3E}">
        <p14:creationId xmlns:p14="http://schemas.microsoft.com/office/powerpoint/2010/main" val="8295644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Text Placeholder 4"/>
          <p:cNvSpPr txBox="1">
            <a:spLocks/>
          </p:cNvSpPr>
          <p:nvPr userDrawn="1"/>
        </p:nvSpPr>
        <p:spPr>
          <a:xfrm>
            <a:off x="0" y="1377696"/>
            <a:ext cx="9144000" cy="908304"/>
          </a:xfrm>
          <a:prstGeom prst="rect">
            <a:avLst/>
          </a:prstGeom>
          <a:solidFill>
            <a:srgbClr val="4A92DB">
              <a:alpha val="80000"/>
            </a:srgbClr>
          </a:solidFill>
        </p:spPr>
        <p:txBody>
          <a:bodyPr vert="horz" anchor="ctr">
            <a:normAutofit/>
          </a:bodyPr>
          <a:lstStyle>
            <a:lvl1pPr marL="0" indent="0" algn="ctr" rtl="0" eaLnBrk="1" latinLnBrk="0" hangingPunct="1">
              <a:spcBef>
                <a:spcPts val="700"/>
              </a:spcBef>
              <a:buClr>
                <a:schemeClr val="accent2"/>
              </a:buClr>
              <a:buSzPct val="60000"/>
              <a:buFont typeface="Arial" pitchFamily="34" charset="0"/>
              <a:buNone/>
              <a:defRPr kumimoji="0" lang="en-GB" sz="2000" kern="1200" baseline="0" dirty="0" smtClean="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0"/>
              </a:spcAft>
              <a:buClr>
                <a:srgbClr val="09294E"/>
              </a:buClr>
              <a:buSzPct val="60000"/>
              <a:buFont typeface="Arial" pitchFamily="34" charset="0"/>
              <a:buNone/>
              <a:tabLst/>
              <a:defRPr/>
            </a:pPr>
            <a:endParaRPr kumimoji="0" lang="en-GB" sz="2000" b="0" i="0" u="none" strike="noStrike" kern="1200" cap="none" spc="0" normalizeH="0" baseline="0" noProof="0" dirty="0" smtClean="0">
              <a:ln>
                <a:noFill/>
              </a:ln>
              <a:solidFill>
                <a:sysClr val="window" lastClr="FFFFFF"/>
              </a:solidFill>
              <a:effectLst/>
              <a:uLnTx/>
              <a:uFillTx/>
              <a:latin typeface="Arial"/>
              <a:ea typeface="+mn-ea"/>
              <a:cs typeface="+mn-cs"/>
            </a:endParaRPr>
          </a:p>
        </p:txBody>
      </p:sp>
      <p:sp>
        <p:nvSpPr>
          <p:cNvPr id="22" name="Rectangle 21"/>
          <p:cNvSpPr/>
          <p:nvPr userDrawn="1"/>
        </p:nvSpPr>
        <p:spPr bwMode="white">
          <a:xfrm>
            <a:off x="0" y="5971032"/>
            <a:ext cx="9144000" cy="886968"/>
          </a:xfrm>
          <a:prstGeom prst="rect">
            <a:avLst/>
          </a:prstGeom>
          <a:solidFill>
            <a:srgbClr val="FFFFFF"/>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3" name="Subtitle 8"/>
          <p:cNvSpPr txBox="1">
            <a:spLocks/>
          </p:cNvSpPr>
          <p:nvPr userDrawn="1"/>
        </p:nvSpPr>
        <p:spPr>
          <a:xfrm>
            <a:off x="2362200" y="6050038"/>
            <a:ext cx="6781800" cy="706363"/>
          </a:xfrm>
          <a:prstGeom prst="rect">
            <a:avLst/>
          </a:prstGeom>
          <a:solidFill>
            <a:srgbClr val="4A92DB"/>
          </a:solidFill>
        </p:spPr>
        <p:txBody>
          <a:bodyPr vert="horz" anchor="ctr">
            <a:normAutofit/>
          </a:bodyPr>
          <a:lstStyle>
            <a:lvl1pPr marL="0" indent="0" algn="l" rtl="0" eaLnBrk="1" latinLnBrk="0" hangingPunct="1">
              <a:spcBef>
                <a:spcPts val="700"/>
              </a:spcBef>
              <a:buClr>
                <a:schemeClr val="accent2"/>
              </a:buClr>
              <a:buSzPct val="60000"/>
              <a:buFont typeface="Arial" pitchFamily="34" charset="0"/>
              <a:buNone/>
              <a:defRPr kumimoji="0" sz="1600" kern="1200" baseline="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Arial" pitchFamily="34" charset="0"/>
              <a:buNone/>
              <a:defRPr kumimoji="0" sz="2400" kern="1200">
                <a:solidFill>
                  <a:srgbClr val="625852"/>
                </a:solidFill>
                <a:latin typeface="+mn-lt"/>
                <a:ea typeface="+mn-ea"/>
                <a:cs typeface="+mn-cs"/>
              </a:defRPr>
            </a:lvl2pPr>
            <a:lvl3pPr marL="914400" indent="0" algn="ctr" rtl="0" eaLnBrk="1" latinLnBrk="0" hangingPunct="1">
              <a:spcBef>
                <a:spcPts val="500"/>
              </a:spcBef>
              <a:buClr>
                <a:schemeClr val="accent2"/>
              </a:buClr>
              <a:buSzPct val="75000"/>
              <a:buFont typeface="Arial" pitchFamily="34" charset="0"/>
              <a:buNone/>
              <a:defRPr kumimoji="0" sz="2000" kern="1200">
                <a:solidFill>
                  <a:srgbClr val="625852"/>
                </a:solidFill>
                <a:latin typeface="+mn-lt"/>
                <a:ea typeface="+mn-ea"/>
                <a:cs typeface="+mn-cs"/>
              </a:defRPr>
            </a:lvl3pPr>
            <a:lvl4pPr marL="1371600" indent="0" algn="ctr" rtl="0" eaLnBrk="1" latinLnBrk="0" hangingPunct="1">
              <a:spcBef>
                <a:spcPts val="400"/>
              </a:spcBef>
              <a:buClr>
                <a:schemeClr val="accent3"/>
              </a:buClr>
              <a:buSzPct val="75000"/>
              <a:buFont typeface="Arial" pitchFamily="34" charset="0"/>
              <a:buNone/>
              <a:defRPr kumimoji="0" sz="1800" kern="1200">
                <a:solidFill>
                  <a:srgbClr val="625852"/>
                </a:solidFill>
                <a:latin typeface="+mn-lt"/>
                <a:ea typeface="+mn-ea"/>
                <a:cs typeface="+mn-cs"/>
              </a:defRPr>
            </a:lvl4pPr>
            <a:lvl5pPr marL="1828800" indent="0" algn="ctr" rtl="0" eaLnBrk="1" latinLnBrk="0" hangingPunct="1">
              <a:spcBef>
                <a:spcPts val="400"/>
              </a:spcBef>
              <a:buClr>
                <a:schemeClr val="accent4"/>
              </a:buClr>
              <a:buSzPct val="65000"/>
              <a:buFont typeface="Arial" pitchFamily="34" charset="0"/>
              <a:buNone/>
              <a:defRPr kumimoji="0" sz="1800" kern="1200">
                <a:solidFill>
                  <a:srgbClr val="625852"/>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09294E"/>
              </a:buClr>
              <a:buSzPct val="60000"/>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Text Placeholder 4"/>
          <p:cNvSpPr txBox="1">
            <a:spLocks/>
          </p:cNvSpPr>
          <p:nvPr userDrawn="1"/>
        </p:nvSpPr>
        <p:spPr>
          <a:xfrm>
            <a:off x="-9144" y="6050038"/>
            <a:ext cx="2249424" cy="706363"/>
          </a:xfrm>
          <a:prstGeom prst="rect">
            <a:avLst/>
          </a:prstGeom>
          <a:solidFill>
            <a:srgbClr val="09294E"/>
          </a:solidFill>
        </p:spPr>
        <p:txBody>
          <a:bodyPr vert="horz"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1600" kern="1200" noProof="0" dirty="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Text Placeholder 2"/>
          <p:cNvSpPr txBox="1">
            <a:spLocks/>
          </p:cNvSpPr>
          <p:nvPr userDrawn="1"/>
        </p:nvSpPr>
        <p:spPr>
          <a:xfrm>
            <a:off x="0" y="559562"/>
            <a:ext cx="9153144" cy="746629"/>
          </a:xfrm>
          <a:prstGeom prst="rect">
            <a:avLst/>
          </a:prstGeom>
          <a:solidFill>
            <a:srgbClr val="6EA8E2"/>
          </a:solidFill>
        </p:spPr>
        <p:txBody>
          <a:bodyPr vert="horz">
            <a:normAutofit/>
          </a:bodyPr>
          <a:lstStyle>
            <a:lvl1pPr marL="0" indent="0" algn="ctr" rtl="0" eaLnBrk="1" latinLnBrk="0" hangingPunct="1">
              <a:spcBef>
                <a:spcPts val="700"/>
              </a:spcBef>
              <a:buClr>
                <a:schemeClr val="accent2"/>
              </a:buClr>
              <a:buSzPct val="60000"/>
              <a:buFont typeface="Arial" pitchFamily="34" charset="0"/>
              <a:buNone/>
              <a:defRPr kumimoji="0" lang="en-GB" sz="3200" b="1" kern="1200" dirty="0">
                <a:solidFill>
                  <a:schemeClr val="bg2"/>
                </a:solidFill>
                <a:latin typeface="+mj-lt"/>
                <a:ea typeface="+mj-ea"/>
                <a:cs typeface="+mj-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0"/>
              </a:spcAft>
              <a:buClr>
                <a:srgbClr val="09294E"/>
              </a:buClr>
              <a:buSzPct val="60000"/>
              <a:buFont typeface="Arial" pitchFamily="34" charset="0"/>
              <a:buNone/>
              <a:tabLst/>
              <a:defRPr/>
            </a:pPr>
            <a:endParaRPr kumimoji="0" lang="en-GB" sz="3200" b="1" i="0" u="none" strike="noStrike" kern="1200" cap="none" spc="0" normalizeH="0" baseline="0" noProof="0" dirty="0">
              <a:ln>
                <a:noFill/>
              </a:ln>
              <a:solidFill>
                <a:srgbClr val="242852"/>
              </a:solidFill>
              <a:effectLst/>
              <a:uLnTx/>
              <a:uFillTx/>
              <a:latin typeface="Arial"/>
              <a:ea typeface="+mj-ea"/>
              <a:cs typeface="+mj-cs"/>
            </a:endParaRPr>
          </a:p>
        </p:txBody>
      </p:sp>
      <p:sp>
        <p:nvSpPr>
          <p:cNvPr id="26" name="Rectangle 25"/>
          <p:cNvSpPr/>
          <p:nvPr userDrawn="1"/>
        </p:nvSpPr>
        <p:spPr>
          <a:xfrm>
            <a:off x="7086600" y="6050036"/>
            <a:ext cx="2057400" cy="706364"/>
          </a:xfrm>
          <a:prstGeom prst="rect">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32" name="Text Placeholder 30"/>
          <p:cNvSpPr>
            <a:spLocks noGrp="1"/>
          </p:cNvSpPr>
          <p:nvPr>
            <p:ph type="body" sz="quarter" idx="11" hasCustomPrompt="1"/>
          </p:nvPr>
        </p:nvSpPr>
        <p:spPr>
          <a:xfrm>
            <a:off x="9144" y="559562"/>
            <a:ext cx="9144000" cy="746629"/>
          </a:xfrm>
          <a:prstGeom prst="rect">
            <a:avLst/>
          </a:prstGeom>
        </p:spPr>
        <p:txBody>
          <a:bodyPr anchor="ctr"/>
          <a:lstStyle>
            <a:lvl1pPr marL="0" indent="0" algn="ctr">
              <a:buNone/>
              <a:defRPr kumimoji="0" lang="en-GB" sz="3200" b="1" i="0" u="none" strike="noStrike" kern="1200" cap="none" spc="0" normalizeH="0" baseline="0" dirty="0">
                <a:ln>
                  <a:noFill/>
                </a:ln>
                <a:solidFill>
                  <a:srgbClr val="242852"/>
                </a:solidFill>
                <a:effectLst/>
                <a:uLnTx/>
                <a:uFillTx/>
                <a:latin typeface="Arial"/>
                <a:ea typeface="+mj-ea"/>
                <a:cs typeface="+mj-cs"/>
              </a:defRPr>
            </a:lvl1pPr>
          </a:lstStyle>
          <a:p>
            <a:pPr lvl="0"/>
            <a:r>
              <a:rPr lang="en-GB" dirty="0" smtClean="0"/>
              <a:t>Insert name of methodology</a:t>
            </a:r>
            <a:endParaRPr lang="en-GB" dirty="0"/>
          </a:p>
        </p:txBody>
      </p:sp>
      <p:sp>
        <p:nvSpPr>
          <p:cNvPr id="35" name="Text Placeholder 34"/>
          <p:cNvSpPr>
            <a:spLocks noGrp="1"/>
          </p:cNvSpPr>
          <p:nvPr>
            <p:ph type="body" sz="quarter" idx="12" hasCustomPrompt="1"/>
          </p:nvPr>
        </p:nvSpPr>
        <p:spPr>
          <a:xfrm>
            <a:off x="9144" y="1384792"/>
            <a:ext cx="9144000" cy="900807"/>
          </a:xfrm>
          <a:prstGeom prst="rect">
            <a:avLst/>
          </a:prstGeom>
        </p:spPr>
        <p:txBody>
          <a:bodyPr anchor="ctr"/>
          <a:lstStyle>
            <a:lvl1pPr marL="0" indent="0" algn="ctr">
              <a:buNone/>
              <a:defRPr kumimoji="0" lang="en-GB" sz="2000" b="0" i="0" u="none" strike="noStrike" kern="1200" cap="none" spc="0" normalizeH="0" baseline="0" dirty="0" smtClean="0">
                <a:ln>
                  <a:noFill/>
                </a:ln>
                <a:solidFill>
                  <a:sysClr val="window" lastClr="FFFFFF"/>
                </a:solidFill>
                <a:effectLst/>
                <a:uLnTx/>
                <a:uFillTx/>
                <a:latin typeface="Arial"/>
                <a:ea typeface="+mn-ea"/>
                <a:cs typeface="+mn-cs"/>
              </a:defRPr>
            </a:lvl1pPr>
          </a:lstStyle>
          <a:p>
            <a:pPr lvl="0"/>
            <a:r>
              <a:rPr lang="en-GB" dirty="0" smtClean="0"/>
              <a:t>Insert Part and name</a:t>
            </a:r>
            <a:endParaRPr lang="en-GB" dirty="0"/>
          </a:p>
        </p:txBody>
      </p:sp>
      <p:sp>
        <p:nvSpPr>
          <p:cNvPr id="37" name="Text Placeholder 36"/>
          <p:cNvSpPr>
            <a:spLocks noGrp="1"/>
          </p:cNvSpPr>
          <p:nvPr>
            <p:ph type="body" sz="quarter" idx="13" hasCustomPrompt="1"/>
          </p:nvPr>
        </p:nvSpPr>
        <p:spPr>
          <a:xfrm>
            <a:off x="-9142" y="6050038"/>
            <a:ext cx="2249423" cy="706363"/>
          </a:xfrm>
          <a:prstGeom prst="rect">
            <a:avLst/>
          </a:prstGeom>
        </p:spPr>
        <p:txBody>
          <a:bodyPr anchor="ctr"/>
          <a:lstStyle>
            <a:lvl1pPr marL="0" indent="0" algn="ctr">
              <a:buNone/>
              <a:defRPr kumimoji="0" lang="en-GB" sz="1800" b="0" i="0" u="none" strike="noStrike" kern="1200" cap="none" spc="0" normalizeH="0" baseline="0" noProof="0" dirty="0">
                <a:ln>
                  <a:noFill/>
                </a:ln>
                <a:solidFill>
                  <a:prstClr val="white"/>
                </a:solidFill>
                <a:effectLst/>
                <a:uLnTx/>
                <a:uFillTx/>
                <a:latin typeface="Arial"/>
                <a:ea typeface="+mn-ea"/>
                <a:cs typeface="+mn-cs"/>
              </a:defRPr>
            </a:lvl1pPr>
          </a:lstStyle>
          <a:p>
            <a:pPr lvl="0"/>
            <a:r>
              <a:rPr lang="en-GB" dirty="0" smtClean="0"/>
              <a:t>Insert date</a:t>
            </a:r>
            <a:endParaRPr lang="en-GB" dirty="0"/>
          </a:p>
        </p:txBody>
      </p:sp>
      <p:sp>
        <p:nvSpPr>
          <p:cNvPr id="39" name="Text Placeholder 38"/>
          <p:cNvSpPr>
            <a:spLocks noGrp="1"/>
          </p:cNvSpPr>
          <p:nvPr>
            <p:ph type="body" sz="quarter" idx="14" hasCustomPrompt="1"/>
          </p:nvPr>
        </p:nvSpPr>
        <p:spPr>
          <a:xfrm>
            <a:off x="2362201" y="6050035"/>
            <a:ext cx="4724399" cy="706364"/>
          </a:xfrm>
          <a:prstGeom prst="rect">
            <a:avLst/>
          </a:prstGeom>
        </p:spPr>
        <p:txBody>
          <a:bodyPr anchor="ctr"/>
          <a:lstStyle>
            <a:lvl1pPr marL="0" indent="0" algn="ctr">
              <a:buNone/>
              <a:defRPr kumimoji="0" lang="en-GB" sz="1800" b="0" i="0" u="none" strike="noStrike" kern="1200" cap="none" spc="0" normalizeH="0" baseline="0" noProof="0" dirty="0">
                <a:ln>
                  <a:noFill/>
                </a:ln>
                <a:solidFill>
                  <a:prstClr val="white"/>
                </a:solidFill>
                <a:effectLst/>
                <a:uLnTx/>
                <a:uFillTx/>
                <a:latin typeface="Arial"/>
                <a:ea typeface="+mn-ea"/>
                <a:cs typeface="+mn-cs"/>
              </a:defRPr>
            </a:lvl1pPr>
          </a:lstStyle>
          <a:p>
            <a:pPr lvl="0"/>
            <a:r>
              <a:rPr lang="en-US" dirty="0" smtClean="0"/>
              <a:t>Insert Name(s) of Presenter(s)</a:t>
            </a:r>
            <a:endParaRPr lang="en-GB" dirty="0"/>
          </a:p>
        </p:txBody>
      </p:sp>
    </p:spTree>
    <p:extLst>
      <p:ext uri="{BB962C8B-B14F-4D97-AF65-F5344CB8AC3E}">
        <p14:creationId xmlns:p14="http://schemas.microsoft.com/office/powerpoint/2010/main" val="38341099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view of ICAT">
    <p:spTree>
      <p:nvGrpSpPr>
        <p:cNvPr id="1" name=""/>
        <p:cNvGrpSpPr/>
        <p:nvPr/>
      </p:nvGrpSpPr>
      <p:grpSpPr>
        <a:xfrm>
          <a:off x="0" y="0"/>
          <a:ext cx="0" cy="0"/>
          <a:chOff x="0" y="0"/>
          <a:chExt cx="0" cy="0"/>
        </a:xfrm>
      </p:grpSpPr>
      <p:pic>
        <p:nvPicPr>
          <p:cNvPr id="59" name="Picture 58"/>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26937" y="2"/>
            <a:ext cx="1642414" cy="868363"/>
          </a:xfrm>
          <a:prstGeom prst="rect">
            <a:avLst/>
          </a:prstGeom>
          <a:noFill/>
          <a:ln>
            <a:noFill/>
          </a:ln>
        </p:spPr>
      </p:pic>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9169" y="97158"/>
            <a:ext cx="3271648" cy="685737"/>
          </a:xfrm>
          <a:prstGeom prst="rect">
            <a:avLst/>
          </a:prstGeom>
        </p:spPr>
      </p:pic>
      <p:sp>
        <p:nvSpPr>
          <p:cNvPr id="61" name="Title 17"/>
          <p:cNvSpPr txBox="1">
            <a:spLocks/>
          </p:cNvSpPr>
          <p:nvPr userDrawn="1"/>
        </p:nvSpPr>
        <p:spPr>
          <a:xfrm>
            <a:off x="612648" y="283464"/>
            <a:ext cx="8153400" cy="585216"/>
          </a:xfrm>
          <a:prstGeom prst="rect">
            <a:avLst/>
          </a:prstGeom>
        </p:spPr>
        <p:txBody>
          <a:bodyPr vert="horz" anchor="ctr">
            <a:noAutofit/>
          </a:bodyPr>
          <a:lstStyle>
            <a:lvl1pPr algn="l" rtl="0" eaLnBrk="1" latinLnBrk="0" hangingPunct="1">
              <a:spcBef>
                <a:spcPct val="0"/>
              </a:spcBef>
              <a:buNone/>
              <a:defRPr kumimoji="0" sz="3200" kern="1200" baseline="0">
                <a:solidFill>
                  <a:srgbClr val="62585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625852"/>
                </a:solidFill>
                <a:effectLst/>
                <a:uLnTx/>
                <a:uFillTx/>
                <a:latin typeface="Arial"/>
                <a:ea typeface="+mj-ea"/>
                <a:cs typeface="+mj-cs"/>
              </a:rPr>
              <a:t>Overview of ICAT</a:t>
            </a:r>
            <a:endParaRPr kumimoji="0" lang="en-GB" sz="3200" b="0" i="0" u="none" strike="noStrike" kern="1200" cap="none" spc="0" normalizeH="0" baseline="0" noProof="0" dirty="0">
              <a:ln>
                <a:noFill/>
              </a:ln>
              <a:solidFill>
                <a:srgbClr val="625852"/>
              </a:solidFill>
              <a:effectLst/>
              <a:uLnTx/>
              <a:uFillTx/>
              <a:latin typeface="Arial"/>
              <a:ea typeface="+mj-ea"/>
              <a:cs typeface="+mj-cs"/>
            </a:endParaRPr>
          </a:p>
        </p:txBody>
      </p:sp>
      <p:grpSp>
        <p:nvGrpSpPr>
          <p:cNvPr id="63" name="Group 62"/>
          <p:cNvGrpSpPr/>
          <p:nvPr/>
        </p:nvGrpSpPr>
        <p:grpSpPr>
          <a:xfrm>
            <a:off x="541502" y="820994"/>
            <a:ext cx="8295694" cy="5716098"/>
            <a:chOff x="0" y="0"/>
            <a:chExt cx="9144000" cy="6300618"/>
          </a:xfrm>
        </p:grpSpPr>
        <p:sp>
          <p:nvSpPr>
            <p:cNvPr id="76" name="Rectangle 75"/>
            <p:cNvSpPr/>
            <p:nvPr/>
          </p:nvSpPr>
          <p:spPr>
            <a:xfrm>
              <a:off x="0" y="0"/>
              <a:ext cx="9144000" cy="6300618"/>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nvGrpSpPr>
            <p:cNvPr id="77" name="Group 76"/>
            <p:cNvGrpSpPr>
              <a:grpSpLocks noChangeAspect="1"/>
            </p:cNvGrpSpPr>
            <p:nvPr/>
          </p:nvGrpSpPr>
          <p:grpSpPr>
            <a:xfrm>
              <a:off x="398650" y="264054"/>
              <a:ext cx="8177242" cy="5975683"/>
              <a:chOff x="144889" y="152400"/>
              <a:chExt cx="5943600" cy="4343400"/>
            </a:xfrm>
          </p:grpSpPr>
          <p:sp>
            <p:nvSpPr>
              <p:cNvPr id="78" name="Rounded Rectangle 77"/>
              <p:cNvSpPr/>
              <p:nvPr/>
            </p:nvSpPr>
            <p:spPr>
              <a:xfrm>
                <a:off x="144889" y="817555"/>
                <a:ext cx="5943600" cy="2535247"/>
              </a:xfrm>
              <a:prstGeom prst="roundRect">
                <a:avLst>
                  <a:gd name="adj" fmla="val 5738"/>
                </a:avLst>
              </a:prstGeom>
              <a:solidFill>
                <a:srgbClr val="4A92DB"/>
              </a:solidFill>
              <a:ln w="1905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a:ea typeface="+mn-ea"/>
                  <a:cs typeface="+mn-cs"/>
                </a:endParaRPr>
              </a:p>
            </p:txBody>
          </p:sp>
          <p:sp>
            <p:nvSpPr>
              <p:cNvPr id="79" name="Rounded Rectangle 78"/>
              <p:cNvSpPr/>
              <p:nvPr/>
            </p:nvSpPr>
            <p:spPr>
              <a:xfrm>
                <a:off x="144889" y="3409250"/>
                <a:ext cx="5943600" cy="1086550"/>
              </a:xfrm>
              <a:prstGeom prst="roundRect">
                <a:avLst>
                  <a:gd name="adj" fmla="val 8322"/>
                </a:avLst>
              </a:prstGeom>
              <a:solidFill>
                <a:srgbClr val="09294E">
                  <a:alpha val="89804"/>
                </a:srgbClr>
              </a:solidFill>
              <a:ln w="1905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a:ea typeface="+mn-ea"/>
                  <a:cs typeface="+mn-cs"/>
                </a:endParaRPr>
              </a:p>
            </p:txBody>
          </p:sp>
          <p:sp>
            <p:nvSpPr>
              <p:cNvPr id="80" name="TextBox 79"/>
              <p:cNvSpPr txBox="1"/>
              <p:nvPr/>
            </p:nvSpPr>
            <p:spPr>
              <a:xfrm>
                <a:off x="1790809" y="3388493"/>
                <a:ext cx="2651760" cy="358160"/>
              </a:xfrm>
              <a:prstGeom prst="rect">
                <a:avLst/>
              </a:prstGeom>
            </p:spPr>
            <p:txBody>
              <a:bodyPr vert="horz" wrap="square" rtlCol="0" anchor="ctr">
                <a:noAutofit/>
              </a:bodyPr>
              <a:lstStyle/>
              <a:p>
                <a:pPr marL="0" marR="0" lvl="0" indent="0" algn="ctr" defTabSz="685800" eaLnBrk="1" fontAlgn="auto" latinLnBrk="0" hangingPunct="1">
                  <a:lnSpc>
                    <a:spcPct val="100000"/>
                  </a:lnSpc>
                  <a:spcBef>
                    <a:spcPct val="0"/>
                  </a:spcBef>
                  <a:spcAft>
                    <a:spcPts val="0"/>
                  </a:spcAft>
                  <a:buClrTx/>
                  <a:buSzTx/>
                  <a:buFontTx/>
                  <a:buNone/>
                  <a:tabLst/>
                  <a:defRPr/>
                </a:pPr>
                <a:r>
                  <a:rPr kumimoji="0" lang="en-US" sz="1500" b="0" i="1" u="none" strike="noStrike" kern="0" cap="none" spc="0" normalizeH="0" baseline="0" noProof="0" dirty="0">
                    <a:ln>
                      <a:noFill/>
                    </a:ln>
                    <a:solidFill>
                      <a:prstClr val="white"/>
                    </a:solidFill>
                    <a:effectLst/>
                    <a:uLnTx/>
                    <a:uFillTx/>
                    <a:latin typeface="Arial"/>
                  </a:rPr>
                  <a:t>Process </a:t>
                </a:r>
                <a:r>
                  <a:rPr kumimoji="0" lang="en-US" sz="1500" b="0" i="1" u="none" strike="noStrike" kern="0" cap="none" spc="0" normalizeH="0" baseline="0" noProof="0" dirty="0" smtClean="0">
                    <a:ln>
                      <a:noFill/>
                    </a:ln>
                    <a:solidFill>
                      <a:prstClr val="white"/>
                    </a:solidFill>
                    <a:effectLst/>
                    <a:uLnTx/>
                    <a:uFillTx/>
                    <a:latin typeface="Arial"/>
                  </a:rPr>
                  <a:t>Guidance Documents</a:t>
                </a:r>
                <a:endParaRPr kumimoji="0" lang="en-GB" sz="1500" b="0" i="1" u="none" strike="noStrike" kern="0" cap="none" spc="0" normalizeH="0" baseline="0" noProof="0" dirty="0">
                  <a:ln>
                    <a:noFill/>
                  </a:ln>
                  <a:solidFill>
                    <a:prstClr val="white"/>
                  </a:solidFill>
                  <a:effectLst/>
                  <a:uLnTx/>
                  <a:uFillTx/>
                  <a:latin typeface="Arial"/>
                </a:endParaRPr>
              </a:p>
            </p:txBody>
          </p:sp>
          <p:sp>
            <p:nvSpPr>
              <p:cNvPr id="81" name="Rounded Rectangle 80"/>
              <p:cNvSpPr/>
              <p:nvPr/>
            </p:nvSpPr>
            <p:spPr>
              <a:xfrm>
                <a:off x="310580" y="1226880"/>
                <a:ext cx="3549859" cy="2021046"/>
              </a:xfrm>
              <a:prstGeom prst="roundRect">
                <a:avLst>
                  <a:gd name="adj" fmla="val 8969"/>
                </a:avLst>
              </a:prstGeom>
              <a:noFill/>
              <a:ln w="25400" cap="flat" cmpd="sng" algn="ctr">
                <a:solidFill>
                  <a:sysClr val="window" lastClr="FFFFFF"/>
                </a:solidFill>
                <a:prstDash val="sysDash"/>
              </a:ln>
              <a:effectLst/>
            </p:spPr>
            <p:txBody>
              <a:bodyPr lIns="6858" rIns="6858"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002060"/>
                  </a:solidFill>
                  <a:effectLst/>
                  <a:uLnTx/>
                  <a:uFillTx/>
                  <a:latin typeface="Arial"/>
                  <a:ea typeface="+mn-ea"/>
                  <a:cs typeface="+mn-cs"/>
                </a:endParaRPr>
              </a:p>
            </p:txBody>
          </p:sp>
          <p:sp>
            <p:nvSpPr>
              <p:cNvPr id="82" name="TextBox 81"/>
              <p:cNvSpPr txBox="1"/>
              <p:nvPr/>
            </p:nvSpPr>
            <p:spPr>
              <a:xfrm>
                <a:off x="1257625" y="817555"/>
                <a:ext cx="3566160" cy="358160"/>
              </a:xfrm>
              <a:prstGeom prst="rect">
                <a:avLst/>
              </a:prstGeom>
            </p:spPr>
            <p:txBody>
              <a:bodyPr vert="horz" wrap="square" rtlCol="0" anchor="ctr">
                <a:noAutofit/>
              </a:bodyPr>
              <a:lstStyle/>
              <a:p>
                <a:pPr marL="0" marR="0" lvl="0" indent="0" algn="ctr" defTabSz="685800" eaLnBrk="1" fontAlgn="auto" latinLnBrk="0" hangingPunct="1">
                  <a:lnSpc>
                    <a:spcPct val="100000"/>
                  </a:lnSpc>
                  <a:spcBef>
                    <a:spcPct val="0"/>
                  </a:spcBef>
                  <a:spcAft>
                    <a:spcPts val="0"/>
                  </a:spcAft>
                  <a:buClrTx/>
                  <a:buSzTx/>
                  <a:buFontTx/>
                  <a:buNone/>
                  <a:tabLst/>
                  <a:defRPr/>
                </a:pPr>
                <a:r>
                  <a:rPr kumimoji="0" lang="en-US" sz="1500" b="0" i="1" u="none" strike="noStrike" kern="0" cap="none" spc="0" normalizeH="0" baseline="0" noProof="0" dirty="0">
                    <a:ln>
                      <a:noFill/>
                    </a:ln>
                    <a:solidFill>
                      <a:prstClr val="white"/>
                    </a:solidFill>
                    <a:effectLst/>
                    <a:uLnTx/>
                    <a:uFillTx/>
                    <a:latin typeface="Arial"/>
                  </a:rPr>
                  <a:t>Impact </a:t>
                </a:r>
                <a:r>
                  <a:rPr kumimoji="0" lang="en-US" sz="1500" b="0" i="1" u="none" strike="noStrike" kern="0" cap="none" spc="0" normalizeH="0" baseline="0" noProof="0" dirty="0" smtClean="0">
                    <a:ln>
                      <a:noFill/>
                    </a:ln>
                    <a:solidFill>
                      <a:prstClr val="white"/>
                    </a:solidFill>
                    <a:effectLst/>
                    <a:uLnTx/>
                    <a:uFillTx/>
                    <a:latin typeface="Arial"/>
                  </a:rPr>
                  <a:t>Assessment Methodologies</a:t>
                </a:r>
                <a:endParaRPr kumimoji="0" lang="en-GB" sz="1500" b="0" i="1" u="none" strike="noStrike" kern="0" cap="none" spc="0" normalizeH="0" baseline="0" noProof="0" dirty="0">
                  <a:ln>
                    <a:noFill/>
                  </a:ln>
                  <a:solidFill>
                    <a:prstClr val="white"/>
                  </a:solidFill>
                  <a:effectLst/>
                  <a:uLnTx/>
                  <a:uFillTx/>
                  <a:latin typeface="Arial"/>
                </a:endParaRPr>
              </a:p>
            </p:txBody>
          </p:sp>
          <p:sp>
            <p:nvSpPr>
              <p:cNvPr id="83" name="Rounded Rectangle 82"/>
              <p:cNvSpPr/>
              <p:nvPr/>
            </p:nvSpPr>
            <p:spPr>
              <a:xfrm>
                <a:off x="144889" y="152400"/>
                <a:ext cx="5943600" cy="613989"/>
              </a:xfrm>
              <a:prstGeom prst="roundRect">
                <a:avLst/>
              </a:prstGeom>
              <a:solidFill>
                <a:srgbClr val="009F4F"/>
              </a:solidFill>
              <a:ln w="19050" cap="flat" cmpd="sng" algn="ctr">
                <a:noFill/>
                <a:prstDash val="solid"/>
              </a:ln>
              <a:effectLst/>
            </p:spPr>
            <p:txBody>
              <a:bodyPr rtlCol="0" anchor="ctr"/>
              <a:lstStyle/>
              <a:p>
                <a:pPr marL="0" marR="0" lvl="0" indent="0" algn="ctr" defTabSz="685800" eaLnBrk="1" fontAlgn="auto" latinLnBrk="0" hangingPunct="1">
                  <a:lnSpc>
                    <a:spcPct val="100000"/>
                  </a:lnSpc>
                  <a:spcBef>
                    <a:spcPct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Arial"/>
                    <a:ea typeface="+mn-ea"/>
                    <a:cs typeface="+mn-cs"/>
                  </a:rPr>
                  <a:t>  </a:t>
                </a:r>
                <a:r>
                  <a:rPr kumimoji="0" lang="en-US" sz="2400" b="0" i="0" u="none" strike="noStrike" kern="0" cap="none" spc="0" normalizeH="0" baseline="0" noProof="0" dirty="0">
                    <a:ln>
                      <a:noFill/>
                    </a:ln>
                    <a:solidFill>
                      <a:prstClr val="white"/>
                    </a:solidFill>
                    <a:effectLst/>
                    <a:uLnTx/>
                    <a:uFillTx/>
                    <a:latin typeface="Arial"/>
                    <a:ea typeface="+mn-ea"/>
                    <a:cs typeface="+mn-cs"/>
                  </a:rPr>
                  <a:t>Introductory Guide </a:t>
                </a:r>
                <a:endParaRPr kumimoji="0" lang="en-GB" sz="2400" b="0" i="0" u="none" strike="noStrike" kern="0" cap="none" spc="0" normalizeH="0" baseline="0" noProof="0" dirty="0">
                  <a:ln>
                    <a:noFill/>
                  </a:ln>
                  <a:solidFill>
                    <a:prstClr val="white"/>
                  </a:solidFill>
                  <a:effectLst/>
                  <a:uLnTx/>
                  <a:uFillTx/>
                  <a:latin typeface="Arial"/>
                  <a:ea typeface="+mn-ea"/>
                  <a:cs typeface="+mn-cs"/>
                </a:endParaRPr>
              </a:p>
            </p:txBody>
          </p:sp>
          <p:sp>
            <p:nvSpPr>
              <p:cNvPr id="84" name="Rounded Rectangle 83"/>
              <p:cNvSpPr/>
              <p:nvPr/>
            </p:nvSpPr>
            <p:spPr>
              <a:xfrm>
                <a:off x="1171109" y="1277012"/>
                <a:ext cx="1828800" cy="204663"/>
              </a:xfrm>
              <a:prstGeom prst="roundRect">
                <a:avLst/>
              </a:prstGeom>
              <a:noFill/>
              <a:ln w="19050" cap="flat" cmpd="sng" algn="ctr">
                <a:noFill/>
                <a:prstDash val="solid"/>
              </a:ln>
              <a:effectLst/>
            </p:spPr>
            <p:txBody>
              <a:bodyPr lIns="6858" rIns="6858"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ea typeface="+mn-ea"/>
                    <a:cs typeface="+mn-cs"/>
                  </a:rPr>
                  <a:t>Greenhouse gas </a:t>
                </a:r>
                <a:r>
                  <a:rPr kumimoji="0" lang="en-US" sz="1050" b="1" i="0" u="none" strike="noStrike" kern="0" cap="none" spc="0" normalizeH="0" baseline="0" noProof="0" dirty="0" smtClean="0">
                    <a:ln>
                      <a:noFill/>
                    </a:ln>
                    <a:solidFill>
                      <a:prstClr val="white"/>
                    </a:solidFill>
                    <a:effectLst/>
                    <a:uLnTx/>
                    <a:uFillTx/>
                    <a:latin typeface="Arial"/>
                    <a:ea typeface="+mn-ea"/>
                    <a:cs typeface="+mn-cs"/>
                  </a:rPr>
                  <a:t>impacts</a:t>
                </a:r>
                <a:endParaRPr kumimoji="0" lang="en-US" sz="1050" b="1" i="0" u="none" strike="noStrike" kern="0" cap="none" spc="0" normalizeH="0" baseline="0" noProof="0" dirty="0">
                  <a:ln>
                    <a:noFill/>
                  </a:ln>
                  <a:solidFill>
                    <a:prstClr val="white"/>
                  </a:solidFill>
                  <a:effectLst/>
                  <a:uLnTx/>
                  <a:uFillTx/>
                  <a:latin typeface="Arial"/>
                  <a:ea typeface="+mn-ea"/>
                  <a:cs typeface="+mn-cs"/>
                </a:endParaRPr>
              </a:p>
            </p:txBody>
          </p:sp>
        </p:grpSp>
      </p:grpSp>
      <p:pic>
        <p:nvPicPr>
          <p:cNvPr id="64" name="Picture 63">
            <a:hlinkClick r:id="" action="ppaction://noaction"/>
          </p:cNvPr>
          <p:cNvPicPr>
            <a:picLocks noChangeAspect="1"/>
          </p:cNvPicPr>
          <p:nvPr/>
        </p:nvPicPr>
        <p:blipFill>
          <a:blip r:embed="rId4"/>
          <a:stretch>
            <a:fillRect/>
          </a:stretch>
        </p:blipFill>
        <p:spPr>
          <a:xfrm>
            <a:off x="5945863" y="2596994"/>
            <a:ext cx="2039358" cy="527122"/>
          </a:xfrm>
          <a:prstGeom prst="roundRect">
            <a:avLst/>
          </a:prstGeom>
        </p:spPr>
      </p:pic>
      <p:pic>
        <p:nvPicPr>
          <p:cNvPr id="65" name="Picture 64">
            <a:hlinkClick r:id="" action="ppaction://noaction"/>
          </p:cNvPr>
          <p:cNvPicPr>
            <a:picLocks noChangeAspect="1"/>
          </p:cNvPicPr>
          <p:nvPr/>
        </p:nvPicPr>
        <p:blipFill>
          <a:blip r:embed="rId5"/>
          <a:stretch>
            <a:fillRect/>
          </a:stretch>
        </p:blipFill>
        <p:spPr>
          <a:xfrm>
            <a:off x="5955342" y="3795793"/>
            <a:ext cx="2039358" cy="527122"/>
          </a:xfrm>
          <a:prstGeom prst="roundRect">
            <a:avLst/>
          </a:prstGeom>
        </p:spPr>
      </p:pic>
      <p:pic>
        <p:nvPicPr>
          <p:cNvPr id="66" name="Picture 65">
            <a:hlinkClick r:id="" action="ppaction://noaction"/>
          </p:cNvPr>
          <p:cNvPicPr>
            <a:picLocks noChangeAspect="1"/>
          </p:cNvPicPr>
          <p:nvPr/>
        </p:nvPicPr>
        <p:blipFill>
          <a:blip r:embed="rId6"/>
          <a:stretch>
            <a:fillRect/>
          </a:stretch>
        </p:blipFill>
        <p:spPr>
          <a:xfrm>
            <a:off x="2292051" y="5569073"/>
            <a:ext cx="2039358" cy="509840"/>
          </a:xfrm>
          <a:prstGeom prst="roundRect">
            <a:avLst/>
          </a:prstGeom>
          <a:ln>
            <a:solidFill>
              <a:srgbClr val="F6D542"/>
            </a:solidFill>
          </a:ln>
          <a:effectLst>
            <a:outerShdw blurRad="50800" dist="38100" dir="1800000" algn="l" rotWithShape="0">
              <a:prstClr val="black">
                <a:alpha val="60000"/>
              </a:prstClr>
            </a:outerShdw>
          </a:effectLst>
        </p:spPr>
      </p:pic>
      <p:pic>
        <p:nvPicPr>
          <p:cNvPr id="67" name="Picture 66">
            <a:hlinkClick r:id="" action="ppaction://noaction"/>
          </p:cNvPr>
          <p:cNvPicPr>
            <a:picLocks noChangeAspect="1"/>
          </p:cNvPicPr>
          <p:nvPr/>
        </p:nvPicPr>
        <p:blipFill>
          <a:blip r:embed="rId7"/>
          <a:stretch>
            <a:fillRect/>
          </a:stretch>
        </p:blipFill>
        <p:spPr>
          <a:xfrm>
            <a:off x="4706632" y="5566111"/>
            <a:ext cx="2056641" cy="512803"/>
          </a:xfrm>
          <a:prstGeom prst="roundRect">
            <a:avLst/>
          </a:prstGeom>
        </p:spPr>
      </p:pic>
      <p:pic>
        <p:nvPicPr>
          <p:cNvPr id="68" name="Picture 67">
            <a:hlinkClick r:id="" action="ppaction://noaction"/>
          </p:cNvPr>
          <p:cNvPicPr>
            <a:picLocks noChangeAspect="1"/>
          </p:cNvPicPr>
          <p:nvPr/>
        </p:nvPicPr>
        <p:blipFill>
          <a:blip r:embed="rId8"/>
          <a:stretch>
            <a:fillRect/>
          </a:stretch>
        </p:blipFill>
        <p:spPr>
          <a:xfrm>
            <a:off x="1304199" y="3508453"/>
            <a:ext cx="2034949" cy="561688"/>
          </a:xfrm>
          <a:prstGeom prst="roundRect">
            <a:avLst/>
          </a:prstGeom>
        </p:spPr>
      </p:pic>
      <p:pic>
        <p:nvPicPr>
          <p:cNvPr id="69" name="Picture 68">
            <a:hlinkClick r:id="" action="ppaction://noaction"/>
          </p:cNvPr>
          <p:cNvPicPr>
            <a:picLocks noChangeAspect="1"/>
          </p:cNvPicPr>
          <p:nvPr/>
        </p:nvPicPr>
        <p:blipFill>
          <a:blip r:embed="rId9"/>
          <a:stretch>
            <a:fillRect/>
          </a:stretch>
        </p:blipFill>
        <p:spPr>
          <a:xfrm>
            <a:off x="1294675" y="2895712"/>
            <a:ext cx="2030717" cy="544405"/>
          </a:xfrm>
          <a:prstGeom prst="roundRect">
            <a:avLst/>
          </a:prstGeom>
        </p:spPr>
      </p:pic>
      <p:pic>
        <p:nvPicPr>
          <p:cNvPr id="70" name="Picture 69">
            <a:hlinkClick r:id="" action="ppaction://noaction"/>
          </p:cNvPr>
          <p:cNvPicPr>
            <a:picLocks noChangeAspect="1"/>
          </p:cNvPicPr>
          <p:nvPr/>
        </p:nvPicPr>
        <p:blipFill>
          <a:blip r:embed="rId10"/>
          <a:stretch>
            <a:fillRect/>
          </a:stretch>
        </p:blipFill>
        <p:spPr>
          <a:xfrm>
            <a:off x="3422502" y="3192145"/>
            <a:ext cx="2034948" cy="561688"/>
          </a:xfrm>
          <a:prstGeom prst="roundRect">
            <a:avLst/>
          </a:prstGeom>
        </p:spPr>
      </p:pic>
      <p:pic>
        <p:nvPicPr>
          <p:cNvPr id="71" name="Picture 70">
            <a:hlinkClick r:id="" action="ppaction://noaction"/>
          </p:cNvPr>
          <p:cNvPicPr>
            <a:picLocks noChangeAspect="1"/>
          </p:cNvPicPr>
          <p:nvPr/>
        </p:nvPicPr>
        <p:blipFill>
          <a:blip r:embed="rId11"/>
          <a:stretch>
            <a:fillRect/>
          </a:stretch>
        </p:blipFill>
        <p:spPr>
          <a:xfrm>
            <a:off x="3419456" y="3834181"/>
            <a:ext cx="2047999" cy="587612"/>
          </a:xfrm>
          <a:prstGeom prst="roundRect">
            <a:avLst/>
          </a:prstGeom>
        </p:spPr>
      </p:pic>
      <p:pic>
        <p:nvPicPr>
          <p:cNvPr id="72" name="Picture 71">
            <a:hlinkClick r:id="" action="ppaction://noaction"/>
          </p:cNvPr>
          <p:cNvPicPr>
            <a:picLocks noChangeAspect="1"/>
          </p:cNvPicPr>
          <p:nvPr/>
        </p:nvPicPr>
        <p:blipFill>
          <a:blip r:embed="rId12"/>
          <a:stretch>
            <a:fillRect/>
          </a:stretch>
        </p:blipFill>
        <p:spPr>
          <a:xfrm>
            <a:off x="1294675" y="4146360"/>
            <a:ext cx="2047999" cy="587612"/>
          </a:xfrm>
          <a:prstGeom prst="roundRect">
            <a:avLst/>
          </a:prstGeom>
        </p:spPr>
      </p:pic>
      <p:pic>
        <p:nvPicPr>
          <p:cNvPr id="73" name="Picture 72">
            <a:hlinkClick r:id="" action="ppaction://noaction"/>
          </p:cNvPr>
          <p:cNvPicPr>
            <a:picLocks noChangeAspect="1"/>
          </p:cNvPicPr>
          <p:nvPr/>
        </p:nvPicPr>
        <p:blipFill>
          <a:blip r:embed="rId13"/>
          <a:stretch>
            <a:fillRect/>
          </a:stretch>
        </p:blipFill>
        <p:spPr>
          <a:xfrm>
            <a:off x="5947944" y="3200716"/>
            <a:ext cx="2035199" cy="518481"/>
          </a:xfrm>
          <a:prstGeom prst="roundRect">
            <a:avLst/>
          </a:prstGeom>
        </p:spPr>
      </p:pic>
      <p:pic>
        <p:nvPicPr>
          <p:cNvPr id="74" name="Picture 73"/>
          <p:cNvPicPr>
            <a:picLocks noChangeAspect="1"/>
          </p:cNvPicPr>
          <p:nvPr/>
        </p:nvPicPr>
        <p:blipFill>
          <a:blip r:embed="rId14"/>
          <a:stretch>
            <a:fillRect/>
          </a:stretch>
        </p:blipFill>
        <p:spPr>
          <a:xfrm>
            <a:off x="6071964" y="1158495"/>
            <a:ext cx="2039358" cy="544405"/>
          </a:xfrm>
          <a:prstGeom prst="roundRect">
            <a:avLst/>
          </a:prstGeom>
        </p:spPr>
      </p:pic>
      <p:sp>
        <p:nvSpPr>
          <p:cNvPr id="89" name="Text Placeholder 88"/>
          <p:cNvSpPr>
            <a:spLocks noGrp="1"/>
          </p:cNvSpPr>
          <p:nvPr userDrawn="1">
            <p:ph type="body" sz="quarter" idx="10" hasCustomPrompt="1"/>
          </p:nvPr>
        </p:nvSpPr>
        <p:spPr>
          <a:xfrm>
            <a:off x="1109979" y="1186254"/>
            <a:ext cx="2030717" cy="543275"/>
          </a:xfrm>
          <a:prstGeom prst="rect">
            <a:avLst/>
          </a:prstGeom>
          <a:noFill/>
          <a:ln w="57150" cap="flat" cmpd="sng" algn="ctr">
            <a:solidFill>
              <a:srgbClr val="F6D749"/>
            </a:solidFill>
            <a:prstDash val="solid"/>
          </a:ln>
          <a:effectLst>
            <a:outerShdw blurRad="63500" sx="104000" sy="104000" algn="ctr" rotWithShape="0">
              <a:prstClr val="black">
                <a:alpha val="40000"/>
              </a:prstClr>
            </a:outerShdw>
          </a:effectLst>
        </p:spPr>
        <p:txBody>
          <a:bodyPr rtlCol="0" anchor="ctr"/>
          <a:lstStyle>
            <a:lvl1pPr>
              <a:defRPr kumimoji="0" lang="en-GB" sz="900" b="0" i="0" u="none" strike="noStrike" kern="0" cap="none" spc="0" normalizeH="0" baseline="0" dirty="0">
                <a:ln>
                  <a:noFill/>
                </a:ln>
                <a:solidFill>
                  <a:schemeClr val="tx1"/>
                </a:solidFill>
                <a:effectLst/>
                <a:uLnTx/>
                <a:uFillTx/>
                <a:latin typeface="Arial"/>
              </a:defRPr>
            </a:lvl1pPr>
          </a:lstStyle>
          <a:p>
            <a:pPr marL="0" marR="0" lvl="0" indent="0" algn="ctr" fontAlgn="auto">
              <a:lnSpc>
                <a:spcPct val="100000"/>
              </a:lnSpc>
              <a:spcBef>
                <a:spcPts val="0"/>
              </a:spcBef>
              <a:spcAft>
                <a:spcPts val="0"/>
              </a:spcAft>
              <a:buClrTx/>
              <a:buSzTx/>
              <a:buFontTx/>
              <a:buNone/>
              <a:tabLst/>
            </a:pPr>
            <a:r>
              <a:rPr lang="en-GB" dirty="0" smtClean="0"/>
              <a:t>PLACE THIS ON THE RELEVANT GUIDELINE AND LEAVE IT BLANK</a:t>
            </a:r>
            <a:endParaRPr lang="en-GB" dirty="0"/>
          </a:p>
        </p:txBody>
      </p:sp>
      <p:sp>
        <p:nvSpPr>
          <p:cNvPr id="27" name="TextBox 26"/>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spTree>
    <p:extLst>
      <p:ext uri="{BB962C8B-B14F-4D97-AF65-F5344CB8AC3E}">
        <p14:creationId xmlns:p14="http://schemas.microsoft.com/office/powerpoint/2010/main" val="25879850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15" name="Rectangle 14"/>
          <p:cNvSpPr/>
          <p:nvPr userDrawn="1"/>
        </p:nvSpPr>
        <p:spPr bwMode="white">
          <a:xfrm>
            <a:off x="0" y="1524000"/>
            <a:ext cx="9144000" cy="1143000"/>
          </a:xfrm>
          <a:prstGeom prst="rect">
            <a:avLst/>
          </a:prstGeom>
          <a:solidFill>
            <a:srgbClr val="FFFFFF"/>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6" name="Rectangle 15"/>
          <p:cNvSpPr/>
          <p:nvPr userDrawn="1"/>
        </p:nvSpPr>
        <p:spPr>
          <a:xfrm>
            <a:off x="0" y="1600200"/>
            <a:ext cx="1295400" cy="990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7" name="Rectangle 16"/>
          <p:cNvSpPr/>
          <p:nvPr userDrawn="1"/>
        </p:nvSpPr>
        <p:spPr>
          <a:xfrm>
            <a:off x="1371600" y="1600198"/>
            <a:ext cx="7772400" cy="990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8" name="Title 1"/>
          <p:cNvSpPr txBox="1">
            <a:spLocks/>
          </p:cNvSpPr>
          <p:nvPr userDrawn="1"/>
        </p:nvSpPr>
        <p:spPr>
          <a:xfrm>
            <a:off x="1371600" y="1803114"/>
            <a:ext cx="7620000" cy="584775"/>
          </a:xfrm>
          <a:prstGeom prst="rect">
            <a:avLst/>
          </a:prstGeom>
        </p:spPr>
        <p:txBody>
          <a:bodyPr vert="horz" anchor="ctr">
            <a:normAutofit/>
          </a:bodyPr>
          <a:lstStyle>
            <a:lvl1pPr algn="l" rtl="0" eaLnBrk="1" latinLnBrk="0" hangingPunct="1">
              <a:spcBef>
                <a:spcPct val="0"/>
              </a:spcBef>
              <a:buNone/>
              <a:defRPr kumimoji="0" sz="3200" b="0" kern="1200" cap="none" baseline="0">
                <a:solidFill>
                  <a:srgbClr val="FFFFFF"/>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mj-ea"/>
              <a:cs typeface="+mj-cs"/>
            </a:endParaRPr>
          </a:p>
        </p:txBody>
      </p:sp>
      <p:cxnSp>
        <p:nvCxnSpPr>
          <p:cNvPr id="19" name="Straight Connector 18"/>
          <p:cNvCxnSpPr/>
          <p:nvPr userDrawn="1"/>
        </p:nvCxnSpPr>
        <p:spPr>
          <a:xfrm>
            <a:off x="304800" y="6218694"/>
            <a:ext cx="8534400" cy="0"/>
          </a:xfrm>
          <a:prstGeom prst="line">
            <a:avLst/>
          </a:prstGeom>
          <a:noFill/>
          <a:ln w="22225" cap="flat" cmpd="sng" algn="ctr">
            <a:solidFill>
              <a:srgbClr val="9D90A0"/>
            </a:solidFill>
            <a:prstDash val="solid"/>
          </a:ln>
          <a:effectLst/>
        </p:spPr>
      </p:cxnSp>
      <p:sp>
        <p:nvSpPr>
          <p:cNvPr id="22" name="Text Placeholder 21"/>
          <p:cNvSpPr>
            <a:spLocks noGrp="1"/>
          </p:cNvSpPr>
          <p:nvPr>
            <p:ph type="body" sz="quarter" idx="10" hasCustomPrompt="1"/>
          </p:nvPr>
        </p:nvSpPr>
        <p:spPr>
          <a:xfrm>
            <a:off x="1371600" y="1600196"/>
            <a:ext cx="7772400" cy="990602"/>
          </a:xfrm>
          <a:prstGeom prst="rect">
            <a:avLst/>
          </a:prstGeom>
        </p:spPr>
        <p:txBody>
          <a:bodyPr anchor="ct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0" i="0" u="none" strike="noStrike" kern="1200" cap="none" spc="0" normalizeH="0" baseline="0" noProof="0">
                <a:ln>
                  <a:noFill/>
                </a:ln>
                <a:solidFill>
                  <a:srgbClr val="FFFFFF"/>
                </a:solidFill>
                <a:effectLst/>
                <a:uLnTx/>
                <a:uFillTx/>
                <a:latin typeface="Aria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a:ea typeface="+mj-ea"/>
                <a:cs typeface="+mj-cs"/>
              </a:rPr>
              <a:t>Chapter #. Chapter name</a:t>
            </a:r>
            <a:endParaRPr kumimoji="0" lang="en-US" sz="2800" b="0" i="0" u="none" strike="noStrike" kern="1200" cap="none" spc="0" normalizeH="0" baseline="0" noProof="0" dirty="0">
              <a:ln>
                <a:noFill/>
              </a:ln>
              <a:solidFill>
                <a:srgbClr val="FFFFFF"/>
              </a:solidFill>
              <a:effectLst/>
              <a:uLnTx/>
              <a:uFillTx/>
              <a:latin typeface="Arial"/>
              <a:ea typeface="+mj-ea"/>
              <a:cs typeface="+mj-cs"/>
            </a:endParaRPr>
          </a:p>
        </p:txBody>
      </p:sp>
      <p:sp>
        <p:nvSpPr>
          <p:cNvPr id="10" name="TextBox 9"/>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spTree>
    <p:extLst>
      <p:ext uri="{BB962C8B-B14F-4D97-AF65-F5344CB8AC3E}">
        <p14:creationId xmlns:p14="http://schemas.microsoft.com/office/powerpoint/2010/main" val="29019494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view_interactive_panel">
    <p:spTree>
      <p:nvGrpSpPr>
        <p:cNvPr id="1" name=""/>
        <p:cNvGrpSpPr/>
        <p:nvPr/>
      </p:nvGrpSpPr>
      <p:grpSpPr>
        <a:xfrm>
          <a:off x="0" y="0"/>
          <a:ext cx="0" cy="0"/>
          <a:chOff x="0" y="0"/>
          <a:chExt cx="0" cy="0"/>
        </a:xfrm>
      </p:grpSpPr>
      <p:sp>
        <p:nvSpPr>
          <p:cNvPr id="23" name="Rectangle 22"/>
          <p:cNvSpPr/>
          <p:nvPr userDrawn="1"/>
        </p:nvSpPr>
        <p:spPr>
          <a:xfrm>
            <a:off x="0" y="914400"/>
            <a:ext cx="533400" cy="228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4" name="Rectangle 23"/>
          <p:cNvSpPr/>
          <p:nvPr userDrawn="1"/>
        </p:nvSpPr>
        <p:spPr>
          <a:xfrm>
            <a:off x="590550" y="914400"/>
            <a:ext cx="8553450" cy="228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8" name="TextBox 27"/>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sp>
        <p:nvSpPr>
          <p:cNvPr id="31" name="Title 30"/>
          <p:cNvSpPr>
            <a:spLocks noGrp="1"/>
          </p:cNvSpPr>
          <p:nvPr>
            <p:ph type="title" hasCustomPrompt="1"/>
          </p:nvPr>
        </p:nvSpPr>
        <p:spPr>
          <a:xfrm>
            <a:off x="628651" y="120181"/>
            <a:ext cx="7963807" cy="870421"/>
          </a:xfrm>
        </p:spPr>
        <p:txBody>
          <a:bodyPr/>
          <a:lstStyle>
            <a:lvl1pPr>
              <a:defRPr baseline="0"/>
            </a:lvl1pPr>
          </a:lstStyle>
          <a:p>
            <a:r>
              <a:rPr lang="en-US" dirty="0" smtClean="0"/>
              <a:t>Insert "Overview of the methodology"</a:t>
            </a:r>
            <a:endParaRPr lang="en-GB" dirty="0"/>
          </a:p>
        </p:txBody>
      </p:sp>
      <p:cxnSp>
        <p:nvCxnSpPr>
          <p:cNvPr id="34" name="Straight Connector 33"/>
          <p:cNvCxnSpPr/>
          <p:nvPr userDrawn="1"/>
        </p:nvCxnSpPr>
        <p:spPr>
          <a:xfrm>
            <a:off x="304800" y="6218694"/>
            <a:ext cx="8534400" cy="0"/>
          </a:xfrm>
          <a:prstGeom prst="line">
            <a:avLst/>
          </a:prstGeom>
          <a:noFill/>
          <a:ln w="22225" cap="flat" cmpd="sng" algn="ctr">
            <a:solidFill>
              <a:srgbClr val="9D90A0"/>
            </a:solidFill>
            <a:prstDash val="solid"/>
          </a:ln>
          <a:effectLst/>
        </p:spPr>
      </p:cxnSp>
      <p:grpSp>
        <p:nvGrpSpPr>
          <p:cNvPr id="12" name="Group 11"/>
          <p:cNvGrpSpPr/>
          <p:nvPr userDrawn="1"/>
        </p:nvGrpSpPr>
        <p:grpSpPr>
          <a:xfrm>
            <a:off x="4719828" y="6290308"/>
            <a:ext cx="2247900" cy="507363"/>
            <a:chOff x="971550" y="5915557"/>
            <a:chExt cx="2247900" cy="228600"/>
          </a:xfrm>
        </p:grpSpPr>
        <p:sp>
          <p:nvSpPr>
            <p:cNvPr id="13" name="TextBox 12"/>
            <p:cNvSpPr txBox="1"/>
            <p:nvPr/>
          </p:nvSpPr>
          <p:spPr>
            <a:xfrm>
              <a:off x="971550" y="5915557"/>
              <a:ext cx="2247900" cy="228600"/>
            </a:xfrm>
            <a:prstGeom prst="rect">
              <a:avLst/>
            </a:prstGeom>
          </p:spPr>
          <p:txBody>
            <a:bodyPr vert="horz" wrap="none"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800" b="1" i="0" u="none" strike="noStrike" kern="0" cap="none" spc="0" normalizeH="0" baseline="0" noProof="0" dirty="0" smtClean="0">
                  <a:ln>
                    <a:noFill/>
                  </a:ln>
                  <a:solidFill>
                    <a:srgbClr val="09294E"/>
                  </a:solidFill>
                  <a:effectLst/>
                  <a:uLnTx/>
                  <a:uFillTx/>
                  <a:latin typeface="Arial"/>
                </a:rPr>
                <a:t>This is an interactive panel: navigate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800" b="1" i="0" u="none" strike="noStrike" kern="0" cap="none" spc="0" normalizeH="0" baseline="0" noProof="0" dirty="0" smtClean="0">
                  <a:ln>
                    <a:noFill/>
                  </a:ln>
                  <a:solidFill>
                    <a:srgbClr val="09294E"/>
                  </a:solidFill>
                  <a:effectLst/>
                  <a:uLnTx/>
                  <a:uFillTx/>
                  <a:latin typeface="Arial"/>
                </a:rPr>
                <a:t>by clicking on a particular step</a:t>
              </a:r>
            </a:p>
          </p:txBody>
        </p:sp>
        <p:sp>
          <p:nvSpPr>
            <p:cNvPr id="14" name="Rectangle 13"/>
            <p:cNvSpPr/>
            <p:nvPr/>
          </p:nvSpPr>
          <p:spPr>
            <a:xfrm flipV="1">
              <a:off x="1104900" y="5935676"/>
              <a:ext cx="1905000" cy="190944"/>
            </a:xfrm>
            <a:prstGeom prst="rect">
              <a:avLst/>
            </a:prstGeom>
            <a:noFill/>
            <a:ln w="38100" cap="flat" cmpd="sng" algn="ctr">
              <a:solidFill>
                <a:srgbClr val="F4D63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083" y="6265964"/>
            <a:ext cx="513202" cy="513202"/>
          </a:xfrm>
          <a:prstGeom prst="ellipse">
            <a:avLst/>
          </a:prstGeom>
          <a:ln>
            <a:solidFill>
              <a:srgbClr val="082649"/>
            </a:solidFill>
          </a:ln>
          <a:effectLst>
            <a:outerShdw blurRad="50800" dist="38100" dir="2700000" algn="tl" rotWithShape="0">
              <a:prstClr val="black">
                <a:alpha val="40000"/>
              </a:prstClr>
            </a:outerShdw>
          </a:effectLst>
        </p:spPr>
      </p:pic>
      <p:cxnSp>
        <p:nvCxnSpPr>
          <p:cNvPr id="15" name="Straight Connector 14"/>
          <p:cNvCxnSpPr>
            <a:stCxn id="16" idx="1"/>
          </p:cNvCxnSpPr>
          <p:nvPr userDrawn="1"/>
        </p:nvCxnSpPr>
        <p:spPr>
          <a:xfrm flipH="1">
            <a:off x="1441285" y="6521461"/>
            <a:ext cx="235226" cy="1104"/>
          </a:xfrm>
          <a:prstGeom prst="line">
            <a:avLst/>
          </a:prstGeom>
          <a:ln w="28575">
            <a:solidFill>
              <a:srgbClr val="F4D63A"/>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flipV="1">
            <a:off x="1676512" y="6352937"/>
            <a:ext cx="1260929" cy="337048"/>
          </a:xfrm>
          <a:prstGeom prst="rect">
            <a:avLst/>
          </a:prstGeom>
          <a:noFill/>
          <a:ln w="38100" cap="flat" cmpd="sng" algn="ctr">
            <a:solidFill>
              <a:srgbClr val="F4D63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7" name="TextBox 16"/>
          <p:cNvSpPr txBox="1"/>
          <p:nvPr userDrawn="1"/>
        </p:nvSpPr>
        <p:spPr>
          <a:xfrm>
            <a:off x="1163309" y="6284110"/>
            <a:ext cx="2247900" cy="507363"/>
          </a:xfrm>
          <a:prstGeom prst="rect">
            <a:avLst/>
          </a:prstGeom>
        </p:spPr>
        <p:txBody>
          <a:bodyPr vert="horz" wrap="none"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800" b="1" i="0" u="none" strike="noStrike" kern="0" cap="none" spc="0" normalizeH="0" baseline="0" noProof="0" dirty="0" smtClean="0">
                <a:ln>
                  <a:noFill/>
                </a:ln>
                <a:solidFill>
                  <a:srgbClr val="09294E"/>
                </a:solidFill>
                <a:effectLst/>
                <a:uLnTx/>
                <a:uFillTx/>
                <a:latin typeface="Arial"/>
              </a:rPr>
              <a:t>This button indicates a </a:t>
            </a:r>
          </a:p>
          <a:p>
            <a:pPr marL="0" marR="0" lvl="0" indent="0" algn="ctr" defTabSz="914400" eaLnBrk="1" fontAlgn="auto" latinLnBrk="0" hangingPunct="1">
              <a:lnSpc>
                <a:spcPct val="100000"/>
              </a:lnSpc>
              <a:spcBef>
                <a:spcPct val="0"/>
              </a:spcBef>
              <a:spcAft>
                <a:spcPts val="0"/>
              </a:spcAft>
              <a:buClrTx/>
              <a:buSzTx/>
              <a:buFontTx/>
              <a:buNone/>
              <a:tabLst/>
              <a:defRPr/>
            </a:pPr>
            <a:r>
              <a:rPr lang="en-GB" sz="800" b="1" kern="0" dirty="0" smtClean="0">
                <a:solidFill>
                  <a:srgbClr val="09294E"/>
                </a:solidFill>
                <a:latin typeface="Arial"/>
              </a:rPr>
              <a:t>key recommendation</a:t>
            </a:r>
            <a:endParaRPr kumimoji="0" lang="en-GB" sz="800" b="1" i="0" u="none" strike="noStrike" kern="0" cap="none" spc="0" normalizeH="0" baseline="0" noProof="0" dirty="0" smtClean="0">
              <a:ln>
                <a:noFill/>
              </a:ln>
              <a:solidFill>
                <a:srgbClr val="09294E"/>
              </a:solidFill>
              <a:effectLst/>
              <a:uLnTx/>
              <a:uFillTx/>
              <a:latin typeface="Arial"/>
            </a:endParaRPr>
          </a:p>
        </p:txBody>
      </p:sp>
    </p:spTree>
    <p:extLst>
      <p:ext uri="{BB962C8B-B14F-4D97-AF65-F5344CB8AC3E}">
        <p14:creationId xmlns:p14="http://schemas.microsoft.com/office/powerpoint/2010/main" val="32013756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3" name="Rectangle 22"/>
          <p:cNvSpPr/>
          <p:nvPr userDrawn="1"/>
        </p:nvSpPr>
        <p:spPr>
          <a:xfrm>
            <a:off x="0" y="914400"/>
            <a:ext cx="533400" cy="228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4" name="Rectangle 23"/>
          <p:cNvSpPr/>
          <p:nvPr userDrawn="1"/>
        </p:nvSpPr>
        <p:spPr>
          <a:xfrm>
            <a:off x="590550" y="914400"/>
            <a:ext cx="8553450" cy="228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8" name="TextBox 27"/>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sp>
        <p:nvSpPr>
          <p:cNvPr id="31" name="Title 30"/>
          <p:cNvSpPr>
            <a:spLocks noGrp="1"/>
          </p:cNvSpPr>
          <p:nvPr>
            <p:ph type="title" hasCustomPrompt="1"/>
          </p:nvPr>
        </p:nvSpPr>
        <p:spPr/>
        <p:txBody>
          <a:bodyPr/>
          <a:lstStyle>
            <a:lvl1pPr>
              <a:defRPr baseline="0"/>
            </a:lvl1pPr>
          </a:lstStyle>
          <a:p>
            <a:r>
              <a:rPr lang="en-US" dirty="0" smtClean="0"/>
              <a:t>Insert slide title</a:t>
            </a:r>
            <a:endParaRPr lang="en-GB" dirty="0"/>
          </a:p>
        </p:txBody>
      </p:sp>
      <p:cxnSp>
        <p:nvCxnSpPr>
          <p:cNvPr id="34" name="Straight Connector 33"/>
          <p:cNvCxnSpPr/>
          <p:nvPr userDrawn="1"/>
        </p:nvCxnSpPr>
        <p:spPr>
          <a:xfrm>
            <a:off x="304800" y="6218694"/>
            <a:ext cx="8534400" cy="0"/>
          </a:xfrm>
          <a:prstGeom prst="line">
            <a:avLst/>
          </a:prstGeom>
          <a:noFill/>
          <a:ln w="22225" cap="flat" cmpd="sng" algn="ctr">
            <a:solidFill>
              <a:srgbClr val="9D90A0"/>
            </a:solidFill>
            <a:prstDash val="solid"/>
          </a:ln>
          <a:effectLst/>
        </p:spPr>
      </p:cxnSp>
      <p:sp>
        <p:nvSpPr>
          <p:cNvPr id="9" name="Text Placeholder 32"/>
          <p:cNvSpPr>
            <a:spLocks noGrp="1"/>
          </p:cNvSpPr>
          <p:nvPr>
            <p:ph type="body" sz="quarter" idx="14"/>
          </p:nvPr>
        </p:nvSpPr>
        <p:spPr>
          <a:xfrm>
            <a:off x="630000" y="1825202"/>
            <a:ext cx="6565900" cy="3098119"/>
          </a:xfrm>
        </p:spPr>
        <p:txBody>
          <a:bodyPr/>
          <a:lstStyle>
            <a:lvl1pPr>
              <a:defRPr>
                <a:solidFill>
                  <a:srgbClr val="625852"/>
                </a:solidFill>
              </a:defRPr>
            </a:lvl1pPr>
            <a:lvl2pPr>
              <a:defRPr>
                <a:solidFill>
                  <a:srgbClr val="625852"/>
                </a:solidFill>
              </a:defRPr>
            </a:lvl2pPr>
            <a:lvl3pPr>
              <a:defRPr>
                <a:solidFill>
                  <a:srgbClr val="625852"/>
                </a:solidFill>
              </a:defRPr>
            </a:lvl3pPr>
            <a:lvl4pPr>
              <a:defRPr>
                <a:solidFill>
                  <a:srgbClr val="625852"/>
                </a:solidFill>
              </a:defRPr>
            </a:lvl4pPr>
            <a:lvl5pPr>
              <a:defRPr>
                <a:solidFill>
                  <a:srgbClr val="62585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032219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verview_interactive_panel">
    <p:spTree>
      <p:nvGrpSpPr>
        <p:cNvPr id="1" name=""/>
        <p:cNvGrpSpPr/>
        <p:nvPr/>
      </p:nvGrpSpPr>
      <p:grpSpPr>
        <a:xfrm>
          <a:off x="0" y="0"/>
          <a:ext cx="0" cy="0"/>
          <a:chOff x="0" y="0"/>
          <a:chExt cx="0" cy="0"/>
        </a:xfrm>
      </p:grpSpPr>
      <p:sp>
        <p:nvSpPr>
          <p:cNvPr id="23" name="Rectangle 22"/>
          <p:cNvSpPr/>
          <p:nvPr userDrawn="1"/>
        </p:nvSpPr>
        <p:spPr>
          <a:xfrm>
            <a:off x="0" y="914400"/>
            <a:ext cx="533400" cy="228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4" name="Rectangle 23"/>
          <p:cNvSpPr/>
          <p:nvPr userDrawn="1"/>
        </p:nvSpPr>
        <p:spPr>
          <a:xfrm>
            <a:off x="590550" y="914400"/>
            <a:ext cx="8553450" cy="228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8" name="TextBox 27"/>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sp>
        <p:nvSpPr>
          <p:cNvPr id="31" name="Title 30"/>
          <p:cNvSpPr>
            <a:spLocks noGrp="1"/>
          </p:cNvSpPr>
          <p:nvPr>
            <p:ph type="title" hasCustomPrompt="1"/>
          </p:nvPr>
        </p:nvSpPr>
        <p:spPr>
          <a:xfrm>
            <a:off x="628651" y="120181"/>
            <a:ext cx="7963807" cy="870421"/>
          </a:xfrm>
        </p:spPr>
        <p:txBody>
          <a:bodyPr/>
          <a:lstStyle>
            <a:lvl1pPr>
              <a:defRPr baseline="0"/>
            </a:lvl1pPr>
          </a:lstStyle>
          <a:p>
            <a:r>
              <a:rPr lang="en-US" dirty="0" smtClean="0"/>
              <a:t>Insert slide title</a:t>
            </a:r>
            <a:endParaRPr lang="en-GB" dirty="0"/>
          </a:p>
        </p:txBody>
      </p:sp>
      <p:cxnSp>
        <p:nvCxnSpPr>
          <p:cNvPr id="34" name="Straight Connector 33"/>
          <p:cNvCxnSpPr/>
          <p:nvPr userDrawn="1"/>
        </p:nvCxnSpPr>
        <p:spPr>
          <a:xfrm>
            <a:off x="304800" y="6218694"/>
            <a:ext cx="8534400" cy="0"/>
          </a:xfrm>
          <a:prstGeom prst="line">
            <a:avLst/>
          </a:prstGeom>
          <a:noFill/>
          <a:ln w="22225" cap="flat" cmpd="sng" algn="ctr">
            <a:solidFill>
              <a:srgbClr val="9D90A0"/>
            </a:solidFill>
            <a:prstDash val="solid"/>
          </a:ln>
          <a:effec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083" y="6265964"/>
            <a:ext cx="513202" cy="513202"/>
          </a:xfrm>
          <a:prstGeom prst="ellipse">
            <a:avLst/>
          </a:prstGeom>
          <a:ln>
            <a:solidFill>
              <a:srgbClr val="082649"/>
            </a:solidFill>
          </a:ln>
          <a:effectLst>
            <a:outerShdw blurRad="50800" dist="38100" dir="2700000" algn="tl" rotWithShape="0">
              <a:prstClr val="black">
                <a:alpha val="40000"/>
              </a:prstClr>
            </a:outerShdw>
          </a:effectLst>
        </p:spPr>
      </p:pic>
      <p:sp>
        <p:nvSpPr>
          <p:cNvPr id="18" name="Action Button: Custom 17">
            <a:hlinkClick r:id="rId3" action="ppaction://hlinksldjump" highlightClick="1"/>
          </p:cNvPr>
          <p:cNvSpPr/>
          <p:nvPr userDrawn="1"/>
        </p:nvSpPr>
        <p:spPr>
          <a:xfrm>
            <a:off x="822960" y="6248400"/>
            <a:ext cx="701040" cy="609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36582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ttons">
    <p:spTree>
      <p:nvGrpSpPr>
        <p:cNvPr id="1" name=""/>
        <p:cNvGrpSpPr/>
        <p:nvPr/>
      </p:nvGrpSpPr>
      <p:grpSpPr>
        <a:xfrm>
          <a:off x="0" y="0"/>
          <a:ext cx="0" cy="0"/>
          <a:chOff x="0" y="0"/>
          <a:chExt cx="0" cy="0"/>
        </a:xfrm>
      </p:grpSpPr>
      <p:sp>
        <p:nvSpPr>
          <p:cNvPr id="23" name="Rectangle 22"/>
          <p:cNvSpPr/>
          <p:nvPr userDrawn="1"/>
        </p:nvSpPr>
        <p:spPr>
          <a:xfrm>
            <a:off x="0" y="914400"/>
            <a:ext cx="533400" cy="228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4" name="Rectangle 23"/>
          <p:cNvSpPr/>
          <p:nvPr userDrawn="1"/>
        </p:nvSpPr>
        <p:spPr>
          <a:xfrm>
            <a:off x="590550" y="914400"/>
            <a:ext cx="8553450" cy="228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8" name="TextBox 27"/>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cxnSp>
        <p:nvCxnSpPr>
          <p:cNvPr id="34" name="Straight Connector 33"/>
          <p:cNvCxnSpPr/>
          <p:nvPr userDrawn="1"/>
        </p:nvCxnSpPr>
        <p:spPr>
          <a:xfrm>
            <a:off x="304800" y="6218694"/>
            <a:ext cx="8534400" cy="0"/>
          </a:xfrm>
          <a:prstGeom prst="line">
            <a:avLst/>
          </a:prstGeom>
          <a:noFill/>
          <a:ln w="22225" cap="flat" cmpd="sng" algn="ctr">
            <a:solidFill>
              <a:srgbClr val="9D90A0"/>
            </a:solidFill>
            <a:prstDash val="solid"/>
          </a:ln>
          <a:effectLst/>
        </p:spPr>
      </p:cxnSp>
      <p:sp>
        <p:nvSpPr>
          <p:cNvPr id="7" name="Text Placeholder 6"/>
          <p:cNvSpPr>
            <a:spLocks noGrp="1"/>
          </p:cNvSpPr>
          <p:nvPr>
            <p:ph type="body" sz="quarter" idx="15" hasCustomPrompt="1"/>
          </p:nvPr>
        </p:nvSpPr>
        <p:spPr>
          <a:xfrm>
            <a:off x="304800" y="6392653"/>
            <a:ext cx="1081314" cy="356301"/>
          </a:xfrm>
          <a:prstGeom prst="leftArrow">
            <a:avLst>
              <a:gd name="adj1" fmla="val 50000"/>
              <a:gd name="adj2" fmla="val 71387"/>
            </a:avLst>
          </a:prstGeo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GB" sz="800" dirty="0">
                <a:solidFill>
                  <a:srgbClr val="09294E"/>
                </a:solidFill>
                <a:latin typeface="+mj-lt"/>
                <a:ea typeface="+mj-ea"/>
                <a:cs typeface="+mj-cs"/>
              </a:defRPr>
            </a:lvl1pPr>
          </a:lstStyle>
          <a:p>
            <a:pPr marL="0" lvl="0" algn="ctr" defTabSz="457200"/>
            <a:r>
              <a:rPr lang="en-US" dirty="0" smtClean="0"/>
              <a:t>Insert "previous slide" and action</a:t>
            </a:r>
            <a:endParaRPr lang="en-GB" dirty="0"/>
          </a:p>
        </p:txBody>
      </p:sp>
      <p:sp>
        <p:nvSpPr>
          <p:cNvPr id="22" name="Text Placeholder 21"/>
          <p:cNvSpPr>
            <a:spLocks noGrp="1"/>
          </p:cNvSpPr>
          <p:nvPr>
            <p:ph type="body" sz="quarter" idx="16" hasCustomPrompt="1"/>
          </p:nvPr>
        </p:nvSpPr>
        <p:spPr>
          <a:xfrm>
            <a:off x="1828947" y="6468642"/>
            <a:ext cx="682025" cy="204318"/>
          </a:xfr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GB" sz="800" dirty="0">
                <a:solidFill>
                  <a:srgbClr val="09294E"/>
                </a:solidFill>
                <a:latin typeface="+mj-lt"/>
                <a:ea typeface="+mj-ea"/>
                <a:cs typeface="+mj-cs"/>
              </a:defRPr>
            </a:lvl1pPr>
          </a:lstStyle>
          <a:p>
            <a:pPr marL="0" lvl="0" indent="0" algn="ctr" defTabSz="457200">
              <a:buNone/>
            </a:pPr>
            <a:r>
              <a:rPr lang="en-US" dirty="0" smtClean="0"/>
              <a:t>Insert "Chapter #" and action</a:t>
            </a:r>
            <a:endParaRPr lang="en-GB" dirty="0"/>
          </a:p>
        </p:txBody>
      </p:sp>
      <p:sp>
        <p:nvSpPr>
          <p:cNvPr id="26" name="Text Placeholder 25"/>
          <p:cNvSpPr>
            <a:spLocks noGrp="1"/>
          </p:cNvSpPr>
          <p:nvPr>
            <p:ph type="body" sz="quarter" idx="17" hasCustomPrompt="1"/>
          </p:nvPr>
        </p:nvSpPr>
        <p:spPr>
          <a:xfrm>
            <a:off x="4962435" y="6486153"/>
            <a:ext cx="876300" cy="169296"/>
          </a:xfr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GB" sz="800" dirty="0">
                <a:solidFill>
                  <a:srgbClr val="09294E"/>
                </a:solidFill>
                <a:latin typeface="+mj-lt"/>
                <a:ea typeface="+mj-ea"/>
                <a:cs typeface="+mj-cs"/>
              </a:defRPr>
            </a:lvl1pPr>
          </a:lstStyle>
          <a:p>
            <a:pPr marL="0" lvl="0" indent="0" algn="ctr" defTabSz="457200">
              <a:buNone/>
            </a:pPr>
            <a:r>
              <a:rPr lang="en-US" dirty="0" smtClean="0"/>
              <a:t>Insert "exercise" or "example" and action</a:t>
            </a:r>
            <a:endParaRPr lang="en-GB" dirty="0"/>
          </a:p>
        </p:txBody>
      </p:sp>
    </p:spTree>
    <p:extLst>
      <p:ext uri="{BB962C8B-B14F-4D97-AF65-F5344CB8AC3E}">
        <p14:creationId xmlns:p14="http://schemas.microsoft.com/office/powerpoint/2010/main" val="29934472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ample_exercise">
    <p:spTree>
      <p:nvGrpSpPr>
        <p:cNvPr id="1" name=""/>
        <p:cNvGrpSpPr/>
        <p:nvPr/>
      </p:nvGrpSpPr>
      <p:grpSpPr>
        <a:xfrm>
          <a:off x="0" y="0"/>
          <a:ext cx="0" cy="0"/>
          <a:chOff x="0" y="0"/>
          <a:chExt cx="0" cy="0"/>
        </a:xfrm>
      </p:grpSpPr>
      <p:sp>
        <p:nvSpPr>
          <p:cNvPr id="23" name="Rectangle 22"/>
          <p:cNvSpPr/>
          <p:nvPr userDrawn="1"/>
        </p:nvSpPr>
        <p:spPr>
          <a:xfrm>
            <a:off x="0" y="914400"/>
            <a:ext cx="533400" cy="228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4" name="Rectangle 23"/>
          <p:cNvSpPr/>
          <p:nvPr userDrawn="1"/>
        </p:nvSpPr>
        <p:spPr>
          <a:xfrm>
            <a:off x="590550" y="914400"/>
            <a:ext cx="8553450" cy="228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8" name="TextBox 27"/>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sp>
        <p:nvSpPr>
          <p:cNvPr id="31" name="Title 30"/>
          <p:cNvSpPr>
            <a:spLocks noGrp="1"/>
          </p:cNvSpPr>
          <p:nvPr>
            <p:ph type="title" hasCustomPrompt="1"/>
          </p:nvPr>
        </p:nvSpPr>
        <p:spPr>
          <a:xfrm>
            <a:off x="612648" y="276586"/>
            <a:ext cx="8277352" cy="714014"/>
          </a:xfrm>
        </p:spPr>
        <p:txBody>
          <a:bodyPr/>
          <a:lstStyle>
            <a:lvl1pPr>
              <a:defRPr baseline="0"/>
            </a:lvl1pPr>
          </a:lstStyle>
          <a:p>
            <a:r>
              <a:rPr lang="en-US" dirty="0" smtClean="0"/>
              <a:t>Insert your example / exercise</a:t>
            </a:r>
            <a:endParaRPr lang="en-GB" dirty="0"/>
          </a:p>
        </p:txBody>
      </p:sp>
      <p:sp>
        <p:nvSpPr>
          <p:cNvPr id="33" name="Text Placeholder 32"/>
          <p:cNvSpPr>
            <a:spLocks noGrp="1"/>
          </p:cNvSpPr>
          <p:nvPr>
            <p:ph type="body" sz="quarter" idx="14"/>
          </p:nvPr>
        </p:nvSpPr>
        <p:spPr>
          <a:xfrm>
            <a:off x="630000" y="1825202"/>
            <a:ext cx="6565900" cy="309811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34" name="Straight Connector 33"/>
          <p:cNvCxnSpPr/>
          <p:nvPr userDrawn="1"/>
        </p:nvCxnSpPr>
        <p:spPr>
          <a:xfrm>
            <a:off x="304800" y="6218694"/>
            <a:ext cx="8534400" cy="0"/>
          </a:xfrm>
          <a:prstGeom prst="line">
            <a:avLst/>
          </a:prstGeom>
          <a:noFill/>
          <a:ln w="22225" cap="flat" cmpd="sng" algn="ctr">
            <a:solidFill>
              <a:srgbClr val="9D90A0"/>
            </a:solidFill>
            <a:prstDash val="solid"/>
          </a:ln>
          <a:effectLst/>
        </p:spPr>
      </p:cxnSp>
      <p:sp>
        <p:nvSpPr>
          <p:cNvPr id="20" name="Text Placeholder 6"/>
          <p:cNvSpPr>
            <a:spLocks noGrp="1"/>
          </p:cNvSpPr>
          <p:nvPr>
            <p:ph type="body" sz="quarter" idx="15" hasCustomPrompt="1"/>
          </p:nvPr>
        </p:nvSpPr>
        <p:spPr>
          <a:xfrm>
            <a:off x="304800" y="6392653"/>
            <a:ext cx="1081314" cy="356301"/>
          </a:xfrm>
          <a:prstGeom prst="leftArrow">
            <a:avLst>
              <a:gd name="adj1" fmla="val 50000"/>
              <a:gd name="adj2" fmla="val 71387"/>
            </a:avLst>
          </a:prstGeo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GB" sz="800" dirty="0">
                <a:solidFill>
                  <a:srgbClr val="09294E"/>
                </a:solidFill>
                <a:latin typeface="+mj-lt"/>
                <a:ea typeface="+mj-ea"/>
                <a:cs typeface="+mj-cs"/>
              </a:defRPr>
            </a:lvl1pPr>
          </a:lstStyle>
          <a:p>
            <a:pPr marL="0" lvl="0" algn="ctr" defTabSz="457200"/>
            <a:r>
              <a:rPr lang="en-US" dirty="0" smtClean="0"/>
              <a:t>Insert "previous slide" and action</a:t>
            </a:r>
            <a:endParaRPr lang="en-GB" dirty="0"/>
          </a:p>
        </p:txBody>
      </p:sp>
    </p:spTree>
    <p:extLst>
      <p:ext uri="{BB962C8B-B14F-4D97-AF65-F5344CB8AC3E}">
        <p14:creationId xmlns:p14="http://schemas.microsoft.com/office/powerpoint/2010/main" val="22321613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0" name="Rectangle 19"/>
          <p:cNvSpPr/>
          <p:nvPr userDrawn="1"/>
        </p:nvSpPr>
        <p:spPr>
          <a:xfrm>
            <a:off x="0" y="914400"/>
            <a:ext cx="533400" cy="228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1" name="Rectangle 20"/>
          <p:cNvSpPr/>
          <p:nvPr userDrawn="1"/>
        </p:nvSpPr>
        <p:spPr>
          <a:xfrm>
            <a:off x="590550" y="914400"/>
            <a:ext cx="8553450" cy="228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3" name="Text Placeholder 2"/>
          <p:cNvSpPr>
            <a:spLocks noGrp="1"/>
          </p:cNvSpPr>
          <p:nvPr>
            <p:ph type="body" sz="quarter" idx="12" hasCustomPrompt="1"/>
          </p:nvPr>
        </p:nvSpPr>
        <p:spPr>
          <a:xfrm>
            <a:off x="609600" y="2743200"/>
            <a:ext cx="4572000" cy="1805940"/>
          </a:xfrm>
          <a:solidFill>
            <a:schemeClr val="tx1">
              <a:alpha val="53000"/>
            </a:schemeClr>
          </a:solidFill>
          <a:ln>
            <a:noFill/>
          </a:ln>
        </p:spPr>
        <p:txBody>
          <a:bodyPr vert="horz" lIns="91440" tIns="45720" rIns="91440" bIns="45720" rtlCol="0">
            <a:normAutofit fontScale="85000" lnSpcReduction="20000"/>
          </a:bodyPr>
          <a:lstStyle>
            <a:lvl1pPr>
              <a:defRPr lang="en-GB" sz="2100" b="0" dirty="0">
                <a:solidFill>
                  <a:schemeClr val="bg1"/>
                </a:solidFill>
              </a:defRPr>
            </a:lvl1pPr>
          </a:lstStyle>
          <a:p>
            <a:pPr marL="0" lvl="0" indent="0">
              <a:spcBef>
                <a:spcPts val="0"/>
              </a:spcBef>
              <a:buNone/>
            </a:pPr>
            <a:r>
              <a:rPr lang="en-US" dirty="0" smtClean="0"/>
              <a:t>Insert Contacts 		</a:t>
            </a:r>
            <a:endParaRPr lang="en-GB" dirty="0"/>
          </a:p>
        </p:txBody>
      </p:sp>
      <p:sp>
        <p:nvSpPr>
          <p:cNvPr id="5" name="Text Placeholder 4"/>
          <p:cNvSpPr>
            <a:spLocks noGrp="1"/>
          </p:cNvSpPr>
          <p:nvPr>
            <p:ph type="body" sz="quarter" idx="13" hasCustomPrompt="1"/>
          </p:nvPr>
        </p:nvSpPr>
        <p:spPr>
          <a:xfrm>
            <a:off x="609600" y="4549140"/>
            <a:ext cx="4572000" cy="1242060"/>
          </a:xfrm>
          <a:solidFill>
            <a:schemeClr val="tx1">
              <a:alpha val="53000"/>
            </a:schemeClr>
          </a:solidFill>
          <a:ln>
            <a:noFill/>
          </a:ln>
        </p:spPr>
        <p:txBody>
          <a:bodyPr vert="horz" lIns="91440" tIns="45720" rIns="91440" bIns="45720" rtlCol="0" anchor="ctr">
            <a:normAutofit fontScale="85000" lnSpcReduction="20000"/>
          </a:bodyPr>
          <a:lstStyle>
            <a:lvl1pPr algn="ctr">
              <a:defRPr lang="en-GB" sz="2000" b="1" dirty="0">
                <a:solidFill>
                  <a:srgbClr val="4A92DB"/>
                </a:solidFill>
              </a:defRPr>
            </a:lvl1pPr>
          </a:lstStyle>
          <a:p>
            <a:pPr marL="0" lvl="0" indent="0">
              <a:spcBef>
                <a:spcPts val="0"/>
              </a:spcBef>
              <a:buNone/>
            </a:pPr>
            <a:r>
              <a:rPr lang="en-US" dirty="0" smtClean="0"/>
              <a:t>Insert website</a:t>
            </a:r>
            <a:endParaRPr lang="en-GB" dirty="0"/>
          </a:p>
        </p:txBody>
      </p:sp>
      <p:sp>
        <p:nvSpPr>
          <p:cNvPr id="6" name="TextBox 5"/>
          <p:cNvSpPr txBox="1"/>
          <p:nvPr userDrawn="1"/>
        </p:nvSpPr>
        <p:spPr>
          <a:xfrm>
            <a:off x="590551" y="280639"/>
            <a:ext cx="2240293" cy="584775"/>
          </a:xfrm>
          <a:prstGeom prst="rect">
            <a:avLst/>
          </a:prstGeom>
          <a:noFill/>
        </p:spPr>
        <p:txBody>
          <a:bodyPr wrap="none" rtlCol="0">
            <a:spAutoFit/>
          </a:bodyPr>
          <a:lstStyle/>
          <a:p>
            <a:r>
              <a:rPr lang="en-GB" sz="3200" b="1" dirty="0" smtClean="0">
                <a:solidFill>
                  <a:schemeClr val="bg1"/>
                </a:solidFill>
                <a:latin typeface="Arial" panose="020B0604020202020204" pitchFamily="34" charset="0"/>
                <a:cs typeface="Arial" panose="020B0604020202020204" pitchFamily="34" charset="0"/>
              </a:rPr>
              <a:t>Thank</a:t>
            </a:r>
            <a:r>
              <a:rPr lang="en-GB" sz="3200" b="1" baseline="0" dirty="0" smtClean="0">
                <a:solidFill>
                  <a:schemeClr val="bg1"/>
                </a:solidFill>
                <a:latin typeface="Arial" panose="020B0604020202020204" pitchFamily="34" charset="0"/>
                <a:cs typeface="Arial" panose="020B0604020202020204" pitchFamily="34" charset="0"/>
              </a:rPr>
              <a:t> You</a:t>
            </a:r>
            <a:endParaRPr lang="en-GB"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5512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23" name="Rectangle 22"/>
          <p:cNvSpPr/>
          <p:nvPr userDrawn="1"/>
        </p:nvSpPr>
        <p:spPr>
          <a:xfrm>
            <a:off x="0" y="914400"/>
            <a:ext cx="533400" cy="228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4" name="Rectangle 23"/>
          <p:cNvSpPr/>
          <p:nvPr userDrawn="1"/>
        </p:nvSpPr>
        <p:spPr>
          <a:xfrm>
            <a:off x="590550" y="914400"/>
            <a:ext cx="8553450" cy="228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8" name="TextBox 27"/>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sp>
        <p:nvSpPr>
          <p:cNvPr id="31" name="Title 30"/>
          <p:cNvSpPr>
            <a:spLocks noGrp="1"/>
          </p:cNvSpPr>
          <p:nvPr>
            <p:ph type="title" hasCustomPrompt="1"/>
          </p:nvPr>
        </p:nvSpPr>
        <p:spPr/>
        <p:txBody>
          <a:bodyPr/>
          <a:lstStyle>
            <a:lvl1pPr>
              <a:defRPr baseline="0"/>
            </a:lvl1pPr>
          </a:lstStyle>
          <a:p>
            <a:r>
              <a:rPr lang="en-US" dirty="0" smtClean="0"/>
              <a:t>Insert slide title</a:t>
            </a:r>
            <a:endParaRPr lang="en-GB" dirty="0"/>
          </a:p>
        </p:txBody>
      </p:sp>
      <p:sp>
        <p:nvSpPr>
          <p:cNvPr id="33" name="Text Placeholder 32"/>
          <p:cNvSpPr>
            <a:spLocks noGrp="1"/>
          </p:cNvSpPr>
          <p:nvPr>
            <p:ph type="body" sz="quarter" idx="14"/>
          </p:nvPr>
        </p:nvSpPr>
        <p:spPr>
          <a:xfrm>
            <a:off x="630000" y="1825202"/>
            <a:ext cx="6565900" cy="309811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34" name="Straight Connector 33"/>
          <p:cNvCxnSpPr/>
          <p:nvPr userDrawn="1"/>
        </p:nvCxnSpPr>
        <p:spPr>
          <a:xfrm>
            <a:off x="304800" y="6218694"/>
            <a:ext cx="8534400" cy="0"/>
          </a:xfrm>
          <a:prstGeom prst="line">
            <a:avLst/>
          </a:prstGeom>
          <a:noFill/>
          <a:ln w="22225" cap="flat" cmpd="sng" algn="ctr">
            <a:solidFill>
              <a:srgbClr val="9D90A0"/>
            </a:solidFill>
            <a:prstDash val="soli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083" y="6265964"/>
            <a:ext cx="513202" cy="513202"/>
          </a:xfrm>
          <a:prstGeom prst="ellipse">
            <a:avLst/>
          </a:prstGeom>
          <a:ln>
            <a:solidFill>
              <a:srgbClr val="082649"/>
            </a:solidFill>
          </a:ln>
          <a:effectLst>
            <a:outerShdw blurRad="50800" dist="38100" dir="2700000" algn="tl" rotWithShape="0">
              <a:prstClr val="black">
                <a:alpha val="40000"/>
              </a:prstClr>
            </a:outerShdw>
          </a:effectLst>
        </p:spPr>
      </p:pic>
      <p:sp>
        <p:nvSpPr>
          <p:cNvPr id="13" name="Text Placeholder 21"/>
          <p:cNvSpPr>
            <a:spLocks noGrp="1"/>
          </p:cNvSpPr>
          <p:nvPr>
            <p:ph type="body" sz="quarter" idx="16" hasCustomPrompt="1"/>
          </p:nvPr>
        </p:nvSpPr>
        <p:spPr>
          <a:xfrm>
            <a:off x="1828801" y="6420406"/>
            <a:ext cx="682025" cy="204318"/>
          </a:xfr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GB" sz="800" dirty="0">
                <a:solidFill>
                  <a:srgbClr val="09294E"/>
                </a:solidFill>
                <a:latin typeface="+mj-lt"/>
                <a:ea typeface="+mj-ea"/>
                <a:cs typeface="+mj-cs"/>
              </a:defRPr>
            </a:lvl1pPr>
          </a:lstStyle>
          <a:p>
            <a:pPr marL="0" lvl="0" indent="0" algn="ctr" defTabSz="457200">
              <a:buNone/>
            </a:pPr>
            <a:r>
              <a:rPr lang="en-US" dirty="0" smtClean="0"/>
              <a:t>Insert "Chapter #" and action</a:t>
            </a:r>
            <a:endParaRPr lang="en-GB" dirty="0"/>
          </a:p>
        </p:txBody>
      </p:sp>
      <p:sp>
        <p:nvSpPr>
          <p:cNvPr id="14" name="Text Placeholder 25"/>
          <p:cNvSpPr>
            <a:spLocks noGrp="1"/>
          </p:cNvSpPr>
          <p:nvPr>
            <p:ph type="body" sz="quarter" idx="17" hasCustomPrompt="1"/>
          </p:nvPr>
        </p:nvSpPr>
        <p:spPr>
          <a:xfrm>
            <a:off x="4962435" y="6486153"/>
            <a:ext cx="876300" cy="169296"/>
          </a:xfr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GB" sz="800" dirty="0">
                <a:solidFill>
                  <a:srgbClr val="09294E"/>
                </a:solidFill>
                <a:latin typeface="+mj-lt"/>
                <a:ea typeface="+mj-ea"/>
                <a:cs typeface="+mj-cs"/>
              </a:defRPr>
            </a:lvl1pPr>
          </a:lstStyle>
          <a:p>
            <a:pPr marL="0" lvl="0" indent="0" algn="ctr" defTabSz="457200">
              <a:buNone/>
            </a:pPr>
            <a:r>
              <a:rPr lang="en-US" dirty="0" smtClean="0"/>
              <a:t>Insert "exercise" or "example" and action</a:t>
            </a:r>
            <a:endParaRPr lang="en-GB" dirty="0"/>
          </a:p>
        </p:txBody>
      </p:sp>
    </p:spTree>
    <p:extLst>
      <p:ext uri="{BB962C8B-B14F-4D97-AF65-F5344CB8AC3E}">
        <p14:creationId xmlns:p14="http://schemas.microsoft.com/office/powerpoint/2010/main" val="53857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tton slide">
    <p:spTree>
      <p:nvGrpSpPr>
        <p:cNvPr id="1" name=""/>
        <p:cNvGrpSpPr/>
        <p:nvPr/>
      </p:nvGrpSpPr>
      <p:grpSpPr>
        <a:xfrm>
          <a:off x="0" y="0"/>
          <a:ext cx="0" cy="0"/>
          <a:chOff x="0" y="0"/>
          <a:chExt cx="0" cy="0"/>
        </a:xfrm>
      </p:grpSpPr>
      <p:sp>
        <p:nvSpPr>
          <p:cNvPr id="8" name="Rectangle 7"/>
          <p:cNvSpPr/>
          <p:nvPr userDrawn="1"/>
        </p:nvSpPr>
        <p:spPr>
          <a:xfrm>
            <a:off x="1371600" y="6297178"/>
            <a:ext cx="2971800" cy="206644"/>
          </a:xfrm>
          <a:prstGeom prst="rect">
            <a:avLst/>
          </a:prstGeo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a:hlinkClick r:id="" action="ppaction://noaction"/>
          </p:cNvPr>
          <p:cNvSpPr/>
          <p:nvPr userDrawn="1"/>
        </p:nvSpPr>
        <p:spPr>
          <a:xfrm>
            <a:off x="1371600" y="6281822"/>
            <a:ext cx="2971800" cy="22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hlinkClick r:id="" action="ppaction://noaction"/>
          </p:cNvPr>
          <p:cNvSpPr/>
          <p:nvPr userDrawn="1"/>
        </p:nvSpPr>
        <p:spPr>
          <a:xfrm>
            <a:off x="1313688" y="6228065"/>
            <a:ext cx="304495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solidFill>
                <a:srgbClr val="1B375A"/>
              </a:solidFill>
              <a:cs typeface="Times New Roman" panose="02020603050405020304" pitchFamily="18" charset="0"/>
            </a:endParaRPr>
          </a:p>
        </p:txBody>
      </p:sp>
      <p:sp>
        <p:nvSpPr>
          <p:cNvPr id="11" name="Rectangle 10"/>
          <p:cNvSpPr/>
          <p:nvPr userDrawn="1"/>
        </p:nvSpPr>
        <p:spPr>
          <a:xfrm>
            <a:off x="1373124" y="6548221"/>
            <a:ext cx="2971800" cy="206644"/>
          </a:xfrm>
          <a:prstGeom prst="rect">
            <a:avLst/>
          </a:prstGeo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a:hlinkClick r:id="" action="ppaction://noaction"/>
          </p:cNvPr>
          <p:cNvSpPr/>
          <p:nvPr userDrawn="1"/>
        </p:nvSpPr>
        <p:spPr>
          <a:xfrm>
            <a:off x="1371600" y="6532865"/>
            <a:ext cx="2971800" cy="22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solidFill>
                <a:srgbClr val="1B375A"/>
              </a:solidFill>
              <a:cs typeface="Times New Roman" panose="02020603050405020304" pitchFamily="18" charset="0"/>
            </a:endParaRPr>
          </a:p>
        </p:txBody>
      </p:sp>
      <p:sp>
        <p:nvSpPr>
          <p:cNvPr id="13" name="Content Placeholder 18"/>
          <p:cNvSpPr>
            <a:spLocks noGrp="1"/>
          </p:cNvSpPr>
          <p:nvPr>
            <p:ph sz="quarter" idx="10" hasCustomPrompt="1"/>
          </p:nvPr>
        </p:nvSpPr>
        <p:spPr>
          <a:xfrm>
            <a:off x="1356360" y="6286002"/>
            <a:ext cx="2987040" cy="216485"/>
          </a:xfrm>
          <a:prstGeom prst="rect">
            <a:avLst/>
          </a:prstGeom>
        </p:spPr>
        <p:txBody>
          <a:bodyPr/>
          <a:lstStyle>
            <a:lvl1pPr marL="0" indent="0">
              <a:buNone/>
              <a:defRPr lang="en-US" sz="800" kern="1200" dirty="0" smtClean="0">
                <a:solidFill>
                  <a:srgbClr val="09294E"/>
                </a:solidFill>
                <a:latin typeface="+mj-lt"/>
                <a:ea typeface="+mj-ea"/>
                <a:cs typeface="+mj-cs"/>
              </a:defRPr>
            </a:lvl1pPr>
          </a:lstStyle>
          <a:p>
            <a:pPr lvl="0"/>
            <a:r>
              <a:rPr lang="en-US" dirty="0" smtClean="0"/>
              <a:t>Insert chapter title</a:t>
            </a:r>
          </a:p>
        </p:txBody>
      </p:sp>
      <p:sp>
        <p:nvSpPr>
          <p:cNvPr id="14" name="Content Placeholder 18"/>
          <p:cNvSpPr>
            <a:spLocks noGrp="1"/>
          </p:cNvSpPr>
          <p:nvPr>
            <p:ph sz="quarter" idx="11" hasCustomPrompt="1"/>
          </p:nvPr>
        </p:nvSpPr>
        <p:spPr>
          <a:xfrm>
            <a:off x="1371600" y="6544045"/>
            <a:ext cx="2987040" cy="216485"/>
          </a:xfrm>
          <a:prstGeom prst="rect">
            <a:avLst/>
          </a:prstGeom>
        </p:spPr>
        <p:txBody>
          <a:bodyPr/>
          <a:lstStyle>
            <a:lvl1pPr marL="0" indent="0">
              <a:buNone/>
              <a:defRPr lang="en-US" sz="800" kern="1200" dirty="0" smtClean="0">
                <a:solidFill>
                  <a:srgbClr val="09294E"/>
                </a:solidFill>
                <a:latin typeface="+mj-lt"/>
                <a:ea typeface="+mj-ea"/>
                <a:cs typeface="+mj-cs"/>
              </a:defRPr>
            </a:lvl1pPr>
          </a:lstStyle>
          <a:p>
            <a:pPr lvl="0"/>
            <a:r>
              <a:rPr lang="en-US" dirty="0" smtClean="0"/>
              <a:t>Insert chapter title</a:t>
            </a:r>
          </a:p>
        </p:txBody>
      </p:sp>
      <p:sp>
        <p:nvSpPr>
          <p:cNvPr id="15" name="Text Placeholder 26"/>
          <p:cNvSpPr>
            <a:spLocks noGrp="1"/>
          </p:cNvSpPr>
          <p:nvPr>
            <p:ph type="body" sz="quarter" idx="12" hasCustomPrompt="1"/>
          </p:nvPr>
        </p:nvSpPr>
        <p:spPr>
          <a:xfrm>
            <a:off x="4803648" y="6327033"/>
            <a:ext cx="876300" cy="159488"/>
          </a:xfrm>
          <a:prstGeom prst="rect">
            <a:avLst/>
          </a:prstGeo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800" dirty="0" smtClean="0">
                <a:solidFill>
                  <a:srgbClr val="09294E"/>
                </a:solidFill>
                <a:latin typeface="+mj-lt"/>
                <a:ea typeface="+mj-ea"/>
                <a:cs typeface="+mj-cs"/>
              </a:defRPr>
            </a:lvl1pPr>
          </a:lstStyle>
          <a:p>
            <a:pPr marL="0" lvl="0" algn="ctr" defTabSz="914400"/>
            <a:r>
              <a:rPr lang="en-US" dirty="0" smtClean="0"/>
              <a:t>Example</a:t>
            </a:r>
          </a:p>
        </p:txBody>
      </p:sp>
      <p:sp>
        <p:nvSpPr>
          <p:cNvPr id="16" name="Text Placeholder 26"/>
          <p:cNvSpPr>
            <a:spLocks noGrp="1"/>
          </p:cNvSpPr>
          <p:nvPr>
            <p:ph type="body" sz="quarter" idx="13" hasCustomPrompt="1"/>
          </p:nvPr>
        </p:nvSpPr>
        <p:spPr>
          <a:xfrm>
            <a:off x="4803648" y="6591232"/>
            <a:ext cx="876300" cy="159488"/>
          </a:xfrm>
          <a:prstGeom prst="rect">
            <a:avLst/>
          </a:prstGeo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800" dirty="0" smtClean="0">
                <a:solidFill>
                  <a:srgbClr val="09294E"/>
                </a:solidFill>
                <a:latin typeface="+mj-lt"/>
                <a:ea typeface="+mj-ea"/>
                <a:cs typeface="+mj-cs"/>
              </a:defRPr>
            </a:lvl1pPr>
          </a:lstStyle>
          <a:p>
            <a:pPr marL="0" lvl="0" algn="ctr" defTabSz="914400"/>
            <a:r>
              <a:rPr lang="en-US" dirty="0" smtClean="0"/>
              <a:t>Exercise</a:t>
            </a:r>
          </a:p>
        </p:txBody>
      </p:sp>
      <p:sp>
        <p:nvSpPr>
          <p:cNvPr id="17" name="Right Arrow 16">
            <a:hlinkClick r:id="" action="ppaction://hlinkshowjump?jump=lastslideviewed"/>
          </p:cNvPr>
          <p:cNvSpPr/>
          <p:nvPr userDrawn="1"/>
        </p:nvSpPr>
        <p:spPr>
          <a:xfrm flipH="1">
            <a:off x="304800" y="6365742"/>
            <a:ext cx="799338" cy="297984"/>
          </a:xfrm>
          <a:prstGeom prst="rightArrow">
            <a:avLst>
              <a:gd name="adj1" fmla="val 50000"/>
              <a:gd name="adj2" fmla="val 64400"/>
            </a:avLst>
          </a:prstGeo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800">
              <a:solidFill>
                <a:srgbClr val="09294E"/>
              </a:solidFill>
              <a:latin typeface="+mj-lt"/>
              <a:ea typeface="+mj-ea"/>
              <a:cs typeface="+mj-cs"/>
            </a:endParaRPr>
          </a:p>
        </p:txBody>
      </p:sp>
      <p:sp>
        <p:nvSpPr>
          <p:cNvPr id="18" name="TextBox 17"/>
          <p:cNvSpPr txBox="1"/>
          <p:nvPr userDrawn="1"/>
        </p:nvSpPr>
        <p:spPr>
          <a:xfrm>
            <a:off x="469392" y="6389522"/>
            <a:ext cx="525780" cy="228600"/>
          </a:xfrm>
          <a:prstGeom prst="rect">
            <a:avLst/>
          </a:prstGeom>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GB" sz="800" dirty="0" smtClean="0">
                <a:solidFill>
                  <a:srgbClr val="09294E"/>
                </a:solidFill>
                <a:latin typeface="+mj-lt"/>
                <a:ea typeface="+mj-ea"/>
                <a:cs typeface="+mj-cs"/>
              </a:rPr>
              <a:t>Previous slide</a:t>
            </a:r>
            <a:endParaRPr lang="en-GB" sz="800" dirty="0">
              <a:solidFill>
                <a:srgbClr val="09294E"/>
              </a:solidFill>
              <a:latin typeface="+mj-lt"/>
              <a:ea typeface="+mj-ea"/>
              <a:cs typeface="+mj-cs"/>
            </a:endParaRPr>
          </a:p>
        </p:txBody>
      </p:sp>
      <p:sp>
        <p:nvSpPr>
          <p:cNvPr id="19" name="Title 1"/>
          <p:cNvSpPr>
            <a:spLocks noGrp="1"/>
          </p:cNvSpPr>
          <p:nvPr>
            <p:ph type="title" hasCustomPrompt="1"/>
          </p:nvPr>
        </p:nvSpPr>
        <p:spPr>
          <a:xfrm>
            <a:off x="612648" y="283464"/>
            <a:ext cx="8153400" cy="585216"/>
          </a:xfrm>
        </p:spPr>
        <p:txBody>
          <a:bodyPr>
            <a:noAutofit/>
          </a:bodyPr>
          <a:lstStyle>
            <a:lvl1pPr>
              <a:defRPr sz="3200" baseline="0"/>
            </a:lvl1pPr>
          </a:lstStyle>
          <a:p>
            <a:r>
              <a:rPr kumimoji="0" lang="en-US" dirty="0" smtClean="0"/>
              <a:t>Insert Slide Title</a:t>
            </a:r>
            <a:endParaRPr kumimoji="0" lang="en-US" dirty="0"/>
          </a:p>
        </p:txBody>
      </p:sp>
      <p:sp>
        <p:nvSpPr>
          <p:cNvPr id="20" name="Content Placeholder 7"/>
          <p:cNvSpPr>
            <a:spLocks noGrp="1"/>
          </p:cNvSpPr>
          <p:nvPr>
            <p:ph sz="quarter" idx="1"/>
          </p:nvPr>
        </p:nvSpPr>
        <p:spPr>
          <a:xfrm>
            <a:off x="612648" y="1219200"/>
            <a:ext cx="8153400" cy="48768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22288432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uttons">
    <p:spTree>
      <p:nvGrpSpPr>
        <p:cNvPr id="1" name=""/>
        <p:cNvGrpSpPr/>
        <p:nvPr/>
      </p:nvGrpSpPr>
      <p:grpSpPr>
        <a:xfrm>
          <a:off x="0" y="0"/>
          <a:ext cx="0" cy="0"/>
          <a:chOff x="0" y="0"/>
          <a:chExt cx="0" cy="0"/>
        </a:xfrm>
      </p:grpSpPr>
      <p:sp>
        <p:nvSpPr>
          <p:cNvPr id="23" name="Rectangle 22"/>
          <p:cNvSpPr/>
          <p:nvPr userDrawn="1"/>
        </p:nvSpPr>
        <p:spPr>
          <a:xfrm>
            <a:off x="0" y="914400"/>
            <a:ext cx="533400" cy="228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4" name="Rectangle 23"/>
          <p:cNvSpPr/>
          <p:nvPr userDrawn="1"/>
        </p:nvSpPr>
        <p:spPr>
          <a:xfrm>
            <a:off x="590550" y="914400"/>
            <a:ext cx="8553450" cy="228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8" name="TextBox 27"/>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cxnSp>
        <p:nvCxnSpPr>
          <p:cNvPr id="34" name="Straight Connector 33"/>
          <p:cNvCxnSpPr/>
          <p:nvPr userDrawn="1"/>
        </p:nvCxnSpPr>
        <p:spPr>
          <a:xfrm>
            <a:off x="304800" y="6218694"/>
            <a:ext cx="8534400" cy="0"/>
          </a:xfrm>
          <a:prstGeom prst="line">
            <a:avLst/>
          </a:prstGeom>
          <a:noFill/>
          <a:ln w="22225" cap="flat" cmpd="sng" algn="ctr">
            <a:solidFill>
              <a:srgbClr val="9D90A0"/>
            </a:solidFill>
            <a:prstDash val="solid"/>
          </a:ln>
          <a:effectLst/>
        </p:spPr>
      </p:cxnSp>
      <p:sp>
        <p:nvSpPr>
          <p:cNvPr id="7" name="Text Placeholder 6"/>
          <p:cNvSpPr>
            <a:spLocks noGrp="1"/>
          </p:cNvSpPr>
          <p:nvPr>
            <p:ph type="body" sz="quarter" idx="15" hasCustomPrompt="1"/>
          </p:nvPr>
        </p:nvSpPr>
        <p:spPr>
          <a:xfrm>
            <a:off x="304800" y="6392653"/>
            <a:ext cx="1081314" cy="356301"/>
          </a:xfrm>
          <a:prstGeom prst="leftArrow">
            <a:avLst>
              <a:gd name="adj1" fmla="val 50000"/>
              <a:gd name="adj2" fmla="val 71387"/>
            </a:avLst>
          </a:prstGeo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GB" sz="800" dirty="0">
                <a:solidFill>
                  <a:srgbClr val="09294E"/>
                </a:solidFill>
                <a:latin typeface="+mj-lt"/>
                <a:ea typeface="+mj-ea"/>
                <a:cs typeface="+mj-cs"/>
              </a:defRPr>
            </a:lvl1pPr>
          </a:lstStyle>
          <a:p>
            <a:pPr marL="0" lvl="0" algn="ctr" defTabSz="457200"/>
            <a:r>
              <a:rPr lang="en-US" dirty="0" smtClean="0"/>
              <a:t>Insert "previous slide" and action</a:t>
            </a:r>
            <a:endParaRPr lang="en-GB" dirty="0"/>
          </a:p>
        </p:txBody>
      </p:sp>
      <p:sp>
        <p:nvSpPr>
          <p:cNvPr id="22" name="Text Placeholder 21"/>
          <p:cNvSpPr>
            <a:spLocks noGrp="1"/>
          </p:cNvSpPr>
          <p:nvPr>
            <p:ph type="body" sz="quarter" idx="16" hasCustomPrompt="1"/>
          </p:nvPr>
        </p:nvSpPr>
        <p:spPr>
          <a:xfrm>
            <a:off x="1828947" y="6468642"/>
            <a:ext cx="682025" cy="204318"/>
          </a:xfr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GB" sz="800" dirty="0">
                <a:solidFill>
                  <a:srgbClr val="09294E"/>
                </a:solidFill>
                <a:latin typeface="+mj-lt"/>
                <a:ea typeface="+mj-ea"/>
                <a:cs typeface="+mj-cs"/>
              </a:defRPr>
            </a:lvl1pPr>
          </a:lstStyle>
          <a:p>
            <a:pPr marL="0" lvl="0" indent="0" algn="ctr" defTabSz="457200">
              <a:buNone/>
            </a:pPr>
            <a:r>
              <a:rPr lang="en-US" dirty="0" smtClean="0"/>
              <a:t>Insert "Chapter #" and action</a:t>
            </a:r>
            <a:endParaRPr lang="en-GB" dirty="0"/>
          </a:p>
        </p:txBody>
      </p:sp>
      <p:sp>
        <p:nvSpPr>
          <p:cNvPr id="26" name="Text Placeholder 25"/>
          <p:cNvSpPr>
            <a:spLocks noGrp="1"/>
          </p:cNvSpPr>
          <p:nvPr>
            <p:ph type="body" sz="quarter" idx="17" hasCustomPrompt="1"/>
          </p:nvPr>
        </p:nvSpPr>
        <p:spPr>
          <a:xfrm>
            <a:off x="4962435" y="6486153"/>
            <a:ext cx="876300" cy="169296"/>
          </a:xfr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GB" sz="800" dirty="0">
                <a:solidFill>
                  <a:srgbClr val="09294E"/>
                </a:solidFill>
                <a:latin typeface="+mj-lt"/>
                <a:ea typeface="+mj-ea"/>
                <a:cs typeface="+mj-cs"/>
              </a:defRPr>
            </a:lvl1pPr>
          </a:lstStyle>
          <a:p>
            <a:pPr marL="0" lvl="0" indent="0" algn="ctr" defTabSz="457200">
              <a:buNone/>
            </a:pPr>
            <a:r>
              <a:rPr lang="en-US" dirty="0" smtClean="0"/>
              <a:t>Insert "exercise" or "example" and action</a:t>
            </a:r>
            <a:endParaRPr lang="en-GB" dirty="0"/>
          </a:p>
        </p:txBody>
      </p:sp>
      <p:sp>
        <p:nvSpPr>
          <p:cNvPr id="11" name="Text Placeholder 32"/>
          <p:cNvSpPr>
            <a:spLocks noGrp="1"/>
          </p:cNvSpPr>
          <p:nvPr>
            <p:ph type="body" sz="quarter" idx="14"/>
          </p:nvPr>
        </p:nvSpPr>
        <p:spPr>
          <a:xfrm>
            <a:off x="630000" y="1415404"/>
            <a:ext cx="8209200" cy="4164894"/>
          </a:xfrm>
        </p:spPr>
        <p:txBody>
          <a:bodyPr/>
          <a:lstStyle>
            <a:lvl1pPr>
              <a:defRPr>
                <a:solidFill>
                  <a:srgbClr val="625852"/>
                </a:solidFill>
              </a:defRPr>
            </a:lvl1pPr>
            <a:lvl2pPr>
              <a:defRPr>
                <a:solidFill>
                  <a:srgbClr val="625852"/>
                </a:solidFill>
              </a:defRPr>
            </a:lvl2pPr>
            <a:lvl3pPr>
              <a:defRPr>
                <a:solidFill>
                  <a:srgbClr val="625852"/>
                </a:solidFill>
              </a:defRPr>
            </a:lvl3pPr>
            <a:lvl4pPr>
              <a:defRPr>
                <a:solidFill>
                  <a:srgbClr val="625852"/>
                </a:solidFill>
              </a:defRPr>
            </a:lvl4pPr>
            <a:lvl5pPr>
              <a:defRPr>
                <a:solidFill>
                  <a:srgbClr val="62585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8" hasCustomPrompt="1"/>
          </p:nvPr>
        </p:nvSpPr>
        <p:spPr>
          <a:xfrm>
            <a:off x="590551" y="263115"/>
            <a:ext cx="8132762" cy="651287"/>
          </a:xfrm>
        </p:spPr>
        <p:txBody>
          <a:bodyPr>
            <a:normAutofit/>
          </a:bodyPr>
          <a:lstStyle>
            <a:lvl1pPr marL="0" indent="0">
              <a:buNone/>
              <a:defRPr kumimoji="0" lang="en-GB" sz="3200" kern="1200" baseline="0" dirty="0">
                <a:solidFill>
                  <a:srgbClr val="625852"/>
                </a:solidFill>
                <a:latin typeface="Arial" panose="020B0604020202020204" pitchFamily="34" charset="0"/>
                <a:ea typeface="+mj-ea"/>
                <a:cs typeface="Arial" panose="020B0604020202020204" pitchFamily="34" charset="0"/>
              </a:defRPr>
            </a:lvl1pPr>
          </a:lstStyle>
          <a:p>
            <a:pPr lvl="0"/>
            <a:r>
              <a:rPr lang="en-GB" dirty="0" smtClean="0"/>
              <a:t>Insert title</a:t>
            </a:r>
            <a:endParaRPr lang="en-GB" dirty="0"/>
          </a:p>
        </p:txBody>
      </p:sp>
    </p:spTree>
    <p:extLst>
      <p:ext uri="{BB962C8B-B14F-4D97-AF65-F5344CB8AC3E}">
        <p14:creationId xmlns:p14="http://schemas.microsoft.com/office/powerpoint/2010/main" val="25478554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uttons">
    <p:spTree>
      <p:nvGrpSpPr>
        <p:cNvPr id="1" name=""/>
        <p:cNvGrpSpPr/>
        <p:nvPr/>
      </p:nvGrpSpPr>
      <p:grpSpPr>
        <a:xfrm>
          <a:off x="0" y="0"/>
          <a:ext cx="0" cy="0"/>
          <a:chOff x="0" y="0"/>
          <a:chExt cx="0" cy="0"/>
        </a:xfrm>
      </p:grpSpPr>
      <p:sp>
        <p:nvSpPr>
          <p:cNvPr id="23" name="Rectangle 22"/>
          <p:cNvSpPr/>
          <p:nvPr userDrawn="1"/>
        </p:nvSpPr>
        <p:spPr>
          <a:xfrm>
            <a:off x="0" y="914400"/>
            <a:ext cx="533400" cy="228600"/>
          </a:xfrm>
          <a:prstGeom prst="rect">
            <a:avLst/>
          </a:prstGeom>
          <a:solidFill>
            <a:srgbClr val="09294E">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4" name="Rectangle 23"/>
          <p:cNvSpPr/>
          <p:nvPr userDrawn="1"/>
        </p:nvSpPr>
        <p:spPr>
          <a:xfrm>
            <a:off x="590550" y="914400"/>
            <a:ext cx="8553450" cy="228600"/>
          </a:xfrm>
          <a:prstGeom prst="rect">
            <a:avLst/>
          </a:prstGeom>
          <a:solidFill>
            <a:srgbClr val="4A92DB">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8" name="TextBox 27"/>
          <p:cNvSpPr txBox="1"/>
          <p:nvPr userDrawn="1"/>
        </p:nvSpPr>
        <p:spPr>
          <a:xfrm>
            <a:off x="8766048" y="6477000"/>
            <a:ext cx="377952" cy="3810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fld id="{DE4D266D-46A3-4199-BED5-A24930169276}" type="slidenum">
              <a:rPr kumimoji="0" lang="en-GB" sz="1400" b="0" i="0" u="none" strike="noStrike" kern="1200" cap="none" spc="0" normalizeH="0" baseline="0" noProof="0" smtClean="0">
                <a:ln>
                  <a:noFill/>
                </a:ln>
                <a:solidFill>
                  <a:srgbClr val="000000"/>
                </a:solidFill>
                <a:effectLst/>
                <a:uLnTx/>
                <a:uFillTx/>
                <a:latin typeface="+mj-lt"/>
                <a:ea typeface="+mj-ea"/>
                <a:cs typeface="+mj-cs"/>
              </a:rPr>
              <a:pPr marL="0" marR="0" indent="0" algn="ctr" defTabSz="914400" rtl="0" eaLnBrk="1" fontAlgn="auto" latinLnBrk="0" hangingPunct="1">
                <a:lnSpc>
                  <a:spcPct val="100000"/>
                </a:lnSpc>
                <a:spcBef>
                  <a:spcPct val="0"/>
                </a:spcBef>
                <a:spcAft>
                  <a:spcPts val="0"/>
                </a:spcAft>
                <a:buClrTx/>
                <a:buSzTx/>
                <a:buFontTx/>
                <a:buNone/>
                <a:tabLst/>
              </a:pPr>
              <a:t>‹#›</a:t>
            </a:fld>
            <a:endParaRPr kumimoji="0" lang="en-GB" sz="1400" b="0" i="0" u="none" strike="noStrike" kern="1200" cap="none" spc="0" normalizeH="0" baseline="0" noProof="0" dirty="0" smtClean="0">
              <a:ln>
                <a:noFill/>
              </a:ln>
              <a:solidFill>
                <a:srgbClr val="000000"/>
              </a:solidFill>
              <a:effectLst/>
              <a:uLnTx/>
              <a:uFillTx/>
              <a:latin typeface="+mj-lt"/>
              <a:ea typeface="+mj-ea"/>
              <a:cs typeface="+mj-cs"/>
            </a:endParaRPr>
          </a:p>
        </p:txBody>
      </p:sp>
      <p:cxnSp>
        <p:nvCxnSpPr>
          <p:cNvPr id="34" name="Straight Connector 33"/>
          <p:cNvCxnSpPr/>
          <p:nvPr userDrawn="1"/>
        </p:nvCxnSpPr>
        <p:spPr>
          <a:xfrm>
            <a:off x="304800" y="6218694"/>
            <a:ext cx="8534400" cy="0"/>
          </a:xfrm>
          <a:prstGeom prst="line">
            <a:avLst/>
          </a:prstGeom>
          <a:noFill/>
          <a:ln w="22225" cap="flat" cmpd="sng" algn="ctr">
            <a:solidFill>
              <a:srgbClr val="9D90A0"/>
            </a:solidFill>
            <a:prstDash val="solid"/>
          </a:ln>
          <a:effectLst/>
        </p:spPr>
      </p:cxnSp>
      <p:sp>
        <p:nvSpPr>
          <p:cNvPr id="7" name="Text Placeholder 6"/>
          <p:cNvSpPr>
            <a:spLocks noGrp="1"/>
          </p:cNvSpPr>
          <p:nvPr>
            <p:ph type="body" sz="quarter" idx="15" hasCustomPrompt="1"/>
          </p:nvPr>
        </p:nvSpPr>
        <p:spPr>
          <a:xfrm>
            <a:off x="304800" y="6392653"/>
            <a:ext cx="1081314" cy="356301"/>
          </a:xfrm>
          <a:prstGeom prst="leftArrow">
            <a:avLst>
              <a:gd name="adj1" fmla="val 50000"/>
              <a:gd name="adj2" fmla="val 71387"/>
            </a:avLst>
          </a:prstGeo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GB" sz="800" dirty="0">
                <a:solidFill>
                  <a:srgbClr val="09294E"/>
                </a:solidFill>
                <a:latin typeface="+mj-lt"/>
                <a:ea typeface="+mj-ea"/>
                <a:cs typeface="+mj-cs"/>
              </a:defRPr>
            </a:lvl1pPr>
          </a:lstStyle>
          <a:p>
            <a:pPr marL="0" lvl="0" algn="ctr" defTabSz="457200"/>
            <a:r>
              <a:rPr lang="en-US" dirty="0" smtClean="0"/>
              <a:t>Insert "previous slide" and action</a:t>
            </a:r>
            <a:endParaRPr lang="en-GB" dirty="0"/>
          </a:p>
        </p:txBody>
      </p:sp>
      <p:sp>
        <p:nvSpPr>
          <p:cNvPr id="22" name="Text Placeholder 21"/>
          <p:cNvSpPr>
            <a:spLocks noGrp="1"/>
          </p:cNvSpPr>
          <p:nvPr>
            <p:ph type="body" sz="quarter" idx="16" hasCustomPrompt="1"/>
          </p:nvPr>
        </p:nvSpPr>
        <p:spPr>
          <a:xfrm>
            <a:off x="1828947" y="6468642"/>
            <a:ext cx="682025" cy="204318"/>
          </a:xfr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GB" sz="800" dirty="0">
                <a:solidFill>
                  <a:srgbClr val="09294E"/>
                </a:solidFill>
                <a:latin typeface="+mj-lt"/>
                <a:ea typeface="+mj-ea"/>
                <a:cs typeface="+mj-cs"/>
              </a:defRPr>
            </a:lvl1pPr>
          </a:lstStyle>
          <a:p>
            <a:pPr marL="0" lvl="0" indent="0" algn="ctr" defTabSz="457200">
              <a:buNone/>
            </a:pPr>
            <a:r>
              <a:rPr lang="en-US" dirty="0" smtClean="0"/>
              <a:t>Insert "Chapter #" and action</a:t>
            </a:r>
            <a:endParaRPr lang="en-GB" dirty="0"/>
          </a:p>
        </p:txBody>
      </p:sp>
      <p:sp>
        <p:nvSpPr>
          <p:cNvPr id="26" name="Text Placeholder 25"/>
          <p:cNvSpPr>
            <a:spLocks noGrp="1"/>
          </p:cNvSpPr>
          <p:nvPr>
            <p:ph type="body" sz="quarter" idx="17" hasCustomPrompt="1"/>
          </p:nvPr>
        </p:nvSpPr>
        <p:spPr>
          <a:xfrm>
            <a:off x="4962435" y="6468642"/>
            <a:ext cx="876300" cy="204318"/>
          </a:xfrm>
          <a:solidFill>
            <a:srgbClr val="E7E7E7"/>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GB" sz="800" dirty="0">
                <a:solidFill>
                  <a:srgbClr val="09294E"/>
                </a:solidFill>
                <a:latin typeface="+mj-lt"/>
                <a:ea typeface="+mj-ea"/>
                <a:cs typeface="+mj-cs"/>
              </a:defRPr>
            </a:lvl1pPr>
          </a:lstStyle>
          <a:p>
            <a:pPr marL="0" lvl="0" indent="0" algn="ctr" defTabSz="457200">
              <a:buNone/>
            </a:pPr>
            <a:r>
              <a:rPr lang="en-US" dirty="0" smtClean="0"/>
              <a:t>Insert "exercise" or "example" and action</a:t>
            </a:r>
            <a:endParaRPr lang="en-GB" dirty="0"/>
          </a:p>
        </p:txBody>
      </p:sp>
      <p:sp>
        <p:nvSpPr>
          <p:cNvPr id="10" name="Title 30"/>
          <p:cNvSpPr>
            <a:spLocks noGrp="1"/>
          </p:cNvSpPr>
          <p:nvPr>
            <p:ph type="title" hasCustomPrompt="1"/>
          </p:nvPr>
        </p:nvSpPr>
        <p:spPr>
          <a:xfrm>
            <a:off x="609601" y="80266"/>
            <a:ext cx="6121981" cy="870421"/>
          </a:xfrm>
        </p:spPr>
        <p:txBody>
          <a:bodyPr/>
          <a:lstStyle>
            <a:lvl1pPr>
              <a:defRPr baseline="0"/>
            </a:lvl1pPr>
          </a:lstStyle>
          <a:p>
            <a:r>
              <a:rPr lang="en-US" dirty="0" smtClean="0"/>
              <a:t>Insert slide title</a:t>
            </a:r>
            <a:endParaRPr lang="en-GB" dirty="0"/>
          </a:p>
        </p:txBody>
      </p:sp>
      <p:sp>
        <p:nvSpPr>
          <p:cNvPr id="11" name="Text Placeholder 32"/>
          <p:cNvSpPr>
            <a:spLocks noGrp="1"/>
          </p:cNvSpPr>
          <p:nvPr>
            <p:ph type="body" sz="quarter" idx="14"/>
          </p:nvPr>
        </p:nvSpPr>
        <p:spPr>
          <a:xfrm>
            <a:off x="609600" y="1398314"/>
            <a:ext cx="8153400" cy="4773113"/>
          </a:xfrm>
        </p:spPr>
        <p:txBody>
          <a:bodyPr/>
          <a:lstStyle>
            <a:lvl1pPr>
              <a:defRPr>
                <a:solidFill>
                  <a:srgbClr val="625852"/>
                </a:solidFill>
              </a:defRPr>
            </a:lvl1pPr>
            <a:lvl2pPr>
              <a:defRPr>
                <a:solidFill>
                  <a:srgbClr val="625852"/>
                </a:solidFill>
              </a:defRPr>
            </a:lvl2pPr>
            <a:lvl3pPr>
              <a:defRPr>
                <a:solidFill>
                  <a:srgbClr val="625852"/>
                </a:solidFill>
              </a:defRPr>
            </a:lvl3pPr>
            <a:lvl4pPr>
              <a:defRPr>
                <a:solidFill>
                  <a:srgbClr val="625852"/>
                </a:solidFill>
              </a:defRPr>
            </a:lvl4pPr>
            <a:lvl5pPr>
              <a:defRPr>
                <a:solidFill>
                  <a:srgbClr val="62585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30516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83464"/>
            <a:ext cx="8153400" cy="585216"/>
          </a:xfrm>
        </p:spPr>
        <p:txBody>
          <a:bodyPr>
            <a:noAutofit/>
          </a:bodyPr>
          <a:lstStyle>
            <a:lvl1pPr>
              <a:defRPr sz="3200" baseline="0"/>
            </a:lvl1pPr>
          </a:lstStyle>
          <a:p>
            <a:r>
              <a:rPr kumimoji="0" lang="en-US" dirty="0" smtClean="0"/>
              <a:t>Insert Slide Title</a:t>
            </a:r>
            <a:endParaRPr kumimoji="0" lang="en-US" dirty="0"/>
          </a:p>
        </p:txBody>
      </p:sp>
      <p:sp>
        <p:nvSpPr>
          <p:cNvPr id="8" name="Content Placeholder 7"/>
          <p:cNvSpPr>
            <a:spLocks noGrp="1"/>
          </p:cNvSpPr>
          <p:nvPr>
            <p:ph sz="quarter" idx="1"/>
          </p:nvPr>
        </p:nvSpPr>
        <p:spPr>
          <a:xfrm>
            <a:off x="612648" y="1219200"/>
            <a:ext cx="8153400" cy="48768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TextBox 10">
            <a:hlinkClick r:id="rId2" action="ppaction://hlinksldjump"/>
          </p:cNvPr>
          <p:cNvSpPr txBox="1"/>
          <p:nvPr userDrawn="1"/>
        </p:nvSpPr>
        <p:spPr>
          <a:xfrm>
            <a:off x="3394506"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900" b="1" i="0" u="none" strike="noStrike" kern="1200" cap="none" spc="0" normalizeH="0" baseline="0" noProof="0" dirty="0" smtClean="0">
                <a:ln>
                  <a:noFill/>
                </a:ln>
                <a:solidFill>
                  <a:srgbClr val="09294E"/>
                </a:solidFill>
                <a:effectLst/>
                <a:uLnTx/>
                <a:uFillTx/>
                <a:latin typeface="+mn-lt"/>
                <a:ea typeface="+mj-ea"/>
                <a:cs typeface="+mj-cs"/>
              </a:rPr>
              <a:t>Chapter 1</a:t>
            </a:r>
          </a:p>
        </p:txBody>
      </p:sp>
      <p:sp>
        <p:nvSpPr>
          <p:cNvPr id="18" name="TextBox 17">
            <a:hlinkClick r:id="rId3" action="ppaction://hlinksldjump"/>
          </p:cNvPr>
          <p:cNvSpPr txBox="1"/>
          <p:nvPr userDrawn="1"/>
        </p:nvSpPr>
        <p:spPr>
          <a:xfrm>
            <a:off x="4353186"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09294E"/>
                </a:solidFill>
                <a:effectLst/>
                <a:uLnTx/>
                <a:uFillTx/>
                <a:ea typeface="+mj-ea"/>
                <a:cs typeface="+mj-cs"/>
              </a:defRPr>
            </a:lvl1pPr>
          </a:lstStyle>
          <a:p>
            <a:pPr lvl="0"/>
            <a:r>
              <a:rPr lang="en-GB" sz="900" b="1" noProof="0" dirty="0" smtClean="0">
                <a:solidFill>
                  <a:srgbClr val="9D90A0"/>
                </a:solidFill>
              </a:rPr>
              <a:t>Chapter 2</a:t>
            </a:r>
          </a:p>
        </p:txBody>
      </p:sp>
      <p:sp>
        <p:nvSpPr>
          <p:cNvPr id="21" name="TextBox 20">
            <a:hlinkClick r:id="rId2" action="ppaction://hlinksldjump"/>
          </p:cNvPr>
          <p:cNvSpPr txBox="1"/>
          <p:nvPr userDrawn="1"/>
        </p:nvSpPr>
        <p:spPr>
          <a:xfrm>
            <a:off x="695068" y="6446520"/>
            <a:ext cx="905132"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900" b="1" i="0" u="none" strike="noStrike" kern="1200" cap="none" spc="0" normalizeH="0" baseline="0" noProof="0" dirty="0" smtClean="0">
                <a:ln>
                  <a:noFill/>
                </a:ln>
                <a:solidFill>
                  <a:srgbClr val="09294E"/>
                </a:solidFill>
                <a:effectLst/>
                <a:uLnTx/>
                <a:uFillTx/>
                <a:latin typeface="+mn-lt"/>
                <a:ea typeface="+mj-ea"/>
                <a:cs typeface="+mj-cs"/>
              </a:rPr>
              <a:t>Contents</a:t>
            </a:r>
          </a:p>
        </p:txBody>
      </p:sp>
      <p:sp>
        <p:nvSpPr>
          <p:cNvPr id="22" name="TextBox 21">
            <a:hlinkClick r:id="rId2" action="ppaction://hlinksldjump"/>
          </p:cNvPr>
          <p:cNvSpPr txBox="1"/>
          <p:nvPr userDrawn="1"/>
        </p:nvSpPr>
        <p:spPr>
          <a:xfrm>
            <a:off x="1663014"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err="1" smtClean="0"/>
              <a:t>Exercices</a:t>
            </a:r>
            <a:endParaRPr lang="en-GB" sz="900" noProof="0" dirty="0" smtClean="0"/>
          </a:p>
        </p:txBody>
      </p:sp>
      <p:sp>
        <p:nvSpPr>
          <p:cNvPr id="10" name="TextBox 9">
            <a:hlinkClick r:id="rId3" action="ppaction://hlinksldjump"/>
          </p:cNvPr>
          <p:cNvSpPr txBox="1"/>
          <p:nvPr userDrawn="1"/>
        </p:nvSpPr>
        <p:spPr>
          <a:xfrm>
            <a:off x="5311350"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3</a:t>
            </a:r>
          </a:p>
        </p:txBody>
      </p:sp>
      <p:sp>
        <p:nvSpPr>
          <p:cNvPr id="12" name="TextBox 11">
            <a:hlinkClick r:id="rId3" action="ppaction://hlinksldjump"/>
          </p:cNvPr>
          <p:cNvSpPr txBox="1"/>
          <p:nvPr userDrawn="1"/>
        </p:nvSpPr>
        <p:spPr>
          <a:xfrm>
            <a:off x="6269514"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4</a:t>
            </a:r>
          </a:p>
        </p:txBody>
      </p:sp>
    </p:spTree>
    <p:extLst>
      <p:ext uri="{BB962C8B-B14F-4D97-AF65-F5344CB8AC3E}">
        <p14:creationId xmlns:p14="http://schemas.microsoft.com/office/powerpoint/2010/main" val="34954848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83464"/>
            <a:ext cx="8153400" cy="585216"/>
          </a:xfrm>
        </p:spPr>
        <p:txBody>
          <a:bodyPr>
            <a:noAutofit/>
          </a:bodyPr>
          <a:lstStyle>
            <a:lvl1pPr>
              <a:defRPr sz="3200" baseline="0"/>
            </a:lvl1pPr>
          </a:lstStyle>
          <a:p>
            <a:r>
              <a:rPr kumimoji="0" lang="en-US" dirty="0" smtClean="0"/>
              <a:t>Insert Slide Title</a:t>
            </a:r>
            <a:endParaRPr kumimoji="0" lang="en-US" dirty="0"/>
          </a:p>
        </p:txBody>
      </p:sp>
      <p:sp>
        <p:nvSpPr>
          <p:cNvPr id="8" name="Content Placeholder 7"/>
          <p:cNvSpPr>
            <a:spLocks noGrp="1"/>
          </p:cNvSpPr>
          <p:nvPr>
            <p:ph sz="quarter" idx="1"/>
          </p:nvPr>
        </p:nvSpPr>
        <p:spPr>
          <a:xfrm>
            <a:off x="612648" y="1219200"/>
            <a:ext cx="8153400" cy="48768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 name="Left Arrow 2">
            <a:hlinkClick r:id="" action="ppaction://hlinkshowjump?jump=lastslideviewed" highlightClick="1"/>
          </p:cNvPr>
          <p:cNvSpPr/>
          <p:nvPr userDrawn="1"/>
        </p:nvSpPr>
        <p:spPr>
          <a:xfrm>
            <a:off x="3200400" y="6432877"/>
            <a:ext cx="457200" cy="273723"/>
          </a:xfrm>
          <a:prstGeom prst="lef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R="0" lvl="0" indent="0" algn="ctr" fontAlgn="auto">
              <a:lnSpc>
                <a:spcPct val="100000"/>
              </a:lnSpc>
              <a:spcBef>
                <a:spcPct val="0"/>
              </a:spcBef>
              <a:spcAft>
                <a:spcPts val="0"/>
              </a:spcAft>
              <a:buClrTx/>
              <a:buSzTx/>
              <a:buFontTx/>
              <a:buNone/>
              <a:tabLst/>
            </a:pPr>
            <a:endParaRPr kumimoji="0" lang="en-GB" sz="800" b="1" i="0" u="none" strike="noStrike" cap="none" spc="0" normalizeH="0" baseline="0">
              <a:ln>
                <a:noFill/>
              </a:ln>
              <a:solidFill>
                <a:srgbClr val="09294E"/>
              </a:solidFill>
              <a:effectLst/>
              <a:uLnTx/>
              <a:uFillTx/>
              <a:ea typeface="+mj-ea"/>
              <a:cs typeface="+mj-cs"/>
            </a:endParaRPr>
          </a:p>
        </p:txBody>
      </p:sp>
      <p:sp>
        <p:nvSpPr>
          <p:cNvPr id="4" name="TextBox 3"/>
          <p:cNvSpPr txBox="1"/>
          <p:nvPr userDrawn="1"/>
        </p:nvSpPr>
        <p:spPr>
          <a:xfrm>
            <a:off x="3048000" y="6112536"/>
            <a:ext cx="2819400" cy="914400"/>
          </a:xfrm>
          <a:prstGeom prst="rect">
            <a:avLst/>
          </a:prstGeom>
        </p:spPr>
        <p:txBody>
          <a:bodyPr vert="horz" wrap="none"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1050" b="1" i="0" u="none" strike="noStrike" kern="1200" cap="none" spc="0" normalizeH="0" baseline="0" noProof="0" dirty="0" smtClean="0">
                <a:ln>
                  <a:noFill/>
                </a:ln>
                <a:solidFill>
                  <a:srgbClr val="09294E"/>
                </a:solidFill>
                <a:effectLst/>
                <a:uLnTx/>
                <a:uFillTx/>
                <a:latin typeface="+mj-lt"/>
                <a:ea typeface="+mj-ea"/>
                <a:cs typeface="+mj-cs"/>
              </a:rPr>
              <a:t>Go back to Chapter XX</a:t>
            </a:r>
          </a:p>
        </p:txBody>
      </p:sp>
      <p:sp>
        <p:nvSpPr>
          <p:cNvPr id="9" name="TextBox 8">
            <a:hlinkClick r:id="rId2" action="ppaction://hlinksldjump"/>
          </p:cNvPr>
          <p:cNvSpPr txBox="1"/>
          <p:nvPr userDrawn="1"/>
        </p:nvSpPr>
        <p:spPr>
          <a:xfrm>
            <a:off x="695068" y="6446520"/>
            <a:ext cx="905132"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900" b="1" i="0" u="none" strike="noStrike" kern="1200" cap="none" spc="0" normalizeH="0" baseline="0" noProof="0" dirty="0" smtClean="0">
                <a:ln>
                  <a:noFill/>
                </a:ln>
                <a:solidFill>
                  <a:srgbClr val="09294E"/>
                </a:solidFill>
                <a:effectLst/>
                <a:uLnTx/>
                <a:uFillTx/>
                <a:latin typeface="+mn-lt"/>
                <a:ea typeface="+mj-ea"/>
                <a:cs typeface="+mj-cs"/>
              </a:rPr>
              <a:t>Contents</a:t>
            </a:r>
          </a:p>
        </p:txBody>
      </p:sp>
      <p:sp>
        <p:nvSpPr>
          <p:cNvPr id="10" name="TextBox 9">
            <a:hlinkClick r:id="rId2" action="ppaction://hlinksldjump"/>
          </p:cNvPr>
          <p:cNvSpPr txBox="1"/>
          <p:nvPr userDrawn="1"/>
        </p:nvSpPr>
        <p:spPr>
          <a:xfrm>
            <a:off x="1663014"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err="1" smtClean="0"/>
              <a:t>Exercices</a:t>
            </a:r>
            <a:endParaRPr lang="en-GB" sz="900" noProof="0" dirty="0" smtClean="0"/>
          </a:p>
        </p:txBody>
      </p:sp>
    </p:spTree>
    <p:extLst>
      <p:ext uri="{BB962C8B-B14F-4D97-AF65-F5344CB8AC3E}">
        <p14:creationId xmlns:p14="http://schemas.microsoft.com/office/powerpoint/2010/main" val="36511937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1" y="2743200"/>
            <a:ext cx="7123113" cy="1673225"/>
          </a:xfrm>
        </p:spPr>
        <p:txBody>
          <a:bodyPr anchor="t">
            <a:normAutofit/>
          </a:bodyPr>
          <a:lstStyle>
            <a:lvl1pPr marL="0" indent="0">
              <a:buNone/>
              <a:defRPr sz="24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Insert Chapter Description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hasCustomPrompt="1"/>
          </p:nvPr>
        </p:nvSpPr>
        <p:spPr>
          <a:xfrm>
            <a:off x="1371600" y="1803114"/>
            <a:ext cx="7620000" cy="584775"/>
          </a:xfrm>
        </p:spPr>
        <p:txBody>
          <a:bodyPr/>
          <a:lstStyle>
            <a:lvl1pPr algn="l">
              <a:buNone/>
              <a:defRPr sz="3200" b="0" cap="none" baseline="0">
                <a:solidFill>
                  <a:srgbClr val="FFFFFF"/>
                </a:solidFill>
              </a:defRPr>
            </a:lvl1pPr>
          </a:lstStyle>
          <a:p>
            <a:r>
              <a:rPr kumimoji="0" lang="en-US" dirty="0" smtClean="0"/>
              <a:t>Chapter #. Chapter name</a:t>
            </a:r>
            <a:endParaRPr kumimoji="0" lang="en-US" dirty="0"/>
          </a:p>
        </p:txBody>
      </p:sp>
      <p:cxnSp>
        <p:nvCxnSpPr>
          <p:cNvPr id="11" name="Straight Connector 10"/>
          <p:cNvCxnSpPr/>
          <p:nvPr userDrawn="1"/>
        </p:nvCxnSpPr>
        <p:spPr>
          <a:xfrm>
            <a:off x="304800" y="6218694"/>
            <a:ext cx="85344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hlinkClick r:id="rId2" action="ppaction://hlinksldjump"/>
          </p:cNvPr>
          <p:cNvSpPr txBox="1"/>
          <p:nvPr userDrawn="1"/>
        </p:nvSpPr>
        <p:spPr>
          <a:xfrm>
            <a:off x="3394506"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900" b="1" i="0" u="none" strike="noStrike" kern="1200" cap="none" spc="0" normalizeH="0" baseline="0" noProof="0" dirty="0" smtClean="0">
                <a:ln>
                  <a:noFill/>
                </a:ln>
                <a:solidFill>
                  <a:srgbClr val="09294E"/>
                </a:solidFill>
                <a:effectLst/>
                <a:uLnTx/>
                <a:uFillTx/>
                <a:latin typeface="+mn-lt"/>
                <a:ea typeface="+mj-ea"/>
                <a:cs typeface="+mj-cs"/>
              </a:rPr>
              <a:t>Chapter 1</a:t>
            </a:r>
          </a:p>
        </p:txBody>
      </p:sp>
      <p:sp>
        <p:nvSpPr>
          <p:cNvPr id="19" name="TextBox 18">
            <a:hlinkClick r:id="rId3" action="ppaction://hlinksldjump"/>
          </p:cNvPr>
          <p:cNvSpPr txBox="1"/>
          <p:nvPr userDrawn="1"/>
        </p:nvSpPr>
        <p:spPr>
          <a:xfrm>
            <a:off x="4353186"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09294E"/>
                </a:solidFill>
                <a:effectLst/>
                <a:uLnTx/>
                <a:uFillTx/>
                <a:ea typeface="+mj-ea"/>
                <a:cs typeface="+mj-cs"/>
              </a:defRPr>
            </a:lvl1pPr>
          </a:lstStyle>
          <a:p>
            <a:pPr lvl="0"/>
            <a:r>
              <a:rPr lang="en-GB" sz="900" b="1" noProof="0" dirty="0" smtClean="0">
                <a:solidFill>
                  <a:srgbClr val="9D90A0"/>
                </a:solidFill>
              </a:rPr>
              <a:t>Chapter 2</a:t>
            </a:r>
          </a:p>
        </p:txBody>
      </p:sp>
      <p:sp>
        <p:nvSpPr>
          <p:cNvPr id="20" name="TextBox 19">
            <a:hlinkClick r:id="rId2" action="ppaction://hlinksldjump"/>
          </p:cNvPr>
          <p:cNvSpPr txBox="1"/>
          <p:nvPr userDrawn="1"/>
        </p:nvSpPr>
        <p:spPr>
          <a:xfrm>
            <a:off x="695068" y="6446520"/>
            <a:ext cx="905132"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900" b="1" i="0" u="none" strike="noStrike" kern="1200" cap="none" spc="0" normalizeH="0" baseline="0" noProof="0" dirty="0" smtClean="0">
                <a:ln>
                  <a:noFill/>
                </a:ln>
                <a:solidFill>
                  <a:srgbClr val="09294E"/>
                </a:solidFill>
                <a:effectLst/>
                <a:uLnTx/>
                <a:uFillTx/>
                <a:latin typeface="+mn-lt"/>
                <a:ea typeface="+mj-ea"/>
                <a:cs typeface="+mj-cs"/>
              </a:rPr>
              <a:t>Contents</a:t>
            </a:r>
          </a:p>
        </p:txBody>
      </p:sp>
      <p:sp>
        <p:nvSpPr>
          <p:cNvPr id="21" name="TextBox 20">
            <a:hlinkClick r:id="rId2" action="ppaction://hlinksldjump"/>
          </p:cNvPr>
          <p:cNvSpPr txBox="1"/>
          <p:nvPr userDrawn="1"/>
        </p:nvSpPr>
        <p:spPr>
          <a:xfrm>
            <a:off x="1663014"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err="1" smtClean="0"/>
              <a:t>Exercices</a:t>
            </a:r>
            <a:endParaRPr lang="en-GB" sz="900" noProof="0" dirty="0" smtClean="0"/>
          </a:p>
        </p:txBody>
      </p:sp>
      <p:sp>
        <p:nvSpPr>
          <p:cNvPr id="22" name="TextBox 21">
            <a:hlinkClick r:id="rId3" action="ppaction://hlinksldjump"/>
          </p:cNvPr>
          <p:cNvSpPr txBox="1"/>
          <p:nvPr userDrawn="1"/>
        </p:nvSpPr>
        <p:spPr>
          <a:xfrm>
            <a:off x="5311350"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3</a:t>
            </a:r>
          </a:p>
        </p:txBody>
      </p:sp>
      <p:sp>
        <p:nvSpPr>
          <p:cNvPr id="23" name="TextBox 22">
            <a:hlinkClick r:id="rId3" action="ppaction://hlinksldjump"/>
          </p:cNvPr>
          <p:cNvSpPr txBox="1"/>
          <p:nvPr userDrawn="1"/>
        </p:nvSpPr>
        <p:spPr>
          <a:xfrm>
            <a:off x="6269514"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4</a:t>
            </a: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3268" y="6310911"/>
            <a:ext cx="1555932" cy="461017"/>
          </a:xfrm>
          <a:prstGeom prst="rect">
            <a:avLst/>
          </a:prstGeom>
        </p:spPr>
      </p:pic>
    </p:spTree>
    <p:extLst>
      <p:ext uri="{BB962C8B-B14F-4D97-AF65-F5344CB8AC3E}">
        <p14:creationId xmlns:p14="http://schemas.microsoft.com/office/powerpoint/2010/main" val="631603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1" y="2743200"/>
            <a:ext cx="7123113" cy="1673225"/>
          </a:xfrm>
        </p:spPr>
        <p:txBody>
          <a:bodyPr anchor="t">
            <a:normAutofit/>
          </a:bodyPr>
          <a:lstStyle>
            <a:lvl1pPr marL="0" indent="0">
              <a:buNone/>
              <a:defRPr sz="24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Insert Chapter Description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hasCustomPrompt="1"/>
          </p:nvPr>
        </p:nvSpPr>
        <p:spPr>
          <a:xfrm>
            <a:off x="1371600" y="1803114"/>
            <a:ext cx="7620000" cy="584775"/>
          </a:xfrm>
        </p:spPr>
        <p:txBody>
          <a:bodyPr/>
          <a:lstStyle>
            <a:lvl1pPr algn="l">
              <a:buNone/>
              <a:defRPr sz="3200" b="0" cap="none" baseline="0">
                <a:solidFill>
                  <a:srgbClr val="FFFFFF"/>
                </a:solidFill>
              </a:defRPr>
            </a:lvl1pPr>
          </a:lstStyle>
          <a:p>
            <a:r>
              <a:rPr kumimoji="0" lang="en-US" dirty="0" smtClean="0"/>
              <a:t>Chapter #. Chapter name</a:t>
            </a:r>
            <a:endParaRPr kumimoji="0" lang="en-US" dirty="0"/>
          </a:p>
        </p:txBody>
      </p:sp>
      <p:cxnSp>
        <p:nvCxnSpPr>
          <p:cNvPr id="11" name="Straight Connector 10"/>
          <p:cNvCxnSpPr/>
          <p:nvPr userDrawn="1"/>
        </p:nvCxnSpPr>
        <p:spPr>
          <a:xfrm>
            <a:off x="304800" y="6218694"/>
            <a:ext cx="85344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hlinkClick r:id="rId2" action="ppaction://hlinksldjump"/>
          </p:cNvPr>
          <p:cNvSpPr txBox="1"/>
          <p:nvPr userDrawn="1"/>
        </p:nvSpPr>
        <p:spPr>
          <a:xfrm>
            <a:off x="3394506"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1</a:t>
            </a:r>
          </a:p>
        </p:txBody>
      </p:sp>
      <p:sp>
        <p:nvSpPr>
          <p:cNvPr id="19" name="TextBox 18">
            <a:hlinkClick r:id="rId3" action="ppaction://hlinksldjump"/>
          </p:cNvPr>
          <p:cNvSpPr txBox="1"/>
          <p:nvPr userDrawn="1"/>
        </p:nvSpPr>
        <p:spPr>
          <a:xfrm>
            <a:off x="4353186"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smtClean="0"/>
              <a:t>Chapter 2</a:t>
            </a:r>
          </a:p>
        </p:txBody>
      </p:sp>
      <p:sp>
        <p:nvSpPr>
          <p:cNvPr id="20" name="TextBox 19">
            <a:hlinkClick r:id="rId2" action="ppaction://hlinksldjump"/>
          </p:cNvPr>
          <p:cNvSpPr txBox="1"/>
          <p:nvPr userDrawn="1"/>
        </p:nvSpPr>
        <p:spPr>
          <a:xfrm>
            <a:off x="695068" y="6446520"/>
            <a:ext cx="905132"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900" b="1" i="0" u="none" strike="noStrike" kern="1200" cap="none" spc="0" normalizeH="0" baseline="0" noProof="0" dirty="0" smtClean="0">
                <a:ln>
                  <a:noFill/>
                </a:ln>
                <a:solidFill>
                  <a:srgbClr val="09294E"/>
                </a:solidFill>
                <a:effectLst/>
                <a:uLnTx/>
                <a:uFillTx/>
                <a:latin typeface="+mn-lt"/>
                <a:ea typeface="+mj-ea"/>
                <a:cs typeface="+mj-cs"/>
              </a:rPr>
              <a:t>Contents</a:t>
            </a:r>
          </a:p>
        </p:txBody>
      </p:sp>
      <p:sp>
        <p:nvSpPr>
          <p:cNvPr id="21" name="TextBox 20">
            <a:hlinkClick r:id="rId2" action="ppaction://hlinksldjump"/>
          </p:cNvPr>
          <p:cNvSpPr txBox="1"/>
          <p:nvPr userDrawn="1"/>
        </p:nvSpPr>
        <p:spPr>
          <a:xfrm>
            <a:off x="1663014"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err="1" smtClean="0"/>
              <a:t>Exercices</a:t>
            </a:r>
            <a:endParaRPr lang="en-GB" sz="900" noProof="0" dirty="0" smtClean="0"/>
          </a:p>
        </p:txBody>
      </p:sp>
      <p:sp>
        <p:nvSpPr>
          <p:cNvPr id="22" name="TextBox 21">
            <a:hlinkClick r:id="rId3" action="ppaction://hlinksldjump"/>
          </p:cNvPr>
          <p:cNvSpPr txBox="1"/>
          <p:nvPr userDrawn="1"/>
        </p:nvSpPr>
        <p:spPr>
          <a:xfrm>
            <a:off x="5311350"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3</a:t>
            </a:r>
          </a:p>
        </p:txBody>
      </p:sp>
      <p:sp>
        <p:nvSpPr>
          <p:cNvPr id="23" name="TextBox 22">
            <a:hlinkClick r:id="rId3" action="ppaction://hlinksldjump"/>
          </p:cNvPr>
          <p:cNvSpPr txBox="1"/>
          <p:nvPr userDrawn="1"/>
        </p:nvSpPr>
        <p:spPr>
          <a:xfrm>
            <a:off x="6269514"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4</a:t>
            </a: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3268" y="6310911"/>
            <a:ext cx="1555932" cy="461017"/>
          </a:xfrm>
          <a:prstGeom prst="rect">
            <a:avLst/>
          </a:prstGeom>
        </p:spPr>
      </p:pic>
    </p:spTree>
    <p:extLst>
      <p:ext uri="{BB962C8B-B14F-4D97-AF65-F5344CB8AC3E}">
        <p14:creationId xmlns:p14="http://schemas.microsoft.com/office/powerpoint/2010/main" val="39198487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1" y="2743200"/>
            <a:ext cx="7123113" cy="1673225"/>
          </a:xfrm>
        </p:spPr>
        <p:txBody>
          <a:bodyPr anchor="t">
            <a:normAutofit/>
          </a:bodyPr>
          <a:lstStyle>
            <a:lvl1pPr marL="0" indent="0">
              <a:buNone/>
              <a:defRPr sz="24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Insert Chapter Description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hasCustomPrompt="1"/>
          </p:nvPr>
        </p:nvSpPr>
        <p:spPr>
          <a:xfrm>
            <a:off x="1371600" y="1803114"/>
            <a:ext cx="7620000" cy="584775"/>
          </a:xfrm>
        </p:spPr>
        <p:txBody>
          <a:bodyPr/>
          <a:lstStyle>
            <a:lvl1pPr algn="l">
              <a:buNone/>
              <a:defRPr sz="3200" b="0" cap="none" baseline="0">
                <a:solidFill>
                  <a:srgbClr val="FFFFFF"/>
                </a:solidFill>
              </a:defRPr>
            </a:lvl1pPr>
          </a:lstStyle>
          <a:p>
            <a:r>
              <a:rPr kumimoji="0" lang="en-US" dirty="0" smtClean="0"/>
              <a:t>Chapter #. Chapter name</a:t>
            </a:r>
            <a:endParaRPr kumimoji="0" lang="en-US" dirty="0"/>
          </a:p>
        </p:txBody>
      </p:sp>
      <p:cxnSp>
        <p:nvCxnSpPr>
          <p:cNvPr id="11" name="Straight Connector 10"/>
          <p:cNvCxnSpPr/>
          <p:nvPr userDrawn="1"/>
        </p:nvCxnSpPr>
        <p:spPr>
          <a:xfrm>
            <a:off x="304800" y="6218694"/>
            <a:ext cx="85344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hlinkClick r:id="rId2" action="ppaction://hlinksldjump"/>
          </p:cNvPr>
          <p:cNvSpPr txBox="1"/>
          <p:nvPr userDrawn="1"/>
        </p:nvSpPr>
        <p:spPr>
          <a:xfrm>
            <a:off x="3394506"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1</a:t>
            </a:r>
          </a:p>
        </p:txBody>
      </p:sp>
      <p:sp>
        <p:nvSpPr>
          <p:cNvPr id="19" name="TextBox 18">
            <a:hlinkClick r:id="rId3" action="ppaction://hlinksldjump"/>
          </p:cNvPr>
          <p:cNvSpPr txBox="1"/>
          <p:nvPr userDrawn="1"/>
        </p:nvSpPr>
        <p:spPr>
          <a:xfrm>
            <a:off x="4353186"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09294E"/>
                </a:solidFill>
                <a:effectLst/>
                <a:uLnTx/>
                <a:uFillTx/>
                <a:ea typeface="+mj-ea"/>
                <a:cs typeface="+mj-cs"/>
              </a:defRPr>
            </a:lvl1pPr>
          </a:lstStyle>
          <a:p>
            <a:pPr lvl="0"/>
            <a:r>
              <a:rPr lang="en-GB" sz="900" b="1" noProof="0" dirty="0" smtClean="0">
                <a:solidFill>
                  <a:srgbClr val="9D90A0"/>
                </a:solidFill>
              </a:rPr>
              <a:t>Chapter 2</a:t>
            </a:r>
          </a:p>
        </p:txBody>
      </p:sp>
      <p:sp>
        <p:nvSpPr>
          <p:cNvPr id="20" name="TextBox 19">
            <a:hlinkClick r:id="rId2" action="ppaction://hlinksldjump"/>
          </p:cNvPr>
          <p:cNvSpPr txBox="1"/>
          <p:nvPr userDrawn="1"/>
        </p:nvSpPr>
        <p:spPr>
          <a:xfrm>
            <a:off x="695068" y="6446520"/>
            <a:ext cx="905132"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900" b="1" i="0" u="none" strike="noStrike" kern="1200" cap="none" spc="0" normalizeH="0" baseline="0" noProof="0" dirty="0" smtClean="0">
                <a:ln>
                  <a:noFill/>
                </a:ln>
                <a:solidFill>
                  <a:srgbClr val="09294E"/>
                </a:solidFill>
                <a:effectLst/>
                <a:uLnTx/>
                <a:uFillTx/>
                <a:latin typeface="+mn-lt"/>
                <a:ea typeface="+mj-ea"/>
                <a:cs typeface="+mj-cs"/>
              </a:rPr>
              <a:t>Contents</a:t>
            </a:r>
          </a:p>
        </p:txBody>
      </p:sp>
      <p:sp>
        <p:nvSpPr>
          <p:cNvPr id="21" name="TextBox 20">
            <a:hlinkClick r:id="rId2" action="ppaction://hlinksldjump"/>
          </p:cNvPr>
          <p:cNvSpPr txBox="1"/>
          <p:nvPr userDrawn="1"/>
        </p:nvSpPr>
        <p:spPr>
          <a:xfrm>
            <a:off x="1663014"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err="1" smtClean="0"/>
              <a:t>Exercices</a:t>
            </a:r>
            <a:endParaRPr lang="en-GB" sz="900" noProof="0" dirty="0" smtClean="0"/>
          </a:p>
        </p:txBody>
      </p:sp>
      <p:sp>
        <p:nvSpPr>
          <p:cNvPr id="22" name="TextBox 21">
            <a:hlinkClick r:id="rId3" action="ppaction://hlinksldjump"/>
          </p:cNvPr>
          <p:cNvSpPr txBox="1"/>
          <p:nvPr userDrawn="1"/>
        </p:nvSpPr>
        <p:spPr>
          <a:xfrm>
            <a:off x="5311350"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smtClean="0"/>
              <a:t>Chapter 3</a:t>
            </a:r>
          </a:p>
        </p:txBody>
      </p:sp>
      <p:sp>
        <p:nvSpPr>
          <p:cNvPr id="23" name="TextBox 22">
            <a:hlinkClick r:id="rId3" action="ppaction://hlinksldjump"/>
          </p:cNvPr>
          <p:cNvSpPr txBox="1"/>
          <p:nvPr userDrawn="1"/>
        </p:nvSpPr>
        <p:spPr>
          <a:xfrm>
            <a:off x="6269514"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4</a:t>
            </a: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3268" y="6310911"/>
            <a:ext cx="1555932" cy="461017"/>
          </a:xfrm>
          <a:prstGeom prst="rect">
            <a:avLst/>
          </a:prstGeom>
        </p:spPr>
      </p:pic>
    </p:spTree>
    <p:extLst>
      <p:ext uri="{BB962C8B-B14F-4D97-AF65-F5344CB8AC3E}">
        <p14:creationId xmlns:p14="http://schemas.microsoft.com/office/powerpoint/2010/main" val="524221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1" y="2743200"/>
            <a:ext cx="7123113" cy="1673225"/>
          </a:xfrm>
        </p:spPr>
        <p:txBody>
          <a:bodyPr anchor="t">
            <a:normAutofit/>
          </a:bodyPr>
          <a:lstStyle>
            <a:lvl1pPr marL="0" indent="0">
              <a:buNone/>
              <a:defRPr sz="24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Insert Chapter Description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hasCustomPrompt="1"/>
          </p:nvPr>
        </p:nvSpPr>
        <p:spPr>
          <a:xfrm>
            <a:off x="1371600" y="1803114"/>
            <a:ext cx="7620000" cy="584775"/>
          </a:xfrm>
        </p:spPr>
        <p:txBody>
          <a:bodyPr/>
          <a:lstStyle>
            <a:lvl1pPr algn="l">
              <a:buNone/>
              <a:defRPr sz="3200" b="0" cap="none" baseline="0">
                <a:solidFill>
                  <a:srgbClr val="FFFFFF"/>
                </a:solidFill>
              </a:defRPr>
            </a:lvl1pPr>
          </a:lstStyle>
          <a:p>
            <a:r>
              <a:rPr kumimoji="0" lang="en-US" dirty="0" smtClean="0"/>
              <a:t>Chapter #. Chapter name</a:t>
            </a:r>
            <a:endParaRPr kumimoji="0" lang="en-US" dirty="0"/>
          </a:p>
        </p:txBody>
      </p:sp>
      <p:cxnSp>
        <p:nvCxnSpPr>
          <p:cNvPr id="11" name="Straight Connector 10"/>
          <p:cNvCxnSpPr/>
          <p:nvPr userDrawn="1"/>
        </p:nvCxnSpPr>
        <p:spPr>
          <a:xfrm>
            <a:off x="304800" y="6218694"/>
            <a:ext cx="85344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hlinkClick r:id="rId2" action="ppaction://hlinksldjump"/>
          </p:cNvPr>
          <p:cNvSpPr txBox="1"/>
          <p:nvPr userDrawn="1"/>
        </p:nvSpPr>
        <p:spPr>
          <a:xfrm>
            <a:off x="3394506"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1</a:t>
            </a:r>
          </a:p>
        </p:txBody>
      </p:sp>
      <p:sp>
        <p:nvSpPr>
          <p:cNvPr id="19" name="TextBox 18">
            <a:hlinkClick r:id="rId3" action="ppaction://hlinksldjump"/>
          </p:cNvPr>
          <p:cNvSpPr txBox="1"/>
          <p:nvPr userDrawn="1"/>
        </p:nvSpPr>
        <p:spPr>
          <a:xfrm>
            <a:off x="4353186"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800" b="1" i="0" u="none" strike="noStrike" cap="none" spc="0" normalizeH="0" baseline="0">
                <a:ln>
                  <a:noFill/>
                </a:ln>
                <a:solidFill>
                  <a:srgbClr val="09294E"/>
                </a:solidFill>
                <a:effectLst/>
                <a:uLnTx/>
                <a:uFillTx/>
                <a:ea typeface="+mj-ea"/>
                <a:cs typeface="+mj-cs"/>
              </a:defRPr>
            </a:lvl1pPr>
          </a:lstStyle>
          <a:p>
            <a:pPr lvl="0"/>
            <a:r>
              <a:rPr lang="en-GB" sz="900" b="1" noProof="0" dirty="0" smtClean="0">
                <a:solidFill>
                  <a:srgbClr val="9D90A0"/>
                </a:solidFill>
              </a:rPr>
              <a:t>Chapter 2</a:t>
            </a:r>
          </a:p>
        </p:txBody>
      </p:sp>
      <p:sp>
        <p:nvSpPr>
          <p:cNvPr id="20" name="TextBox 19">
            <a:hlinkClick r:id="rId2" action="ppaction://hlinksldjump"/>
          </p:cNvPr>
          <p:cNvSpPr txBox="1"/>
          <p:nvPr userDrawn="1"/>
        </p:nvSpPr>
        <p:spPr>
          <a:xfrm>
            <a:off x="695068" y="6446520"/>
            <a:ext cx="905132"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900" b="1" i="0" u="none" strike="noStrike" kern="1200" cap="none" spc="0" normalizeH="0" baseline="0" noProof="0" dirty="0" smtClean="0">
                <a:ln>
                  <a:noFill/>
                </a:ln>
                <a:solidFill>
                  <a:srgbClr val="09294E"/>
                </a:solidFill>
                <a:effectLst/>
                <a:uLnTx/>
                <a:uFillTx/>
                <a:latin typeface="+mn-lt"/>
                <a:ea typeface="+mj-ea"/>
                <a:cs typeface="+mj-cs"/>
              </a:rPr>
              <a:t>Contents</a:t>
            </a:r>
          </a:p>
        </p:txBody>
      </p:sp>
      <p:sp>
        <p:nvSpPr>
          <p:cNvPr id="21" name="TextBox 20">
            <a:hlinkClick r:id="rId2" action="ppaction://hlinksldjump"/>
          </p:cNvPr>
          <p:cNvSpPr txBox="1"/>
          <p:nvPr userDrawn="1"/>
        </p:nvSpPr>
        <p:spPr>
          <a:xfrm>
            <a:off x="1663014" y="6446520"/>
            <a:ext cx="904618"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err="1" smtClean="0"/>
              <a:t>Exercices</a:t>
            </a:r>
            <a:endParaRPr lang="en-GB" sz="900" noProof="0" dirty="0" smtClean="0"/>
          </a:p>
        </p:txBody>
      </p:sp>
      <p:sp>
        <p:nvSpPr>
          <p:cNvPr id="22" name="TextBox 21">
            <a:hlinkClick r:id="rId3" action="ppaction://hlinksldjump"/>
          </p:cNvPr>
          <p:cNvSpPr txBox="1"/>
          <p:nvPr userDrawn="1"/>
        </p:nvSpPr>
        <p:spPr>
          <a:xfrm>
            <a:off x="5311350"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9D90A0"/>
                </a:solidFill>
                <a:effectLst/>
                <a:uLnTx/>
                <a:uFillTx/>
                <a:ea typeface="+mj-ea"/>
                <a:cs typeface="+mj-cs"/>
              </a:defRPr>
            </a:lvl1pPr>
          </a:lstStyle>
          <a:p>
            <a:pPr lvl="0"/>
            <a:r>
              <a:rPr lang="en-GB" sz="900" noProof="0" dirty="0" smtClean="0"/>
              <a:t>Chapter 3</a:t>
            </a:r>
          </a:p>
        </p:txBody>
      </p:sp>
      <p:sp>
        <p:nvSpPr>
          <p:cNvPr id="23" name="TextBox 22">
            <a:hlinkClick r:id="rId3" action="ppaction://hlinksldjump"/>
          </p:cNvPr>
          <p:cNvSpPr txBox="1"/>
          <p:nvPr userDrawn="1"/>
        </p:nvSpPr>
        <p:spPr>
          <a:xfrm>
            <a:off x="6269514" y="6446520"/>
            <a:ext cx="905131" cy="2159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rnd" cmpd="dbl">
            <a:solidFill>
              <a:srgbClr val="09294E"/>
            </a:solidFill>
          </a:ln>
          <a:effectLst>
            <a:outerShdw blurRad="88900" dir="18900000" sy="23000" kx="-1200000" algn="bl" rotWithShape="0">
              <a:prstClr val="black">
                <a:alpha val="50000"/>
              </a:prstClr>
            </a:outerShdw>
          </a:effectLst>
        </p:spPr>
        <p:txBody>
          <a:bodyPr vert="horz" wrap="none"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900" b="1" i="0" u="none" strike="noStrike" cap="none" spc="0" normalizeH="0" baseline="0">
                <a:ln>
                  <a:noFill/>
                </a:ln>
                <a:solidFill>
                  <a:srgbClr val="09294E"/>
                </a:solidFill>
                <a:effectLst/>
                <a:uLnTx/>
                <a:uFillTx/>
                <a:ea typeface="+mj-ea"/>
                <a:cs typeface="+mj-cs"/>
              </a:defRPr>
            </a:lvl1pPr>
          </a:lstStyle>
          <a:p>
            <a:pPr lvl="0"/>
            <a:r>
              <a:rPr lang="en-GB" sz="900" noProof="0" dirty="0" smtClean="0"/>
              <a:t>Chapter 4</a:t>
            </a: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3268" y="6310911"/>
            <a:ext cx="1555932" cy="461017"/>
          </a:xfrm>
          <a:prstGeom prst="rect">
            <a:avLst/>
          </a:prstGeom>
        </p:spPr>
      </p:pic>
    </p:spTree>
    <p:extLst>
      <p:ext uri="{BB962C8B-B14F-4D97-AF65-F5344CB8AC3E}">
        <p14:creationId xmlns:p14="http://schemas.microsoft.com/office/powerpoint/2010/main" val="39824260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4.jp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9114"/>
            <a:ext cx="8153400" cy="584775"/>
          </a:xfrm>
          <a:prstGeom prst="rect">
            <a:avLst/>
          </a:prstGeom>
        </p:spPr>
        <p:txBody>
          <a:bodyPr vert="horz" anchor="ctr">
            <a:normAutofit/>
          </a:bodyPr>
          <a:lstStyle/>
          <a:p>
            <a:r>
              <a:rPr kumimoji="0" lang="en-US" dirty="0" smtClean="0"/>
              <a:t>Insert Slide Title</a:t>
            </a:r>
            <a:endParaRPr kumimoji="0" lang="en-US" dirty="0"/>
          </a:p>
        </p:txBody>
      </p:sp>
      <p:sp>
        <p:nvSpPr>
          <p:cNvPr id="13" name="Text Placeholder 12"/>
          <p:cNvSpPr>
            <a:spLocks noGrp="1"/>
          </p:cNvSpPr>
          <p:nvPr>
            <p:ph type="body" idx="1"/>
          </p:nvPr>
        </p:nvSpPr>
        <p:spPr>
          <a:xfrm>
            <a:off x="612648" y="1219200"/>
            <a:ext cx="8153400" cy="4907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8" name="Rectangle 7"/>
          <p:cNvSpPr/>
          <p:nvPr/>
        </p:nvSpPr>
        <p:spPr>
          <a:xfrm>
            <a:off x="0" y="9144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a:off x="590550" y="9144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cxnSp>
        <p:nvCxnSpPr>
          <p:cNvPr id="12" name="Straight Connector 11"/>
          <p:cNvCxnSpPr/>
          <p:nvPr/>
        </p:nvCxnSpPr>
        <p:spPr>
          <a:xfrm>
            <a:off x="304800" y="6218694"/>
            <a:ext cx="85344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4A56345-6160-4840-97D4-551E1920EF5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858001" y="6263687"/>
            <a:ext cx="1447800" cy="567165"/>
          </a:xfrm>
          <a:prstGeom prst="rect">
            <a:avLst/>
          </a:prstGeom>
        </p:spPr>
      </p:pic>
      <p:pic>
        <p:nvPicPr>
          <p:cNvPr id="11" name="Picture 10"/>
          <p:cNvPicPr>
            <a:picLocks noChangeAspect="1"/>
          </p:cNvPicPr>
          <p:nvPr userDrawn="1"/>
        </p:nvPicPr>
        <p:blipFill rotWithShape="1">
          <a:blip r:embed="rId22">
            <a:extLst>
              <a:ext uri="{28A0092B-C50C-407E-A947-70E740481C1C}">
                <a14:useLocalDpi xmlns:a14="http://schemas.microsoft.com/office/drawing/2010/main" val="0"/>
              </a:ext>
            </a:extLst>
          </a:blip>
          <a:srcRect t="34000" b="34000"/>
          <a:stretch/>
        </p:blipFill>
        <p:spPr>
          <a:xfrm>
            <a:off x="583293" y="6242469"/>
            <a:ext cx="1905000" cy="609600"/>
          </a:xfrm>
          <a:prstGeom prst="rect">
            <a:avLst/>
          </a:prstGeom>
        </p:spPr>
      </p:pic>
    </p:spTree>
    <p:extLst>
      <p:ext uri="{BB962C8B-B14F-4D97-AF65-F5344CB8AC3E}">
        <p14:creationId xmlns:p14="http://schemas.microsoft.com/office/powerpoint/2010/main" val="9714355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708" r:id="rId3"/>
    <p:sldLayoutId id="2147483695" r:id="rId4"/>
    <p:sldLayoutId id="2147483702" r:id="rId5"/>
    <p:sldLayoutId id="2147483680" r:id="rId6"/>
    <p:sldLayoutId id="2147483704" r:id="rId7"/>
    <p:sldLayoutId id="2147483705" r:id="rId8"/>
    <p:sldLayoutId id="2147483706" r:id="rId9"/>
    <p:sldLayoutId id="2147483707" r:id="rId10"/>
    <p:sldLayoutId id="2147483682" r:id="rId11"/>
    <p:sldLayoutId id="2147483683" r:id="rId12"/>
    <p:sldLayoutId id="2147483694" r:id="rId13"/>
    <p:sldLayoutId id="2147483684" r:id="rId14"/>
    <p:sldLayoutId id="2147483686" r:id="rId15"/>
    <p:sldLayoutId id="2147483718" r:id="rId16"/>
    <p:sldLayoutId id="2147483720" r:id="rId17"/>
    <p:sldLayoutId id="2147483751" r:id="rId18"/>
    <p:sldLayoutId id="2147483754" r:id="rId19"/>
  </p:sldLayoutIdLst>
  <p:timing>
    <p:tnLst>
      <p:par>
        <p:cTn id="1" dur="indefinite" restart="never" nodeType="tmRoot"/>
      </p:par>
    </p:tnLst>
  </p:timing>
  <p:hf hdr="0" ftr="0" dt="0"/>
  <p:txStyles>
    <p:titleStyle>
      <a:lvl1pPr algn="l" rtl="0" eaLnBrk="1" latinLnBrk="0" hangingPunct="1">
        <a:spcBef>
          <a:spcPct val="0"/>
        </a:spcBef>
        <a:buNone/>
        <a:defRPr kumimoji="0" sz="3200" kern="1200">
          <a:solidFill>
            <a:srgbClr val="62585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628651" y="80266"/>
            <a:ext cx="6121981" cy="870421"/>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9" name="Text Placeholder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3">
            <a:extLst>
              <a:ext uri="{FF2B5EF4-FFF2-40B4-BE49-F238E27FC236}">
                <a16:creationId xmlns:a16="http://schemas.microsoft.com/office/drawing/2014/main" id="{F4A56345-6160-4840-97D4-551E1920EF5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58001" y="6263687"/>
            <a:ext cx="1447800" cy="567165"/>
          </a:xfrm>
          <a:prstGeom prst="rect">
            <a:avLst/>
          </a:prstGeom>
        </p:spPr>
      </p:pic>
      <p:pic>
        <p:nvPicPr>
          <p:cNvPr id="5" name="Picture 4"/>
          <p:cNvPicPr>
            <a:picLocks noChangeAspect="1"/>
          </p:cNvPicPr>
          <p:nvPr userDrawn="1"/>
        </p:nvPicPr>
        <p:blipFill rotWithShape="1">
          <a:blip r:embed="rId15">
            <a:extLst>
              <a:ext uri="{28A0092B-C50C-407E-A947-70E740481C1C}">
                <a14:useLocalDpi xmlns:a14="http://schemas.microsoft.com/office/drawing/2010/main" val="0"/>
              </a:ext>
            </a:extLst>
          </a:blip>
          <a:srcRect t="34000" b="34000"/>
          <a:stretch/>
        </p:blipFill>
        <p:spPr>
          <a:xfrm>
            <a:off x="583293" y="6242469"/>
            <a:ext cx="1905000" cy="609600"/>
          </a:xfrm>
          <a:prstGeom prst="rect">
            <a:avLst/>
          </a:prstGeom>
        </p:spPr>
      </p:pic>
    </p:spTree>
    <p:extLst>
      <p:ext uri="{BB962C8B-B14F-4D97-AF65-F5344CB8AC3E}">
        <p14:creationId xmlns:p14="http://schemas.microsoft.com/office/powerpoint/2010/main" val="344181220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8" r:id="rId4"/>
    <p:sldLayoutId id="2147483743" r:id="rId5"/>
    <p:sldLayoutId id="2147483742" r:id="rId6"/>
    <p:sldLayoutId id="2147483739" r:id="rId7"/>
    <p:sldLayoutId id="2147483740" r:id="rId8"/>
    <p:sldLayoutId id="2147483741" r:id="rId9"/>
    <p:sldLayoutId id="2147483745" r:id="rId10"/>
    <p:sldLayoutId id="2147483748" r:id="rId11"/>
    <p:sldLayoutId id="214748375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0" lang="en-GB" sz="3200" kern="1200" dirty="0">
          <a:solidFill>
            <a:srgbClr val="6258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23F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23F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23F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23F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23F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800" kern="1200">
          <a:solidFill>
            <a:srgbClr val="09294E"/>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1.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4.jpg"/><Relationship Id="rId4" Type="http://schemas.openxmlformats.org/officeDocument/2006/relationships/image" Target="../media/image3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35.xml"/><Relationship Id="rId1" Type="http://schemas.openxmlformats.org/officeDocument/2006/relationships/slideLayout" Target="../slideLayouts/slideLayout31.xml"/><Relationship Id="rId4" Type="http://schemas.openxmlformats.org/officeDocument/2006/relationships/slide" Target="slide55.xml"/></Relationships>
</file>

<file path=ppt/slides/_rels/slide4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hyperlink" Target="https://unepdtu.org/project/nexus/"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149"/>
          <a:stretch/>
        </p:blipFill>
        <p:spPr>
          <a:xfrm>
            <a:off x="0" y="-24715"/>
            <a:ext cx="9144001" cy="6882715"/>
          </a:xfrm>
          <a:prstGeom prst="rect">
            <a:avLst/>
          </a:prstGeom>
        </p:spPr>
      </p:pic>
      <p:grpSp>
        <p:nvGrpSpPr>
          <p:cNvPr id="5" name="Group 4"/>
          <p:cNvGrpSpPr/>
          <p:nvPr/>
        </p:nvGrpSpPr>
        <p:grpSpPr>
          <a:xfrm>
            <a:off x="0" y="6058749"/>
            <a:ext cx="9144000" cy="801322"/>
            <a:chOff x="5364370" y="2922309"/>
            <a:chExt cx="3779630" cy="3836766"/>
          </a:xfrm>
          <a:solidFill>
            <a:schemeClr val="bg1"/>
          </a:solidFill>
        </p:grpSpPr>
        <p:sp>
          <p:nvSpPr>
            <p:cNvPr id="8" name="Rounded Rectangle 7"/>
            <p:cNvSpPr/>
            <p:nvPr/>
          </p:nvSpPr>
          <p:spPr>
            <a:xfrm>
              <a:off x="5364370" y="2922309"/>
              <a:ext cx="3779630" cy="382733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4" name="Rectangle 13"/>
            <p:cNvSpPr/>
            <p:nvPr/>
          </p:nvSpPr>
          <p:spPr>
            <a:xfrm rot="5400000">
              <a:off x="6611264" y="4169203"/>
              <a:ext cx="3779630" cy="12858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3" name="Rectangle 12"/>
            <p:cNvSpPr/>
            <p:nvPr/>
          </p:nvSpPr>
          <p:spPr>
            <a:xfrm>
              <a:off x="5364370" y="5473233"/>
              <a:ext cx="3779630" cy="12858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entury Gothic" panose="020B0502020202020204" pitchFamily="34" charset="0"/>
              </a:endParaRPr>
            </a:p>
          </p:txBody>
        </p:sp>
      </p:grpSp>
      <p:sp>
        <p:nvSpPr>
          <p:cNvPr id="12" name="Title 7"/>
          <p:cNvSpPr txBox="1">
            <a:spLocks/>
          </p:cNvSpPr>
          <p:nvPr/>
        </p:nvSpPr>
        <p:spPr>
          <a:xfrm>
            <a:off x="-1" y="893237"/>
            <a:ext cx="9144001" cy="2840563"/>
          </a:xfrm>
          <a:prstGeom prst="rect">
            <a:avLst/>
          </a:prstGeom>
          <a:solidFill>
            <a:srgbClr val="595959">
              <a:alpha val="69000"/>
            </a:srgbClr>
          </a:solidFill>
        </p:spPr>
        <p:txBody>
          <a:bodyPr vert="horz"/>
          <a:lstStyle>
            <a:lvl1pPr algn="ctr" defTabSz="457200" rtl="0" eaLnBrk="1" latinLnBrk="0" hangingPunct="1">
              <a:spcBef>
                <a:spcPct val="0"/>
              </a:spcBef>
              <a:buNone/>
              <a:defRPr sz="2400" b="0" kern="1200" baseline="0">
                <a:solidFill>
                  <a:srgbClr val="595959"/>
                </a:solidFill>
                <a:latin typeface="+mj-lt"/>
                <a:ea typeface="+mj-ea"/>
                <a:cs typeface="+mj-cs"/>
              </a:defRPr>
            </a:lvl1pPr>
          </a:lstStyle>
          <a:p>
            <a:pPr algn="l"/>
            <a:r>
              <a:rPr lang="en-GB" b="1" dirty="0" smtClean="0">
                <a:solidFill>
                  <a:schemeClr val="bg1"/>
                </a:solidFill>
                <a:latin typeface="Century Gothic" panose="020B0502020202020204" pitchFamily="34" charset="0"/>
              </a:rPr>
              <a:t>NEXOS+1 Webinar:</a:t>
            </a:r>
          </a:p>
          <a:p>
            <a:pPr algn="l"/>
            <a:endParaRPr lang="es-ES" sz="2800" b="1" dirty="0" smtClean="0">
              <a:solidFill>
                <a:schemeClr val="bg1"/>
              </a:solidFill>
              <a:latin typeface="Century Gothic" panose="020B0502020202020204" pitchFamily="34" charset="0"/>
            </a:endParaRPr>
          </a:p>
          <a:p>
            <a:pPr algn="l"/>
            <a:r>
              <a:rPr lang="es-ES" sz="2800" b="1" dirty="0">
                <a:solidFill>
                  <a:schemeClr val="bg1"/>
                </a:solidFill>
                <a:latin typeface="Century Gothic" panose="020B0502020202020204" pitchFamily="34" charset="0"/>
              </a:rPr>
              <a:t>Cómo el sector privado puede evaluar e informar sobre los impactos de sus acciones en el Desarrollo </a:t>
            </a:r>
            <a:r>
              <a:rPr lang="es-ES" sz="2800" b="1" dirty="0" smtClean="0">
                <a:solidFill>
                  <a:schemeClr val="bg1"/>
                </a:solidFill>
                <a:latin typeface="Century Gothic" panose="020B0502020202020204" pitchFamily="34" charset="0"/>
              </a:rPr>
              <a:t>Sostenible</a:t>
            </a:r>
          </a:p>
          <a:p>
            <a:pPr algn="l"/>
            <a:endParaRPr lang="es-ES" sz="2000" b="1" i="1" dirty="0">
              <a:solidFill>
                <a:schemeClr val="bg1"/>
              </a:solidFill>
              <a:latin typeface="Century Gothic" panose="020B0502020202020204" pitchFamily="34" charset="0"/>
            </a:endParaRPr>
          </a:p>
          <a:p>
            <a:pPr algn="l"/>
            <a:r>
              <a:rPr lang="es-ES" sz="1400" i="1" dirty="0" smtClean="0">
                <a:solidFill>
                  <a:schemeClr val="bg1"/>
                </a:solidFill>
                <a:latin typeface="Century Gothic" panose="020B0502020202020204" pitchFamily="34" charset="0"/>
              </a:rPr>
              <a:t>31 Mayo 2021</a:t>
            </a:r>
            <a:endParaRPr lang="en-GB" sz="1400" i="1" dirty="0">
              <a:solidFill>
                <a:schemeClr val="bg1"/>
              </a:solidFill>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816" y="4689799"/>
            <a:ext cx="1116000" cy="1116000"/>
          </a:xfrm>
          <a:prstGeom prst="ellipse">
            <a:avLst/>
          </a:prstGeom>
        </p:spPr>
      </p:pic>
      <p:sp>
        <p:nvSpPr>
          <p:cNvPr id="10" name="Rectangle 9"/>
          <p:cNvSpPr/>
          <p:nvPr/>
        </p:nvSpPr>
        <p:spPr>
          <a:xfrm>
            <a:off x="5915748" y="5002205"/>
            <a:ext cx="1833225" cy="646331"/>
          </a:xfrm>
          <a:prstGeom prst="rect">
            <a:avLst/>
          </a:prstGeom>
        </p:spPr>
        <p:txBody>
          <a:bodyPr wrap="square">
            <a:spAutoFit/>
          </a:bodyPr>
          <a:lstStyle/>
          <a:p>
            <a:pPr algn="r"/>
            <a:r>
              <a:rPr lang="it-IT" sz="1400" b="1" dirty="0">
                <a:solidFill>
                  <a:schemeClr val="bg1"/>
                </a:solidFill>
                <a:latin typeface="Century Gothic" panose="020B0502020202020204" pitchFamily="34" charset="0"/>
              </a:rPr>
              <a:t>Mirko Dal </a:t>
            </a:r>
            <a:r>
              <a:rPr lang="it-IT" sz="1400" b="1" dirty="0" smtClean="0">
                <a:solidFill>
                  <a:schemeClr val="bg1"/>
                </a:solidFill>
                <a:latin typeface="Century Gothic" panose="020B0502020202020204" pitchFamily="34" charset="0"/>
              </a:rPr>
              <a:t>Maso</a:t>
            </a:r>
          </a:p>
          <a:p>
            <a:pPr algn="r"/>
            <a:r>
              <a:rPr lang="it-IT" sz="1100" dirty="0" smtClean="0">
                <a:solidFill>
                  <a:schemeClr val="bg1"/>
                </a:solidFill>
                <a:latin typeface="Century Gothic" panose="020B0502020202020204" pitchFamily="34" charset="0"/>
              </a:rPr>
              <a:t>Programme Associate</a:t>
            </a:r>
          </a:p>
          <a:p>
            <a:pPr algn="r"/>
            <a:r>
              <a:rPr lang="en-GB" sz="1100" b="1" dirty="0" smtClean="0">
                <a:solidFill>
                  <a:schemeClr val="bg1"/>
                </a:solidFill>
                <a:latin typeface="Century Gothic" panose="020B0502020202020204" pitchFamily="34" charset="0"/>
              </a:rPr>
              <a:t>UNEP DTU Partnership</a:t>
            </a:r>
            <a:endParaRPr lang="it-IT" sz="1100" b="1" dirty="0" smtClean="0">
              <a:solidFill>
                <a:schemeClr val="bg1"/>
              </a:solidFill>
              <a:latin typeface="Century Gothic" panose="020B0502020202020204" pitchFamily="34" charset="0"/>
            </a:endParaRPr>
          </a:p>
        </p:txBody>
      </p:sp>
      <p:grpSp>
        <p:nvGrpSpPr>
          <p:cNvPr id="9" name="Group 8"/>
          <p:cNvGrpSpPr/>
          <p:nvPr/>
        </p:nvGrpSpPr>
        <p:grpSpPr>
          <a:xfrm>
            <a:off x="-1454099" y="7561837"/>
            <a:ext cx="4852007" cy="2325"/>
            <a:chOff x="0" y="2922309"/>
            <a:chExt cx="4852007" cy="2325"/>
          </a:xfrm>
        </p:grpSpPr>
        <p:cxnSp>
          <p:nvCxnSpPr>
            <p:cNvPr id="3" name="Straight Connector 2"/>
            <p:cNvCxnSpPr/>
            <p:nvPr/>
          </p:nvCxnSpPr>
          <p:spPr>
            <a:xfrm>
              <a:off x="64007" y="2922309"/>
              <a:ext cx="4788000" cy="0"/>
            </a:xfrm>
            <a:prstGeom prst="line">
              <a:avLst/>
            </a:prstGeom>
            <a:ln w="76200" cap="rnd">
              <a:solidFill>
                <a:srgbClr val="0091B6"/>
              </a:solidFill>
              <a:roun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2924634"/>
              <a:ext cx="864000" cy="0"/>
            </a:xfrm>
            <a:prstGeom prst="line">
              <a:avLst/>
            </a:prstGeom>
            <a:ln w="76200" cap="flat">
              <a:solidFill>
                <a:srgbClr val="0091B6"/>
              </a:solidFill>
              <a:round/>
            </a:ln>
            <a:effectLst/>
          </p:spPr>
          <p:style>
            <a:lnRef idx="2">
              <a:schemeClr val="accent1"/>
            </a:lnRef>
            <a:fillRef idx="0">
              <a:schemeClr val="accent1"/>
            </a:fillRef>
            <a:effectRef idx="1">
              <a:schemeClr val="accent1"/>
            </a:effectRef>
            <a:fontRef idx="minor">
              <a:schemeClr val="tx1"/>
            </a:fontRef>
          </p:style>
        </p:cxnSp>
      </p:grpSp>
      <p:pic>
        <p:nvPicPr>
          <p:cNvPr id="20" name="Picture 4">
            <a:extLst>
              <a:ext uri="{FF2B5EF4-FFF2-40B4-BE49-F238E27FC236}">
                <a16:creationId xmlns:a16="http://schemas.microsoft.com/office/drawing/2014/main" id="{ED12EA0A-C73F-5043-8588-068C5986C1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160" y="89958"/>
            <a:ext cx="1531491" cy="614892"/>
          </a:xfrm>
          <a:prstGeom prst="rect">
            <a:avLst/>
          </a:prstGeom>
        </p:spPr>
      </p:pic>
      <p:pic>
        <p:nvPicPr>
          <p:cNvPr id="25" name="Picture 11">
            <a:extLst>
              <a:ext uri="{FF2B5EF4-FFF2-40B4-BE49-F238E27FC236}">
                <a16:creationId xmlns:a16="http://schemas.microsoft.com/office/drawing/2014/main" id="{98C9B9C5-D0FD-AF4D-AFB7-FEA6542DAF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4234" y="156633"/>
            <a:ext cx="835529" cy="614892"/>
          </a:xfrm>
          <a:prstGeom prst="rect">
            <a:avLst/>
          </a:prstGeom>
        </p:spPr>
      </p:pic>
      <p:pic>
        <p:nvPicPr>
          <p:cNvPr id="26" name="Picture 12">
            <a:extLst>
              <a:ext uri="{FF2B5EF4-FFF2-40B4-BE49-F238E27FC236}">
                <a16:creationId xmlns:a16="http://schemas.microsoft.com/office/drawing/2014/main" id="{3255DA5E-0A10-8D47-A726-D84A1D1110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250" y="156633"/>
            <a:ext cx="427153" cy="623024"/>
          </a:xfrm>
          <a:prstGeom prst="rect">
            <a:avLst/>
          </a:prstGeom>
        </p:spPr>
      </p:pic>
      <p:pic>
        <p:nvPicPr>
          <p:cNvPr id="19" name="Picture 18">
            <a:extLst>
              <a:ext uri="{FF2B5EF4-FFF2-40B4-BE49-F238E27FC236}">
                <a16:creationId xmlns:a16="http://schemas.microsoft.com/office/drawing/2014/main" id="{F4A56345-6160-4840-97D4-551E1920EF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600" y="6097223"/>
            <a:ext cx="1916860" cy="750916"/>
          </a:xfrm>
          <a:prstGeom prst="rect">
            <a:avLst/>
          </a:prstGeom>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34000" b="34000"/>
          <a:stretch/>
        </p:blipFill>
        <p:spPr>
          <a:xfrm>
            <a:off x="76200" y="6085625"/>
            <a:ext cx="2362200" cy="755904"/>
          </a:xfrm>
          <a:prstGeom prst="rect">
            <a:avLst/>
          </a:prstGeom>
        </p:spPr>
      </p:pic>
      <p:pic>
        <p:nvPicPr>
          <p:cNvPr id="22" name="Picture 2">
            <a:extLst>
              <a:ext uri="{FF2B5EF4-FFF2-40B4-BE49-F238E27FC236}">
                <a16:creationId xmlns:a16="http://schemas.microsoft.com/office/drawing/2014/main" id="{A2FC1F55-ACEF-4F42-857D-A53D459176B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4167" t="5785" r="34166" b="81199"/>
          <a:stretch/>
        </p:blipFill>
        <p:spPr bwMode="auto">
          <a:xfrm>
            <a:off x="3397908" y="6082509"/>
            <a:ext cx="2169313" cy="75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926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latin typeface="Century Gothic" panose="020B0502020202020204" pitchFamily="34" charset="0"/>
              </a:rPr>
              <a:t>Transparencia</a:t>
            </a:r>
            <a:r>
              <a:rPr lang="es-CR" dirty="0">
                <a:latin typeface="Century Gothic" panose="020B0502020202020204" pitchFamily="34" charset="0"/>
              </a:rPr>
              <a:t>: por </a:t>
            </a:r>
            <a:r>
              <a:rPr lang="es-CR" dirty="0" smtClean="0">
                <a:latin typeface="Century Gothic" panose="020B0502020202020204" pitchFamily="34" charset="0"/>
              </a:rPr>
              <a:t>qué nos importa?</a:t>
            </a:r>
            <a:endParaRPr lang="es-CR" dirty="0">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304800" y="1339758"/>
            <a:ext cx="2147703" cy="23915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1053" y="1419467"/>
            <a:ext cx="2431947" cy="1499145"/>
          </a:xfrm>
          <a:prstGeom prst="rect">
            <a:avLst/>
          </a:prstGeom>
        </p:spPr>
      </p:pic>
      <p:sp>
        <p:nvSpPr>
          <p:cNvPr id="5" name="TextBox 4"/>
          <p:cNvSpPr txBox="1"/>
          <p:nvPr/>
        </p:nvSpPr>
        <p:spPr>
          <a:xfrm>
            <a:off x="2743201" y="3369873"/>
            <a:ext cx="3587852" cy="554338"/>
          </a:xfrm>
          <a:prstGeom prst="rect">
            <a:avLst/>
          </a:prstGeom>
        </p:spPr>
        <p:txBody>
          <a:bodyPr vert="horz" wrap="square" rtlCol="0" anchor="ctr">
            <a:noAutofit/>
          </a:bodyPr>
          <a:lstStyle/>
          <a:p>
            <a:pPr algn="ctr" defTabSz="685800">
              <a:spcBef>
                <a:spcPct val="0"/>
              </a:spcBef>
              <a:defRPr/>
            </a:pPr>
            <a:r>
              <a:rPr lang="es-ES" sz="1600" b="1" dirty="0" smtClean="0">
                <a:solidFill>
                  <a:srgbClr val="625852"/>
                </a:solidFill>
                <a:latin typeface="Century Gothic" panose="020B0502020202020204" pitchFamily="34" charset="0"/>
              </a:rPr>
              <a:t>Impactos medidos a nivel nacional</a:t>
            </a:r>
          </a:p>
          <a:p>
            <a:pPr algn="ctr" defTabSz="685800">
              <a:spcBef>
                <a:spcPct val="0"/>
              </a:spcBef>
              <a:defRPr/>
            </a:pPr>
            <a:r>
              <a:rPr lang="es-ES" sz="1400" dirty="0" smtClean="0">
                <a:solidFill>
                  <a:srgbClr val="625852"/>
                </a:solidFill>
                <a:latin typeface="Century Gothic" panose="020B0502020202020204" pitchFamily="34" charset="0"/>
              </a:rPr>
              <a:t>(Inventario de GEI, y estadísticas nacionales sobre los ODS…)</a:t>
            </a:r>
            <a:endParaRPr lang="en-GB" sz="1400" dirty="0">
              <a:solidFill>
                <a:srgbClr val="625852"/>
              </a:solidFill>
              <a:latin typeface="Century Gothic" panose="020B0502020202020204" pitchFamily="34" charset="0"/>
            </a:endParaRPr>
          </a:p>
        </p:txBody>
      </p:sp>
      <p:sp>
        <p:nvSpPr>
          <p:cNvPr id="6" name="TextBox 5"/>
          <p:cNvSpPr txBox="1"/>
          <p:nvPr/>
        </p:nvSpPr>
        <p:spPr>
          <a:xfrm>
            <a:off x="889879" y="4291830"/>
            <a:ext cx="7391400" cy="554338"/>
          </a:xfrm>
          <a:prstGeom prst="rect">
            <a:avLst/>
          </a:prstGeom>
        </p:spPr>
        <p:txBody>
          <a:bodyPr vert="horz" wrap="square" rtlCol="0" anchor="ctr">
            <a:noAutofit/>
          </a:bodyPr>
          <a:lstStyle/>
          <a:p>
            <a:pPr algn="ctr" defTabSz="685800">
              <a:spcBef>
                <a:spcPct val="0"/>
              </a:spcBef>
              <a:defRPr/>
            </a:pPr>
            <a:r>
              <a:rPr lang="es-ES" sz="1600" dirty="0" smtClean="0">
                <a:solidFill>
                  <a:srgbClr val="625852"/>
                </a:solidFill>
                <a:latin typeface="Century Gothic" panose="020B0502020202020204" pitchFamily="34" charset="0"/>
              </a:rPr>
              <a:t>Los impactos que se ven a nivel nacional son </a:t>
            </a:r>
            <a:r>
              <a:rPr lang="es-ES" sz="1600" b="1" dirty="0" smtClean="0">
                <a:solidFill>
                  <a:srgbClr val="625852"/>
                </a:solidFill>
                <a:latin typeface="Century Gothic" panose="020B0502020202020204" pitchFamily="34" charset="0"/>
              </a:rPr>
              <a:t>resultados de esfuerzos/transformaciones a múltiples niveles </a:t>
            </a:r>
            <a:r>
              <a:rPr lang="es-ES" sz="1600" dirty="0" smtClean="0">
                <a:solidFill>
                  <a:srgbClr val="625852"/>
                </a:solidFill>
                <a:latin typeface="Century Gothic" panose="020B0502020202020204" pitchFamily="34" charset="0"/>
              </a:rPr>
              <a:t>(políticas publicas, acciones del sector privado, acciones individuales, etc.)</a:t>
            </a:r>
            <a:endParaRPr lang="en-GB" sz="1600" dirty="0">
              <a:solidFill>
                <a:srgbClr val="625852"/>
              </a:solidFill>
              <a:latin typeface="Century Gothic" panose="020B0502020202020204" pitchFamily="34" charset="0"/>
            </a:endParaRPr>
          </a:p>
        </p:txBody>
      </p:sp>
      <p:sp>
        <p:nvSpPr>
          <p:cNvPr id="7" name="TextBox 6"/>
          <p:cNvSpPr txBox="1"/>
          <p:nvPr/>
        </p:nvSpPr>
        <p:spPr>
          <a:xfrm>
            <a:off x="304800" y="5247182"/>
            <a:ext cx="8458200" cy="554338"/>
          </a:xfrm>
          <a:prstGeom prst="rect">
            <a:avLst/>
          </a:prstGeom>
        </p:spPr>
        <p:txBody>
          <a:bodyPr vert="horz" wrap="square" rtlCol="0" anchor="ctr">
            <a:noAutofit/>
          </a:bodyPr>
          <a:lstStyle/>
          <a:p>
            <a:pPr algn="ctr" defTabSz="685800">
              <a:spcBef>
                <a:spcPct val="0"/>
              </a:spcBef>
              <a:defRPr/>
            </a:pPr>
            <a:r>
              <a:rPr lang="es-ES" sz="1600" dirty="0" smtClean="0">
                <a:solidFill>
                  <a:srgbClr val="625852"/>
                </a:solidFill>
                <a:latin typeface="Century Gothic" panose="020B0502020202020204" pitchFamily="34" charset="0"/>
              </a:rPr>
              <a:t>Todo tiene un costo.. </a:t>
            </a:r>
          </a:p>
          <a:p>
            <a:pPr algn="ctr" defTabSz="685800">
              <a:spcBef>
                <a:spcPct val="0"/>
              </a:spcBef>
              <a:defRPr/>
            </a:pPr>
            <a:endParaRPr lang="es-ES" sz="1600" dirty="0" smtClean="0">
              <a:solidFill>
                <a:srgbClr val="625852"/>
              </a:solidFill>
              <a:latin typeface="Century Gothic" panose="020B0502020202020204" pitchFamily="34" charset="0"/>
            </a:endParaRPr>
          </a:p>
          <a:p>
            <a:pPr algn="ctr" defTabSz="685800">
              <a:spcBef>
                <a:spcPct val="0"/>
              </a:spcBef>
              <a:defRPr/>
            </a:pPr>
            <a:r>
              <a:rPr lang="es-ES" sz="1600" dirty="0" smtClean="0">
                <a:solidFill>
                  <a:srgbClr val="625852"/>
                </a:solidFill>
                <a:latin typeface="Century Gothic" panose="020B0502020202020204" pitchFamily="34" charset="0"/>
              </a:rPr>
              <a:t>es </a:t>
            </a:r>
            <a:r>
              <a:rPr lang="es-ES" sz="1600" dirty="0">
                <a:solidFill>
                  <a:srgbClr val="625852"/>
                </a:solidFill>
                <a:latin typeface="Century Gothic" panose="020B0502020202020204" pitchFamily="34" charset="0"/>
              </a:rPr>
              <a:t>importante garantizar que los esfuerzos del sector privado se reflejen </a:t>
            </a:r>
            <a:r>
              <a:rPr lang="es-ES" sz="1600" dirty="0" smtClean="0">
                <a:solidFill>
                  <a:srgbClr val="625852"/>
                </a:solidFill>
                <a:latin typeface="Century Gothic" panose="020B0502020202020204" pitchFamily="34" charset="0"/>
              </a:rPr>
              <a:t>a nivel nacional/internacional de manera transparente</a:t>
            </a:r>
            <a:endParaRPr lang="en-GB" sz="1600" dirty="0">
              <a:solidFill>
                <a:srgbClr val="625852"/>
              </a:solidFill>
              <a:latin typeface="Century Gothic" panose="020B0502020202020204" pitchFamily="34" charset="0"/>
            </a:endParaRPr>
          </a:p>
        </p:txBody>
      </p:sp>
      <p:sp>
        <p:nvSpPr>
          <p:cNvPr id="9" name="Bent Arrow 8"/>
          <p:cNvSpPr/>
          <p:nvPr/>
        </p:nvSpPr>
        <p:spPr>
          <a:xfrm rot="5400000" flipV="1">
            <a:off x="5184948" y="1170977"/>
            <a:ext cx="562335" cy="1331030"/>
          </a:xfrm>
          <a:prstGeom prst="bentArrow">
            <a:avLst>
              <a:gd name="adj1" fmla="val 8887"/>
              <a:gd name="adj2" fmla="val 25000"/>
              <a:gd name="adj3" fmla="val 25000"/>
              <a:gd name="adj4" fmla="val 437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Bent Arrow 9"/>
          <p:cNvSpPr/>
          <p:nvPr/>
        </p:nvSpPr>
        <p:spPr>
          <a:xfrm rot="16200000" flipH="1" flipV="1">
            <a:off x="3308926" y="1149727"/>
            <a:ext cx="562335" cy="1331030"/>
          </a:xfrm>
          <a:prstGeom prst="bentArrow">
            <a:avLst>
              <a:gd name="adj1" fmla="val 8887"/>
              <a:gd name="adj2" fmla="val 25000"/>
              <a:gd name="adj3" fmla="val 25000"/>
              <a:gd name="adj4" fmla="val 437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2743201" y="2169039"/>
            <a:ext cx="3684756" cy="584775"/>
          </a:xfrm>
          <a:prstGeom prst="rect">
            <a:avLst/>
          </a:prstGeom>
        </p:spPr>
        <p:txBody>
          <a:bodyPr wrap="square">
            <a:spAutoFit/>
          </a:bodyPr>
          <a:lstStyle/>
          <a:p>
            <a:pPr algn="ctr"/>
            <a:r>
              <a:rPr lang="es-ES" sz="1600" b="1" dirty="0" smtClean="0">
                <a:solidFill>
                  <a:srgbClr val="625852"/>
                </a:solidFill>
                <a:latin typeface="Century Gothic" panose="020B0502020202020204" pitchFamily="34" charset="0"/>
              </a:rPr>
              <a:t>Planes </a:t>
            </a:r>
            <a:r>
              <a:rPr lang="es-ES" sz="1600" b="1" dirty="0">
                <a:solidFill>
                  <a:srgbClr val="625852"/>
                </a:solidFill>
                <a:latin typeface="Century Gothic" panose="020B0502020202020204" pitchFamily="34" charset="0"/>
              </a:rPr>
              <a:t>de desarrollo o planes climáticos </a:t>
            </a:r>
            <a:r>
              <a:rPr lang="es-ES" sz="1600" b="1" dirty="0" smtClean="0">
                <a:solidFill>
                  <a:srgbClr val="625852"/>
                </a:solidFill>
                <a:latin typeface="Century Gothic" panose="020B0502020202020204" pitchFamily="34" charset="0"/>
              </a:rPr>
              <a:t>nacionales</a:t>
            </a:r>
            <a:endParaRPr lang="en-GB" sz="1600" b="1" dirty="0"/>
          </a:p>
        </p:txBody>
      </p:sp>
      <p:sp>
        <p:nvSpPr>
          <p:cNvPr id="12" name="Down Arrow 11"/>
          <p:cNvSpPr/>
          <p:nvPr/>
        </p:nvSpPr>
        <p:spPr>
          <a:xfrm>
            <a:off x="4395056" y="2753814"/>
            <a:ext cx="265782" cy="383306"/>
          </a:xfrm>
          <a:prstGeom prst="downArrow">
            <a:avLst>
              <a:gd name="adj1" fmla="val 15249"/>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167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lnSpcReduction="10000"/>
          </a:bodyPr>
          <a:lstStyle/>
          <a:p>
            <a:r>
              <a:rPr lang="es-ES" dirty="0">
                <a:latin typeface="Century Gothic" panose="020B0502020202020204" pitchFamily="34" charset="0"/>
              </a:rPr>
              <a:t>Cómo comunicar las impactos de Desarrollo </a:t>
            </a:r>
            <a:r>
              <a:rPr lang="es-ES" dirty="0" smtClean="0">
                <a:latin typeface="Century Gothic" panose="020B0502020202020204" pitchFamily="34" charset="0"/>
              </a:rPr>
              <a:t>Sostenible?</a:t>
            </a:r>
            <a:endParaRPr lang="en-GB" dirty="0">
              <a:latin typeface="Century Gothic" panose="020B0502020202020204" pitchFamily="34" charset="0"/>
            </a:endParaRPr>
          </a:p>
        </p:txBody>
      </p:sp>
    </p:spTree>
    <p:extLst>
      <p:ext uri="{BB962C8B-B14F-4D97-AF65-F5344CB8AC3E}">
        <p14:creationId xmlns:p14="http://schemas.microsoft.com/office/powerpoint/2010/main" val="2700353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1" y="80266"/>
            <a:ext cx="7219949" cy="870421"/>
          </a:xfrm>
        </p:spPr>
        <p:txBody>
          <a:bodyPr>
            <a:normAutofit/>
          </a:bodyPr>
          <a:lstStyle/>
          <a:p>
            <a:r>
              <a:rPr lang="es-MX" dirty="0" smtClean="0"/>
              <a:t>Desafíos</a:t>
            </a:r>
            <a:endParaRPr lang="es-MX" dirty="0"/>
          </a:p>
        </p:txBody>
      </p:sp>
      <p:sp>
        <p:nvSpPr>
          <p:cNvPr id="10" name="Rounded Rectangle 14"/>
          <p:cNvSpPr>
            <a:spLocks noChangeArrowheads="1"/>
          </p:cNvSpPr>
          <p:nvPr/>
        </p:nvSpPr>
        <p:spPr bwMode="auto">
          <a:xfrm>
            <a:off x="879601" y="1295400"/>
            <a:ext cx="7628999" cy="801846"/>
          </a:xfrm>
          <a:prstGeom prst="roundRect">
            <a:avLst>
              <a:gd name="adj" fmla="val 16667"/>
            </a:avLst>
          </a:prstGeom>
          <a:solidFill>
            <a:srgbClr val="B36AC2"/>
          </a:solidFill>
          <a:ln w="12700">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s-ES" altLang="zh-CN"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Los retos </a:t>
            </a:r>
            <a:r>
              <a:rPr lang="es-ES" altLang="zh-CN" sz="20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del sector privado para </a:t>
            </a:r>
            <a:r>
              <a:rPr lang="es-ES" altLang="zh-CN"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informar sobre los ODS</a:t>
            </a:r>
            <a:endParaRPr kumimoji="0" lang="en-GB" altLang="zh-CN" sz="2000" b="1" i="0" u="none" strike="noStrike" cap="none" normalizeH="0" baseline="0" dirty="0" smtClean="0">
              <a:ln>
                <a:noFill/>
              </a:ln>
              <a:solidFill>
                <a:schemeClr val="bg1"/>
              </a:solidFill>
              <a:effectLst/>
              <a:latin typeface="Arial" panose="020B0604020202020204" pitchFamily="34" charset="0"/>
            </a:endParaRPr>
          </a:p>
        </p:txBody>
      </p:sp>
      <p:sp>
        <p:nvSpPr>
          <p:cNvPr id="11" name="Rounded Rectangle 15"/>
          <p:cNvSpPr>
            <a:spLocks noChangeArrowheads="1"/>
          </p:cNvSpPr>
          <p:nvPr/>
        </p:nvSpPr>
        <p:spPr bwMode="auto">
          <a:xfrm>
            <a:off x="869875" y="2185245"/>
            <a:ext cx="3703222" cy="579798"/>
          </a:xfrm>
          <a:prstGeom prst="roundRect">
            <a:avLst>
              <a:gd name="adj" fmla="val 16667"/>
            </a:avLst>
          </a:prstGeom>
          <a:solidFill>
            <a:srgbClr val="B36AC2"/>
          </a:solidFill>
          <a:ln w="12700">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GB" altLang="zh-CN" sz="1400" b="1" dirty="0" err="1">
                <a:solidFill>
                  <a:schemeClr val="bg1"/>
                </a:solidFill>
                <a:latin typeface="Calibri" panose="020F0502020204030204" pitchFamily="34" charset="0"/>
                <a:ea typeface="Times New Roman" panose="02020603050405020304" pitchFamily="18" charset="0"/>
                <a:cs typeface="Times New Roman" panose="02020603050405020304" pitchFamily="18" charset="0"/>
              </a:rPr>
              <a:t>Características</a:t>
            </a:r>
            <a:r>
              <a:rPr lang="en-GB"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GB" altLang="zh-CN" sz="1400" b="1" dirty="0" err="1">
                <a:solidFill>
                  <a:schemeClr val="bg1"/>
                </a:solidFill>
                <a:latin typeface="Calibri" panose="020F0502020204030204" pitchFamily="34" charset="0"/>
                <a:ea typeface="Times New Roman" panose="02020603050405020304" pitchFamily="18" charset="0"/>
                <a:cs typeface="Times New Roman" panose="02020603050405020304" pitchFamily="18" charset="0"/>
              </a:rPr>
              <a:t>internas</a:t>
            </a:r>
            <a:endParaRPr kumimoji="0" lang="en-GB" altLang="zh-CN" sz="1400" b="1" i="0" u="none" strike="noStrike" cap="none" normalizeH="0" baseline="0" dirty="0" smtClean="0">
              <a:ln>
                <a:noFill/>
              </a:ln>
              <a:solidFill>
                <a:schemeClr val="bg1"/>
              </a:solidFill>
              <a:effectLst/>
              <a:latin typeface="Arial" panose="020B0604020202020204" pitchFamily="34" charset="0"/>
            </a:endParaRPr>
          </a:p>
        </p:txBody>
      </p:sp>
      <p:sp>
        <p:nvSpPr>
          <p:cNvPr id="12" name="Rounded Rectangle 3"/>
          <p:cNvSpPr>
            <a:spLocks noChangeArrowheads="1"/>
          </p:cNvSpPr>
          <p:nvPr/>
        </p:nvSpPr>
        <p:spPr bwMode="auto">
          <a:xfrm>
            <a:off x="4800600" y="2195116"/>
            <a:ext cx="3708000" cy="578335"/>
          </a:xfrm>
          <a:prstGeom prst="roundRect">
            <a:avLst>
              <a:gd name="adj" fmla="val 16667"/>
            </a:avLst>
          </a:prstGeom>
          <a:solidFill>
            <a:srgbClr val="B36AC2"/>
          </a:solidFill>
          <a:ln w="12700">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GB" altLang="zh-CN" sz="1400" b="1" dirty="0" err="1">
                <a:solidFill>
                  <a:schemeClr val="bg1"/>
                </a:solidFill>
                <a:latin typeface="Calibri" panose="020F0502020204030204" pitchFamily="34" charset="0"/>
                <a:ea typeface="Times New Roman" panose="02020603050405020304" pitchFamily="18" charset="0"/>
                <a:cs typeface="Times New Roman" panose="02020603050405020304" pitchFamily="18" charset="0"/>
              </a:rPr>
              <a:t>Características</a:t>
            </a:r>
            <a:r>
              <a:rPr lang="en-GB"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GB" altLang="zh-CN" sz="1400" b="1"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externas</a:t>
            </a:r>
            <a:endParaRPr kumimoji="0" lang="en-GB" altLang="zh-CN" sz="1400" b="1" i="0" u="none" strike="noStrike" cap="none" normalizeH="0" baseline="0" dirty="0" smtClean="0">
              <a:ln>
                <a:noFill/>
              </a:ln>
              <a:solidFill>
                <a:schemeClr val="bg1"/>
              </a:solidFill>
              <a:effectLst/>
              <a:latin typeface="Arial" panose="020B0604020202020204" pitchFamily="34" charset="0"/>
            </a:endParaRPr>
          </a:p>
        </p:txBody>
      </p:sp>
      <p:sp>
        <p:nvSpPr>
          <p:cNvPr id="13" name="Rounded Rectangle 4"/>
          <p:cNvSpPr>
            <a:spLocks noChangeArrowheads="1"/>
          </p:cNvSpPr>
          <p:nvPr/>
        </p:nvSpPr>
        <p:spPr bwMode="auto">
          <a:xfrm>
            <a:off x="874062" y="2955772"/>
            <a:ext cx="3694849" cy="577525"/>
          </a:xfrm>
          <a:prstGeom prst="roundRect">
            <a:avLst>
              <a:gd name="adj" fmla="val 16667"/>
            </a:avLst>
          </a:prstGeom>
          <a:solidFill>
            <a:srgbClr val="6FAEB9"/>
          </a:solidFill>
          <a:ln w="6350">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s-ES"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Falta de concienciación sobre la sostenibilidad</a:t>
            </a:r>
            <a:endParaRPr kumimoji="0" lang="en-GB" altLang="zh-CN" sz="1400" b="1" i="0" u="none" strike="noStrike" cap="none" normalizeH="0" baseline="0" dirty="0" smtClean="0">
              <a:ln>
                <a:noFill/>
              </a:ln>
              <a:solidFill>
                <a:schemeClr val="bg1"/>
              </a:solidFill>
              <a:effectLst/>
              <a:latin typeface="Arial" panose="020B0604020202020204" pitchFamily="34" charset="0"/>
            </a:endParaRPr>
          </a:p>
        </p:txBody>
      </p:sp>
      <p:sp>
        <p:nvSpPr>
          <p:cNvPr id="14" name="Rounded Rectangle 5"/>
          <p:cNvSpPr>
            <a:spLocks noChangeArrowheads="1"/>
          </p:cNvSpPr>
          <p:nvPr/>
        </p:nvSpPr>
        <p:spPr bwMode="auto">
          <a:xfrm>
            <a:off x="883758" y="5257800"/>
            <a:ext cx="3680192" cy="582774"/>
          </a:xfrm>
          <a:prstGeom prst="roundRect">
            <a:avLst>
              <a:gd name="adj" fmla="val 16667"/>
            </a:avLst>
          </a:prstGeom>
          <a:solidFill>
            <a:srgbClr val="6FAEB9"/>
          </a:solidFill>
          <a:ln w="6350">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s-ES"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Falta de comprensión por parte de los </a:t>
            </a:r>
            <a:r>
              <a:rPr lang="es-ES" altLang="zh-CN" sz="1400" b="1"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CEOs</a:t>
            </a:r>
            <a:r>
              <a:rPr lang="es-ES" altLang="zh-CN" sz="14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y personal, de </a:t>
            </a:r>
            <a:r>
              <a:rPr lang="es-ES"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beneficios del seguimiento </a:t>
            </a:r>
            <a:r>
              <a:rPr lang="es-ES" altLang="zh-CN" sz="14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de DS</a:t>
            </a:r>
            <a:endParaRPr lang="es-ES"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ounded Rectangle 6"/>
          <p:cNvSpPr>
            <a:spLocks noChangeArrowheads="1"/>
          </p:cNvSpPr>
          <p:nvPr/>
        </p:nvSpPr>
        <p:spPr bwMode="auto">
          <a:xfrm>
            <a:off x="883758" y="4489546"/>
            <a:ext cx="3680192" cy="580501"/>
          </a:xfrm>
          <a:prstGeom prst="roundRect">
            <a:avLst>
              <a:gd name="adj" fmla="val 16667"/>
            </a:avLst>
          </a:prstGeom>
          <a:solidFill>
            <a:srgbClr val="6FAEB9"/>
          </a:solidFill>
          <a:ln w="6350">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s-ES"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Falta de experiencia y de recursos humanos y financieros en la elaboración de informes</a:t>
            </a:r>
          </a:p>
        </p:txBody>
      </p:sp>
      <p:sp>
        <p:nvSpPr>
          <p:cNvPr id="16" name="Rounded Rectangle 7"/>
          <p:cNvSpPr>
            <a:spLocks noChangeArrowheads="1"/>
          </p:cNvSpPr>
          <p:nvPr/>
        </p:nvSpPr>
        <p:spPr bwMode="auto">
          <a:xfrm>
            <a:off x="879600" y="3721171"/>
            <a:ext cx="3686477" cy="580501"/>
          </a:xfrm>
          <a:prstGeom prst="roundRect">
            <a:avLst>
              <a:gd name="adj" fmla="val 16667"/>
            </a:avLst>
          </a:prstGeom>
          <a:solidFill>
            <a:srgbClr val="6FAEB9"/>
          </a:solidFill>
          <a:ln w="6350">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GB" altLang="zh-CN" sz="1400" b="1" dirty="0" err="1">
                <a:solidFill>
                  <a:schemeClr val="bg1"/>
                </a:solidFill>
                <a:latin typeface="Calibri" panose="020F0502020204030204" pitchFamily="34" charset="0"/>
                <a:ea typeface="Times New Roman" panose="02020603050405020304" pitchFamily="18" charset="0"/>
                <a:cs typeface="Times New Roman" panose="02020603050405020304" pitchFamily="18" charset="0"/>
              </a:rPr>
              <a:t>Limitaciones</a:t>
            </a:r>
            <a:r>
              <a:rPr lang="en-GB"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de </a:t>
            </a:r>
            <a:r>
              <a:rPr lang="en-GB" altLang="zh-CN" sz="1400" b="1" dirty="0" err="1">
                <a:solidFill>
                  <a:schemeClr val="bg1"/>
                </a:solidFill>
                <a:latin typeface="Calibri" panose="020F0502020204030204" pitchFamily="34" charset="0"/>
                <a:ea typeface="Times New Roman" panose="02020603050405020304" pitchFamily="18" charset="0"/>
                <a:cs typeface="Times New Roman" panose="02020603050405020304" pitchFamily="18" charset="0"/>
              </a:rPr>
              <a:t>tiempo</a:t>
            </a:r>
            <a:endParaRPr kumimoji="0" lang="en-GB" altLang="zh-CN" sz="1400" b="1" i="0" u="none" strike="noStrike" cap="none" normalizeH="0" baseline="0" dirty="0" smtClean="0">
              <a:ln>
                <a:noFill/>
              </a:ln>
              <a:solidFill>
                <a:schemeClr val="bg1"/>
              </a:solidFill>
              <a:effectLst/>
              <a:latin typeface="Arial" panose="020B0604020202020204" pitchFamily="34" charset="0"/>
            </a:endParaRPr>
          </a:p>
        </p:txBody>
      </p:sp>
      <p:sp>
        <p:nvSpPr>
          <p:cNvPr id="17" name="Rounded Rectangle 9"/>
          <p:cNvSpPr>
            <a:spLocks noChangeArrowheads="1"/>
          </p:cNvSpPr>
          <p:nvPr/>
        </p:nvSpPr>
        <p:spPr bwMode="auto">
          <a:xfrm>
            <a:off x="4800600" y="2955340"/>
            <a:ext cx="3708000" cy="578335"/>
          </a:xfrm>
          <a:prstGeom prst="roundRect">
            <a:avLst>
              <a:gd name="adj" fmla="val 16667"/>
            </a:avLst>
          </a:prstGeom>
          <a:solidFill>
            <a:srgbClr val="6FAEB9"/>
          </a:solidFill>
          <a:ln w="6350">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s-ES"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Falta de incentivos por parte del gobierno</a:t>
            </a:r>
            <a:endParaRPr kumimoji="0" lang="en-GB" altLang="zh-CN" sz="1400" b="1" i="0" u="none" strike="noStrike" cap="none" normalizeH="0" baseline="0" dirty="0" smtClean="0">
              <a:ln>
                <a:noFill/>
              </a:ln>
              <a:solidFill>
                <a:schemeClr val="bg1"/>
              </a:solidFill>
              <a:effectLst/>
              <a:latin typeface="Arial" panose="020B0604020202020204" pitchFamily="34" charset="0"/>
            </a:endParaRPr>
          </a:p>
        </p:txBody>
      </p:sp>
      <p:sp>
        <p:nvSpPr>
          <p:cNvPr id="18" name="Rounded Rectangle 10"/>
          <p:cNvSpPr>
            <a:spLocks noChangeArrowheads="1"/>
          </p:cNvSpPr>
          <p:nvPr/>
        </p:nvSpPr>
        <p:spPr bwMode="auto">
          <a:xfrm>
            <a:off x="4800600" y="3715564"/>
            <a:ext cx="3708000" cy="578335"/>
          </a:xfrm>
          <a:prstGeom prst="roundRect">
            <a:avLst>
              <a:gd name="adj" fmla="val 16667"/>
            </a:avLst>
          </a:prstGeom>
          <a:solidFill>
            <a:srgbClr val="6FAEB9"/>
          </a:solidFill>
          <a:ln w="6350">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s-ES"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Falta de motivaciones del mercado</a:t>
            </a:r>
            <a:endParaRPr kumimoji="0" lang="en-GB" altLang="zh-CN" sz="1400" b="1" i="0" u="none" strike="noStrike" cap="none" normalizeH="0" baseline="0" dirty="0" smtClean="0">
              <a:ln>
                <a:noFill/>
              </a:ln>
              <a:solidFill>
                <a:schemeClr val="bg1"/>
              </a:solidFill>
              <a:effectLst/>
              <a:latin typeface="Arial" panose="020B0604020202020204" pitchFamily="34" charset="0"/>
            </a:endParaRPr>
          </a:p>
        </p:txBody>
      </p:sp>
      <p:sp>
        <p:nvSpPr>
          <p:cNvPr id="19" name="Rounded Rectangle 11"/>
          <p:cNvSpPr>
            <a:spLocks noChangeArrowheads="1"/>
          </p:cNvSpPr>
          <p:nvPr/>
        </p:nvSpPr>
        <p:spPr bwMode="auto">
          <a:xfrm>
            <a:off x="4800600" y="4475788"/>
            <a:ext cx="3708000" cy="578335"/>
          </a:xfrm>
          <a:prstGeom prst="roundRect">
            <a:avLst>
              <a:gd name="adj" fmla="val 16667"/>
            </a:avLst>
          </a:prstGeom>
          <a:solidFill>
            <a:srgbClr val="6FAEB9"/>
          </a:solidFill>
          <a:ln w="6350">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s-ES"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Complejidad de las herramientas de sostenibilidad existentes</a:t>
            </a:r>
            <a:endParaRPr kumimoji="0" lang="en-GB" altLang="zh-CN" sz="1400" b="1" i="0" u="none" strike="noStrike" cap="none" normalizeH="0" baseline="0" dirty="0" smtClean="0">
              <a:ln>
                <a:noFill/>
              </a:ln>
              <a:solidFill>
                <a:schemeClr val="bg1"/>
              </a:solidFill>
              <a:effectLst/>
              <a:latin typeface="Arial" panose="020B0604020202020204" pitchFamily="34" charset="0"/>
            </a:endParaRPr>
          </a:p>
        </p:txBody>
      </p:sp>
      <p:sp>
        <p:nvSpPr>
          <p:cNvPr id="20" name="Rounded Rectangle 12"/>
          <p:cNvSpPr>
            <a:spLocks noChangeArrowheads="1"/>
          </p:cNvSpPr>
          <p:nvPr/>
        </p:nvSpPr>
        <p:spPr bwMode="auto">
          <a:xfrm>
            <a:off x="4800600" y="5236011"/>
            <a:ext cx="3708000" cy="578335"/>
          </a:xfrm>
          <a:prstGeom prst="roundRect">
            <a:avLst>
              <a:gd name="adj" fmla="val 16667"/>
            </a:avLst>
          </a:prstGeom>
          <a:solidFill>
            <a:srgbClr val="6FAEB9"/>
          </a:solidFill>
          <a:ln w="6350">
            <a:noFill/>
            <a:miter lim="800000"/>
            <a:headEnd/>
            <a:tailEnd/>
          </a:ln>
        </p:spPr>
        <p:txBody>
          <a:bodyPr vert="horz" wrap="square" lIns="91440" tIns="45720" rIns="91440" bIns="45720" numCol="1" anchor="ctr" anchorCtr="0" compatLnSpc="1">
            <a:prstTxWarp prst="textNoShape">
              <a:avLst/>
            </a:prstTxWarp>
          </a:bodyPr>
          <a:lstStyle/>
          <a:p>
            <a:pPr lvl="0" algn="just" eaLnBrk="0" fontAlgn="base" hangingPunct="0">
              <a:spcBef>
                <a:spcPct val="0"/>
              </a:spcBef>
              <a:spcAft>
                <a:spcPct val="0"/>
              </a:spcAft>
            </a:pPr>
            <a:r>
              <a:rPr lang="es-ES" altLang="zh-CN"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Falta de herramientas de gestión adecuadas que sigan los conceptos de sostenibilidad</a:t>
            </a:r>
            <a:endParaRPr kumimoji="0" lang="en-GB" altLang="zh-CN" sz="1400" b="1" i="0" u="none" strike="noStrike" cap="none" normalizeH="0" baseline="0" dirty="0" smtClean="0">
              <a:ln>
                <a:noFill/>
              </a:ln>
              <a:solidFill>
                <a:schemeClr val="bg1"/>
              </a:solidFill>
              <a:effectLst/>
              <a:latin typeface="Arial" panose="020B0604020202020204" pitchFamily="34" charset="0"/>
            </a:endParaRPr>
          </a:p>
        </p:txBody>
      </p:sp>
      <p:sp>
        <p:nvSpPr>
          <p:cNvPr id="22" name="Rectangle 24"/>
          <p:cNvSpPr>
            <a:spLocks noChangeArrowheads="1"/>
          </p:cNvSpPr>
          <p:nvPr/>
        </p:nvSpPr>
        <p:spPr bwMode="auto">
          <a:xfrm>
            <a:off x="0" y="30331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400" b="1">
              <a:solidFill>
                <a:schemeClr val="bg1"/>
              </a:solidFill>
            </a:endParaRPr>
          </a:p>
        </p:txBody>
      </p:sp>
      <p:sp>
        <p:nvSpPr>
          <p:cNvPr id="23" name="Rectangle 22"/>
          <p:cNvSpPr/>
          <p:nvPr/>
        </p:nvSpPr>
        <p:spPr>
          <a:xfrm>
            <a:off x="628651" y="5937637"/>
            <a:ext cx="4572000" cy="246221"/>
          </a:xfrm>
          <a:prstGeom prst="rect">
            <a:avLst/>
          </a:prstGeom>
        </p:spPr>
        <p:txBody>
          <a:bodyPr>
            <a:spAutoFit/>
          </a:bodyPr>
          <a:lstStyle/>
          <a:p>
            <a:r>
              <a:rPr lang="en-GB" sz="1000" i="1" dirty="0" smtClean="0">
                <a:solidFill>
                  <a:srgbClr val="000000"/>
                </a:solidFill>
                <a:latin typeface="Times New Roman" panose="02020603050405020304" pitchFamily="18" charset="0"/>
                <a:ea typeface="Calibri" panose="020F0502020204030204" pitchFamily="34" charset="0"/>
              </a:rPr>
              <a:t>(</a:t>
            </a:r>
            <a:r>
              <a:rPr lang="en-GB" sz="1000" i="1" dirty="0">
                <a:solidFill>
                  <a:srgbClr val="000000"/>
                </a:solidFill>
                <a:latin typeface="Times New Roman" panose="02020603050405020304" pitchFamily="18" charset="0"/>
                <a:ea typeface="Calibri" panose="020F0502020204030204" pitchFamily="34" charset="0"/>
              </a:rPr>
              <a:t>adopted from Johnson and </a:t>
            </a:r>
            <a:r>
              <a:rPr lang="en-GB" sz="1000" i="1" dirty="0" err="1">
                <a:solidFill>
                  <a:srgbClr val="000000"/>
                </a:solidFill>
                <a:latin typeface="Times New Roman" panose="02020603050405020304" pitchFamily="18" charset="0"/>
                <a:ea typeface="Calibri" panose="020F0502020204030204" pitchFamily="34" charset="0"/>
              </a:rPr>
              <a:t>Schaltegger</a:t>
            </a:r>
            <a:r>
              <a:rPr lang="en-GB" sz="1000" i="1" dirty="0">
                <a:solidFill>
                  <a:srgbClr val="000000"/>
                </a:solidFill>
                <a:latin typeface="Times New Roman" panose="02020603050405020304" pitchFamily="18" charset="0"/>
                <a:ea typeface="Calibri" panose="020F0502020204030204" pitchFamily="34" charset="0"/>
              </a:rPr>
              <a:t> </a:t>
            </a:r>
            <a:r>
              <a:rPr lang="en-GB" sz="1000" i="1" dirty="0">
                <a:solidFill>
                  <a:srgbClr val="0000FF"/>
                </a:solidFill>
                <a:latin typeface="Times New Roman" panose="02020603050405020304" pitchFamily="18" charset="0"/>
                <a:ea typeface="Calibri" panose="020F0502020204030204" pitchFamily="34" charset="0"/>
              </a:rPr>
              <a:t>2016</a:t>
            </a:r>
            <a:r>
              <a:rPr lang="en-GB" sz="1000" i="1" dirty="0">
                <a:solidFill>
                  <a:srgbClr val="000000"/>
                </a:solidFill>
                <a:latin typeface="Times New Roman" panose="02020603050405020304" pitchFamily="18" charset="0"/>
                <a:ea typeface="Calibri" panose="020F0502020204030204" pitchFamily="34" charset="0"/>
              </a:rPr>
              <a:t>) </a:t>
            </a:r>
            <a:endParaRPr lang="en-GB" sz="1000" dirty="0"/>
          </a:p>
        </p:txBody>
      </p:sp>
    </p:spTree>
    <p:extLst>
      <p:ext uri="{BB962C8B-B14F-4D97-AF65-F5344CB8AC3E}">
        <p14:creationId xmlns:p14="http://schemas.microsoft.com/office/powerpoint/2010/main" val="131584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0266"/>
            <a:ext cx="8382000" cy="870421"/>
          </a:xfrm>
        </p:spPr>
        <p:txBody>
          <a:bodyPr>
            <a:normAutofit/>
          </a:bodyPr>
          <a:lstStyle/>
          <a:p>
            <a:r>
              <a:rPr lang="es-CR" dirty="0" smtClean="0">
                <a:latin typeface="Century Gothic" panose="020B0502020202020204" pitchFamily="34" charset="0"/>
              </a:rPr>
              <a:t>Herramientas evaluadas</a:t>
            </a:r>
            <a:endParaRPr lang="es-CR" dirty="0">
              <a:latin typeface="Century Gothic" panose="020B0502020202020204" pitchFamily="34" charset="0"/>
            </a:endParaRPr>
          </a:p>
        </p:txBody>
      </p:sp>
      <p:sp>
        <p:nvSpPr>
          <p:cNvPr id="3" name="Text Placeholder 2"/>
          <p:cNvSpPr>
            <a:spLocks noGrp="1"/>
          </p:cNvSpPr>
          <p:nvPr>
            <p:ph type="body" sz="quarter" idx="14"/>
          </p:nvPr>
        </p:nvSpPr>
        <p:spPr>
          <a:xfrm>
            <a:off x="609601" y="1371600"/>
            <a:ext cx="8001000" cy="4648200"/>
          </a:xfrm>
        </p:spPr>
        <p:txBody>
          <a:bodyPr wrap="square">
            <a:noAutofit/>
          </a:bodyPr>
          <a:lstStyle/>
          <a:p>
            <a:pPr marL="0" lvl="0" indent="0">
              <a:lnSpc>
                <a:spcPct val="110000"/>
              </a:lnSpc>
              <a:buNone/>
            </a:pPr>
            <a:r>
              <a:rPr lang="es-VE" sz="1200" i="1" dirty="0" smtClean="0">
                <a:latin typeface="Century Gothic" panose="020B0502020202020204" pitchFamily="34" charset="0"/>
              </a:rPr>
              <a:t>38 protocolos evaluados, incluyendo:</a:t>
            </a:r>
          </a:p>
          <a:p>
            <a:pPr lvl="0">
              <a:lnSpc>
                <a:spcPct val="100000"/>
              </a:lnSpc>
            </a:pPr>
            <a:r>
              <a:rPr lang="es-VE" sz="1000" i="1" dirty="0" smtClean="0">
                <a:latin typeface="Century Gothic" panose="020B0502020202020204" pitchFamily="34" charset="0"/>
              </a:rPr>
              <a:t>SDG </a:t>
            </a:r>
            <a:r>
              <a:rPr lang="es-VE" sz="1000" i="1" dirty="0" err="1" smtClean="0">
                <a:latin typeface="Century Gothic" panose="020B0502020202020204" pitchFamily="34" charset="0"/>
              </a:rPr>
              <a:t>Compass</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The</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guide</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for</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business</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action</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on</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the</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SDGs</a:t>
            </a:r>
            <a:r>
              <a:rPr lang="es-VE" sz="1000" i="1" dirty="0" smtClean="0">
                <a:latin typeface="Century Gothic" panose="020B0502020202020204" pitchFamily="34" charset="0"/>
              </a:rPr>
              <a:t> </a:t>
            </a:r>
          </a:p>
          <a:p>
            <a:pPr lvl="0">
              <a:lnSpc>
                <a:spcPct val="100000"/>
              </a:lnSpc>
            </a:pPr>
            <a:r>
              <a:rPr lang="es-VE" sz="1000" i="1" dirty="0" smtClean="0">
                <a:latin typeface="Century Gothic" panose="020B0502020202020204" pitchFamily="34" charset="0"/>
              </a:rPr>
              <a:t>ICAT </a:t>
            </a:r>
            <a:r>
              <a:rPr lang="es-VE" sz="1000" i="1" dirty="0" err="1" smtClean="0">
                <a:latin typeface="Century Gothic" panose="020B0502020202020204" pitchFamily="34" charset="0"/>
              </a:rPr>
              <a:t>Sustainable</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Development</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Methodology</a:t>
            </a:r>
            <a:r>
              <a:rPr lang="es-VE" sz="1000" i="1" dirty="0" smtClean="0">
                <a:latin typeface="Century Gothic" panose="020B0502020202020204" pitchFamily="34" charset="0"/>
              </a:rPr>
              <a:t> </a:t>
            </a:r>
          </a:p>
          <a:p>
            <a:pPr lvl="0">
              <a:lnSpc>
                <a:spcPct val="100000"/>
              </a:lnSpc>
            </a:pPr>
            <a:r>
              <a:rPr lang="es-VE" sz="1000" i="1" dirty="0" smtClean="0">
                <a:latin typeface="Century Gothic" panose="020B0502020202020204" pitchFamily="34" charset="0"/>
              </a:rPr>
              <a:t>GRI Business </a:t>
            </a:r>
            <a:r>
              <a:rPr lang="es-VE" sz="1000" i="1" dirty="0" err="1" smtClean="0">
                <a:latin typeface="Century Gothic" panose="020B0502020202020204" pitchFamily="34" charset="0"/>
              </a:rPr>
              <a:t>Reporting</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On</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The</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SDGs</a:t>
            </a:r>
            <a:endParaRPr lang="es-VE" sz="1000" i="1" dirty="0" smtClean="0">
              <a:latin typeface="Century Gothic" panose="020B0502020202020204" pitchFamily="34" charset="0"/>
            </a:endParaRPr>
          </a:p>
          <a:p>
            <a:pPr lvl="0">
              <a:lnSpc>
                <a:spcPct val="100000"/>
              </a:lnSpc>
            </a:pPr>
            <a:r>
              <a:rPr lang="es-VE" sz="1000" i="1" dirty="0" smtClean="0">
                <a:latin typeface="Century Gothic" panose="020B0502020202020204" pitchFamily="34" charset="0"/>
              </a:rPr>
              <a:t>SASB standard </a:t>
            </a:r>
          </a:p>
          <a:p>
            <a:pPr lvl="0">
              <a:lnSpc>
                <a:spcPct val="100000"/>
              </a:lnSpc>
            </a:pPr>
            <a:r>
              <a:rPr lang="es-VE" sz="1000" i="1" dirty="0" err="1" smtClean="0">
                <a:latin typeface="Century Gothic" panose="020B0502020202020204" pitchFamily="34" charset="0"/>
              </a:rPr>
              <a:t>Sustainability</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Assessment</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Guide</a:t>
            </a:r>
            <a:r>
              <a:rPr lang="es-VE" sz="1000" i="1" dirty="0" smtClean="0">
                <a:latin typeface="Century Gothic" panose="020B0502020202020204" pitchFamily="34" charset="0"/>
              </a:rPr>
              <a:t>-SMART </a:t>
            </a:r>
          </a:p>
          <a:p>
            <a:pPr lvl="0">
              <a:lnSpc>
                <a:spcPct val="100000"/>
              </a:lnSpc>
            </a:pPr>
            <a:r>
              <a:rPr lang="es-VE" sz="1000" i="1" dirty="0" smtClean="0">
                <a:latin typeface="Century Gothic" panose="020B0502020202020204" pitchFamily="34" charset="0"/>
              </a:rPr>
              <a:t>Gold Standard </a:t>
            </a:r>
            <a:r>
              <a:rPr lang="es-VE" sz="1000" i="1" dirty="0" err="1" smtClean="0">
                <a:latin typeface="Century Gothic" panose="020B0502020202020204" pitchFamily="34" charset="0"/>
              </a:rPr>
              <a:t>for</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the</a:t>
            </a:r>
            <a:r>
              <a:rPr lang="es-VE" sz="1000" i="1" dirty="0" smtClean="0">
                <a:latin typeface="Century Gothic" panose="020B0502020202020204" pitchFamily="34" charset="0"/>
              </a:rPr>
              <a:t> global </a:t>
            </a:r>
            <a:r>
              <a:rPr lang="es-VE" sz="1000" i="1" dirty="0" err="1" smtClean="0">
                <a:latin typeface="Century Gothic" panose="020B0502020202020204" pitchFamily="34" charset="0"/>
              </a:rPr>
              <a:t>goals</a:t>
            </a:r>
            <a:endParaRPr lang="es-VE" sz="1000" i="1" dirty="0" smtClean="0">
              <a:latin typeface="Century Gothic" panose="020B0502020202020204" pitchFamily="34" charset="0"/>
            </a:endParaRPr>
          </a:p>
          <a:p>
            <a:pPr lvl="0">
              <a:lnSpc>
                <a:spcPct val="100000"/>
              </a:lnSpc>
            </a:pPr>
            <a:r>
              <a:rPr lang="es-VE" sz="1000" i="1" dirty="0" smtClean="0">
                <a:latin typeface="Century Gothic" panose="020B0502020202020204" pitchFamily="34" charset="0"/>
              </a:rPr>
              <a:t>SAM </a:t>
            </a:r>
            <a:r>
              <a:rPr lang="es-VE" sz="1000" i="1" dirty="0" err="1" smtClean="0">
                <a:latin typeface="Century Gothic" panose="020B0502020202020204" pitchFamily="34" charset="0"/>
              </a:rPr>
              <a:t>Corporate</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Sustainability</a:t>
            </a:r>
            <a:r>
              <a:rPr lang="es-VE" sz="1000" i="1" dirty="0" smtClean="0">
                <a:latin typeface="Century Gothic" panose="020B0502020202020204" pitchFamily="34" charset="0"/>
              </a:rPr>
              <a:t> </a:t>
            </a:r>
            <a:r>
              <a:rPr lang="es-VE" sz="1000" i="1" dirty="0" err="1" smtClean="0">
                <a:latin typeface="Century Gothic" panose="020B0502020202020204" pitchFamily="34" charset="0"/>
              </a:rPr>
              <a:t>Assessment</a:t>
            </a:r>
            <a:r>
              <a:rPr lang="es-VE" sz="1000" i="1" dirty="0" smtClean="0">
                <a:latin typeface="Century Gothic" panose="020B0502020202020204" pitchFamily="34" charset="0"/>
              </a:rPr>
              <a:t> (CSA)</a:t>
            </a:r>
          </a:p>
          <a:p>
            <a:pPr lvl="0">
              <a:lnSpc>
                <a:spcPct val="100000"/>
              </a:lnSpc>
            </a:pPr>
            <a:endParaRPr lang="es-VE" sz="1000" i="1" dirty="0" smtClean="0">
              <a:latin typeface="Century Gothic" panose="020B0502020202020204" pitchFamily="34" charset="0"/>
            </a:endParaRPr>
          </a:p>
          <a:p>
            <a:pPr lvl="0">
              <a:lnSpc>
                <a:spcPct val="110000"/>
              </a:lnSpc>
            </a:pPr>
            <a:r>
              <a:rPr lang="es-VE" sz="1200" b="1" dirty="0" smtClean="0">
                <a:solidFill>
                  <a:schemeClr val="accent5"/>
                </a:solidFill>
                <a:latin typeface="Century Gothic" panose="020B0502020202020204" pitchFamily="34" charset="0"/>
              </a:rPr>
              <a:t>Algunas herramientas tienen un enfoque especifico (Gold Standard: certificación, SIM-CSA: Índice de sostenibilidad)</a:t>
            </a:r>
          </a:p>
          <a:p>
            <a:pPr lvl="0">
              <a:lnSpc>
                <a:spcPct val="110000"/>
              </a:lnSpc>
            </a:pPr>
            <a:r>
              <a:rPr lang="es-VE" sz="1200" b="1" dirty="0" smtClean="0">
                <a:solidFill>
                  <a:schemeClr val="accent5"/>
                </a:solidFill>
                <a:latin typeface="Century Gothic" panose="020B0502020202020204" pitchFamily="34" charset="0"/>
              </a:rPr>
              <a:t>Algunas tienen un set de impactos predefinidos (por ejemplo) GRI series, SASB </a:t>
            </a:r>
            <a:r>
              <a:rPr lang="es-VE" sz="1200" b="1" dirty="0" err="1" smtClean="0">
                <a:solidFill>
                  <a:schemeClr val="accent5"/>
                </a:solidFill>
                <a:latin typeface="Century Gothic" panose="020B0502020202020204" pitchFamily="34" charset="0"/>
              </a:rPr>
              <a:t>standards</a:t>
            </a:r>
            <a:r>
              <a:rPr lang="es-VE" sz="1200" b="1" dirty="0" smtClean="0">
                <a:solidFill>
                  <a:schemeClr val="accent5"/>
                </a:solidFill>
                <a:latin typeface="Century Gothic" panose="020B0502020202020204" pitchFamily="34" charset="0"/>
              </a:rPr>
              <a:t> and SAM-CSA. </a:t>
            </a:r>
          </a:p>
          <a:p>
            <a:pPr lvl="0">
              <a:lnSpc>
                <a:spcPct val="110000"/>
              </a:lnSpc>
            </a:pPr>
            <a:r>
              <a:rPr lang="es-VE" sz="1200" b="1" dirty="0" smtClean="0">
                <a:solidFill>
                  <a:schemeClr val="accent5"/>
                </a:solidFill>
                <a:latin typeface="Century Gothic" panose="020B0502020202020204" pitchFamily="34" charset="0"/>
              </a:rPr>
              <a:t>Algunas definen impactos como cambios en comparación con una línea base, otros se enfocan a reportar impactos en términos absolutos </a:t>
            </a:r>
          </a:p>
          <a:p>
            <a:pPr marL="0" lvl="0" indent="0">
              <a:lnSpc>
                <a:spcPct val="110000"/>
              </a:lnSpc>
              <a:buNone/>
            </a:pPr>
            <a:endParaRPr lang="es-VE" sz="1200" dirty="0" smtClean="0">
              <a:latin typeface="Century Gothic" panose="020B0502020202020204" pitchFamily="34" charset="0"/>
            </a:endParaRPr>
          </a:p>
          <a:p>
            <a:pPr marL="0" lvl="0" indent="0">
              <a:lnSpc>
                <a:spcPct val="110000"/>
              </a:lnSpc>
              <a:buNone/>
            </a:pPr>
            <a:r>
              <a:rPr lang="es-VE" sz="1200" b="1" dirty="0" smtClean="0">
                <a:solidFill>
                  <a:srgbClr val="E0A946"/>
                </a:solidFill>
                <a:latin typeface="Century Gothic" panose="020B0502020202020204" pitchFamily="34" charset="0"/>
              </a:rPr>
              <a:t>La presentación y discusión de estas herramientas no es el enfoque de la presentación de hoy</a:t>
            </a:r>
            <a:endParaRPr lang="es-VE" sz="1200" b="1" dirty="0">
              <a:solidFill>
                <a:srgbClr val="E0A946"/>
              </a:solidFill>
              <a:latin typeface="Century Gothic" panose="020B0502020202020204" pitchFamily="34" charset="0"/>
            </a:endParaRPr>
          </a:p>
        </p:txBody>
      </p:sp>
    </p:spTree>
    <p:extLst>
      <p:ext uri="{BB962C8B-B14F-4D97-AF65-F5344CB8AC3E}">
        <p14:creationId xmlns:p14="http://schemas.microsoft.com/office/powerpoint/2010/main" val="3864194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0266"/>
            <a:ext cx="8382000" cy="870421"/>
          </a:xfrm>
        </p:spPr>
        <p:txBody>
          <a:bodyPr>
            <a:normAutofit/>
          </a:bodyPr>
          <a:lstStyle/>
          <a:p>
            <a:r>
              <a:rPr lang="es-CR" dirty="0" smtClean="0">
                <a:latin typeface="Century Gothic" panose="020B0502020202020204" pitchFamily="34" charset="0"/>
              </a:rPr>
              <a:t>Características de las herramienta ideal </a:t>
            </a:r>
            <a:endParaRPr lang="es-CR" dirty="0">
              <a:latin typeface="Century Gothic" panose="020B0502020202020204" pitchFamily="34" charset="0"/>
            </a:endParaRPr>
          </a:p>
        </p:txBody>
      </p:sp>
      <p:sp>
        <p:nvSpPr>
          <p:cNvPr id="3" name="Text Placeholder 2"/>
          <p:cNvSpPr>
            <a:spLocks noGrp="1"/>
          </p:cNvSpPr>
          <p:nvPr>
            <p:ph type="body" sz="quarter" idx="14"/>
          </p:nvPr>
        </p:nvSpPr>
        <p:spPr>
          <a:xfrm>
            <a:off x="609599" y="1524000"/>
            <a:ext cx="8229601" cy="4194598"/>
          </a:xfrm>
        </p:spPr>
        <p:txBody>
          <a:bodyPr>
            <a:normAutofit fontScale="85000" lnSpcReduction="20000"/>
          </a:bodyPr>
          <a:lstStyle/>
          <a:p>
            <a:pPr lvl="0">
              <a:lnSpc>
                <a:spcPct val="110000"/>
              </a:lnSpc>
            </a:pPr>
            <a:r>
              <a:rPr lang="es-ES" dirty="0">
                <a:latin typeface="Century Gothic" panose="020B0502020202020204" pitchFamily="34" charset="0"/>
              </a:rPr>
              <a:t>Cómo </a:t>
            </a:r>
            <a:r>
              <a:rPr lang="es-ES" b="1" dirty="0">
                <a:solidFill>
                  <a:schemeClr val="accent5"/>
                </a:solidFill>
                <a:latin typeface="Century Gothic" panose="020B0502020202020204" pitchFamily="34" charset="0"/>
              </a:rPr>
              <a:t>identificar los impactos</a:t>
            </a:r>
            <a:r>
              <a:rPr lang="es-ES" dirty="0">
                <a:latin typeface="Century Gothic" panose="020B0502020202020204" pitchFamily="34" charset="0"/>
              </a:rPr>
              <a:t> del desarrollo </a:t>
            </a:r>
            <a:r>
              <a:rPr lang="es-ES" dirty="0" smtClean="0">
                <a:latin typeface="Century Gothic" panose="020B0502020202020204" pitchFamily="34" charset="0"/>
              </a:rPr>
              <a:t>sostenible</a:t>
            </a:r>
          </a:p>
          <a:p>
            <a:pPr lvl="0">
              <a:lnSpc>
                <a:spcPct val="110000"/>
              </a:lnSpc>
            </a:pPr>
            <a:r>
              <a:rPr lang="es-ES" dirty="0" smtClean="0">
                <a:latin typeface="Century Gothic" panose="020B0502020202020204" pitchFamily="34" charset="0"/>
              </a:rPr>
              <a:t>Cómo </a:t>
            </a:r>
            <a:r>
              <a:rPr lang="es-ES" b="1" dirty="0">
                <a:solidFill>
                  <a:schemeClr val="accent5"/>
                </a:solidFill>
                <a:latin typeface="Century Gothic" panose="020B0502020202020204" pitchFamily="34" charset="0"/>
              </a:rPr>
              <a:t>evaluar los impactos </a:t>
            </a:r>
            <a:r>
              <a:rPr lang="es-ES" dirty="0">
                <a:latin typeface="Century Gothic" panose="020B0502020202020204" pitchFamily="34" charset="0"/>
              </a:rPr>
              <a:t>del desarrollo sostenible </a:t>
            </a:r>
            <a:endParaRPr lang="es-ES" dirty="0" smtClean="0">
              <a:latin typeface="Century Gothic" panose="020B0502020202020204" pitchFamily="34" charset="0"/>
            </a:endParaRPr>
          </a:p>
          <a:p>
            <a:pPr lvl="0">
              <a:lnSpc>
                <a:spcPct val="110000"/>
              </a:lnSpc>
            </a:pPr>
            <a:r>
              <a:rPr lang="es-ES" dirty="0" smtClean="0">
                <a:latin typeface="Century Gothic" panose="020B0502020202020204" pitchFamily="34" charset="0"/>
              </a:rPr>
              <a:t>Cómo </a:t>
            </a:r>
            <a:r>
              <a:rPr lang="es-ES" b="1" dirty="0">
                <a:solidFill>
                  <a:schemeClr val="accent5"/>
                </a:solidFill>
                <a:latin typeface="Century Gothic" panose="020B0502020202020204" pitchFamily="34" charset="0"/>
              </a:rPr>
              <a:t>interpretar y utilizar los </a:t>
            </a:r>
            <a:r>
              <a:rPr lang="es-ES" b="1" dirty="0" smtClean="0">
                <a:solidFill>
                  <a:schemeClr val="accent5"/>
                </a:solidFill>
                <a:latin typeface="Century Gothic" panose="020B0502020202020204" pitchFamily="34" charset="0"/>
              </a:rPr>
              <a:t>resultados</a:t>
            </a:r>
          </a:p>
          <a:p>
            <a:pPr lvl="0">
              <a:lnSpc>
                <a:spcPct val="110000"/>
              </a:lnSpc>
            </a:pPr>
            <a:r>
              <a:rPr lang="es-ES" dirty="0" smtClean="0">
                <a:latin typeface="Century Gothic" panose="020B0502020202020204" pitchFamily="34" charset="0"/>
              </a:rPr>
              <a:t>Cómo </a:t>
            </a:r>
            <a:r>
              <a:rPr lang="es-ES" b="1" dirty="0">
                <a:solidFill>
                  <a:schemeClr val="accent5"/>
                </a:solidFill>
                <a:latin typeface="Century Gothic" panose="020B0502020202020204" pitchFamily="34" charset="0"/>
              </a:rPr>
              <a:t>vincular lo anterior a los ODS </a:t>
            </a:r>
            <a:r>
              <a:rPr lang="es-ES" dirty="0">
                <a:latin typeface="Century Gothic" panose="020B0502020202020204" pitchFamily="34" charset="0"/>
              </a:rPr>
              <a:t>o incorporar los ODS en el proceso de elaboración de </a:t>
            </a:r>
            <a:r>
              <a:rPr lang="es-ES" dirty="0" smtClean="0">
                <a:latin typeface="Century Gothic" panose="020B0502020202020204" pitchFamily="34" charset="0"/>
              </a:rPr>
              <a:t>informes</a:t>
            </a:r>
          </a:p>
          <a:p>
            <a:pPr lvl="0">
              <a:lnSpc>
                <a:spcPct val="110000"/>
              </a:lnSpc>
            </a:pPr>
            <a:r>
              <a:rPr lang="es-ES" dirty="0" smtClean="0">
                <a:latin typeface="Century Gothic" panose="020B0502020202020204" pitchFamily="34" charset="0"/>
              </a:rPr>
              <a:t>Orientación </a:t>
            </a:r>
            <a:r>
              <a:rPr lang="es-ES" dirty="0">
                <a:latin typeface="Century Gothic" panose="020B0502020202020204" pitchFamily="34" charset="0"/>
              </a:rPr>
              <a:t>sobre cómo </a:t>
            </a:r>
            <a:r>
              <a:rPr lang="es-ES" b="1" dirty="0">
                <a:solidFill>
                  <a:schemeClr val="accent5"/>
                </a:solidFill>
                <a:latin typeface="Century Gothic" panose="020B0502020202020204" pitchFamily="34" charset="0"/>
              </a:rPr>
              <a:t>definir los límites del análisis </a:t>
            </a:r>
            <a:r>
              <a:rPr lang="es-ES" dirty="0">
                <a:latin typeface="Century Gothic" panose="020B0502020202020204" pitchFamily="34" charset="0"/>
              </a:rPr>
              <a:t>y, por extensión, los objetivos de la </a:t>
            </a:r>
            <a:r>
              <a:rPr lang="es-ES" dirty="0" smtClean="0">
                <a:latin typeface="Century Gothic" panose="020B0502020202020204" pitchFamily="34" charset="0"/>
              </a:rPr>
              <a:t>evaluación</a:t>
            </a:r>
          </a:p>
          <a:p>
            <a:pPr>
              <a:lnSpc>
                <a:spcPct val="110000"/>
              </a:lnSpc>
            </a:pPr>
            <a:r>
              <a:rPr lang="es-ES" dirty="0">
                <a:latin typeface="Century Gothic" panose="020B0502020202020204" pitchFamily="34" charset="0"/>
              </a:rPr>
              <a:t>Orientación sobre la consideración de impactos de la </a:t>
            </a:r>
            <a:r>
              <a:rPr lang="es-ES" b="1" dirty="0" err="1">
                <a:solidFill>
                  <a:schemeClr val="accent5"/>
                </a:solidFill>
                <a:latin typeface="Century Gothic" panose="020B0502020202020204" pitchFamily="34" charset="0"/>
              </a:rPr>
              <a:t>value-chain</a:t>
            </a:r>
            <a:r>
              <a:rPr lang="es-ES" dirty="0">
                <a:latin typeface="Century Gothic" panose="020B0502020202020204" pitchFamily="34" charset="0"/>
              </a:rPr>
              <a:t>, siempre que sea pertinente</a:t>
            </a:r>
            <a:r>
              <a:rPr lang="es-ES" dirty="0" smtClean="0">
                <a:latin typeface="Century Gothic" panose="020B0502020202020204" pitchFamily="34" charset="0"/>
              </a:rPr>
              <a:t>.</a:t>
            </a:r>
          </a:p>
          <a:p>
            <a:pPr lvl="0">
              <a:lnSpc>
                <a:spcPct val="110000"/>
              </a:lnSpc>
            </a:pPr>
            <a:r>
              <a:rPr lang="es-ES" dirty="0" smtClean="0">
                <a:latin typeface="Century Gothic" panose="020B0502020202020204" pitchFamily="34" charset="0"/>
              </a:rPr>
              <a:t>Un </a:t>
            </a:r>
            <a:r>
              <a:rPr lang="es-ES" b="1" dirty="0">
                <a:solidFill>
                  <a:schemeClr val="accent5"/>
                </a:solidFill>
                <a:latin typeface="Century Gothic" panose="020B0502020202020204" pitchFamily="34" charset="0"/>
              </a:rPr>
              <a:t>marco flexible</a:t>
            </a:r>
            <a:r>
              <a:rPr lang="es-ES" dirty="0">
                <a:latin typeface="Century Gothic" panose="020B0502020202020204" pitchFamily="34" charset="0"/>
              </a:rPr>
              <a:t>, para que pueda aplicarse a diversos tipos de actividades, proyectos, entidades, políticas, acciones, etc</a:t>
            </a:r>
            <a:r>
              <a:rPr lang="es-ES" dirty="0" smtClean="0">
                <a:latin typeface="Century Gothic" panose="020B0502020202020204" pitchFamily="34" charset="0"/>
              </a:rPr>
              <a:t>.</a:t>
            </a:r>
          </a:p>
        </p:txBody>
      </p:sp>
    </p:spTree>
    <p:extLst>
      <p:ext uri="{BB962C8B-B14F-4D97-AF65-F5344CB8AC3E}">
        <p14:creationId xmlns:p14="http://schemas.microsoft.com/office/powerpoint/2010/main" val="3424796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81701" y="1554623"/>
            <a:ext cx="8133000" cy="4388977"/>
          </a:xfrm>
        </p:spPr>
        <p:txBody>
          <a:bodyPr>
            <a:normAutofit/>
          </a:bodyPr>
          <a:lstStyle/>
          <a:p>
            <a:pPr marL="0" indent="0" algn="ctr">
              <a:buNone/>
            </a:pPr>
            <a:r>
              <a:rPr lang="es-DO" sz="2000" dirty="0" smtClean="0">
                <a:latin typeface="Century Gothic" panose="020B0502020202020204" pitchFamily="34" charset="0"/>
              </a:rPr>
              <a:t>ICAT SD, si bien se enfoca en políticas, ofrece un marco flexible para evaluar todos los impactos relevantes </a:t>
            </a:r>
          </a:p>
          <a:p>
            <a:pPr marL="0" indent="0" algn="ctr">
              <a:buNone/>
            </a:pPr>
            <a:endParaRPr lang="es-DO" sz="2000" dirty="0">
              <a:latin typeface="Century Gothic" panose="020B0502020202020204" pitchFamily="34" charset="0"/>
            </a:endParaRPr>
          </a:p>
          <a:p>
            <a:pPr marL="0" indent="0" algn="ctr">
              <a:buNone/>
            </a:pPr>
            <a:endParaRPr lang="es-DO" sz="2000" dirty="0" smtClean="0">
              <a:latin typeface="Century Gothic" panose="020B0502020202020204" pitchFamily="34" charset="0"/>
            </a:endParaRPr>
          </a:p>
          <a:p>
            <a:pPr marL="0" indent="0" algn="ctr">
              <a:buNone/>
            </a:pPr>
            <a:endParaRPr lang="es-DO" sz="2000" dirty="0">
              <a:latin typeface="Century Gothic" panose="020B0502020202020204" pitchFamily="34" charset="0"/>
            </a:endParaRPr>
          </a:p>
          <a:p>
            <a:pPr marL="0" indent="0" algn="ctr">
              <a:buNone/>
            </a:pPr>
            <a:endParaRPr lang="es-DO" sz="2000" dirty="0" smtClean="0">
              <a:latin typeface="Century Gothic" panose="020B0502020202020204" pitchFamily="34" charset="0"/>
            </a:endParaRPr>
          </a:p>
          <a:p>
            <a:pPr marL="0" indent="0" algn="ctr">
              <a:buNone/>
            </a:pPr>
            <a:endParaRPr lang="es-DO" sz="2000" dirty="0" smtClean="0">
              <a:latin typeface="Century Gothic" panose="020B0502020202020204" pitchFamily="34" charset="0"/>
            </a:endParaRPr>
          </a:p>
          <a:p>
            <a:pPr marL="0" indent="0" algn="ctr">
              <a:buNone/>
            </a:pPr>
            <a:endParaRPr lang="es-DO" sz="2000" dirty="0">
              <a:latin typeface="Century Gothic" panose="020B0502020202020204" pitchFamily="34" charset="0"/>
            </a:endParaRPr>
          </a:p>
          <a:p>
            <a:pPr marL="0" indent="0" algn="ctr">
              <a:buNone/>
            </a:pPr>
            <a:endParaRPr lang="es-DO" sz="2000" dirty="0" smtClean="0">
              <a:latin typeface="Century Gothic" panose="020B0502020202020204" pitchFamily="34" charset="0"/>
            </a:endParaRPr>
          </a:p>
          <a:p>
            <a:pPr marL="0" indent="0" algn="ctr">
              <a:buNone/>
            </a:pPr>
            <a:r>
              <a:rPr lang="es-DO" sz="2000" dirty="0" smtClean="0">
                <a:latin typeface="Century Gothic" panose="020B0502020202020204" pitchFamily="34" charset="0"/>
              </a:rPr>
              <a:t>De otro lado esta flexibilidad requiere que los usuarios tengan ciertos conocimientos </a:t>
            </a:r>
          </a:p>
        </p:txBody>
      </p:sp>
      <p:sp>
        <p:nvSpPr>
          <p:cNvPr id="4" name="Title 1"/>
          <p:cNvSpPr>
            <a:spLocks noGrp="1"/>
          </p:cNvSpPr>
          <p:nvPr>
            <p:ph type="title"/>
          </p:nvPr>
        </p:nvSpPr>
        <p:spPr>
          <a:xfrm>
            <a:off x="457201" y="80266"/>
            <a:ext cx="8382000" cy="870421"/>
          </a:xfrm>
        </p:spPr>
        <p:txBody>
          <a:bodyPr>
            <a:normAutofit/>
          </a:bodyPr>
          <a:lstStyle/>
          <a:p>
            <a:r>
              <a:rPr lang="es-CR" dirty="0" smtClean="0">
                <a:latin typeface="Century Gothic" panose="020B0502020202020204" pitchFamily="34" charset="0"/>
              </a:rPr>
              <a:t>Características de las herramienta ideal </a:t>
            </a:r>
            <a:endParaRPr lang="es-CR" dirty="0">
              <a:latin typeface="Century Gothic" panose="020B0502020202020204" pitchFamily="34" charset="0"/>
            </a:endParaRPr>
          </a:p>
        </p:txBody>
      </p:sp>
      <p:sp>
        <p:nvSpPr>
          <p:cNvPr id="5" name="Left-Right Arrow 4"/>
          <p:cNvSpPr/>
          <p:nvPr/>
        </p:nvSpPr>
        <p:spPr>
          <a:xfrm>
            <a:off x="2100572" y="3061900"/>
            <a:ext cx="4800600" cy="1295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60665" y="3230788"/>
            <a:ext cx="1971896" cy="923330"/>
          </a:xfrm>
          <a:prstGeom prst="rect">
            <a:avLst/>
          </a:prstGeom>
        </p:spPr>
        <p:txBody>
          <a:bodyPr wrap="square">
            <a:spAutoFit/>
          </a:bodyPr>
          <a:lstStyle/>
          <a:p>
            <a:pPr algn="ctr"/>
            <a:r>
              <a:rPr lang="es-AR" b="1" dirty="0" smtClean="0">
                <a:solidFill>
                  <a:schemeClr val="accent5"/>
                </a:solidFill>
                <a:latin typeface="Century Gothic" panose="020B0502020202020204" pitchFamily="34" charset="0"/>
              </a:rPr>
              <a:t>Exhaustividad de los resultados</a:t>
            </a:r>
            <a:endParaRPr lang="es-AR" b="1" dirty="0">
              <a:solidFill>
                <a:schemeClr val="accent5"/>
              </a:solidFill>
              <a:latin typeface="Century Gothic" panose="020B0502020202020204" pitchFamily="34" charset="0"/>
            </a:endParaRPr>
          </a:p>
        </p:txBody>
      </p:sp>
      <p:sp>
        <p:nvSpPr>
          <p:cNvPr id="7" name="Rectangle 6"/>
          <p:cNvSpPr/>
          <p:nvPr/>
        </p:nvSpPr>
        <p:spPr>
          <a:xfrm>
            <a:off x="6901172" y="3256188"/>
            <a:ext cx="1971896" cy="923330"/>
          </a:xfrm>
          <a:prstGeom prst="rect">
            <a:avLst/>
          </a:prstGeom>
        </p:spPr>
        <p:txBody>
          <a:bodyPr wrap="square">
            <a:spAutoFit/>
          </a:bodyPr>
          <a:lstStyle/>
          <a:p>
            <a:pPr algn="ctr"/>
            <a:r>
              <a:rPr lang="es-AR" b="1" dirty="0" smtClean="0">
                <a:solidFill>
                  <a:schemeClr val="accent5"/>
                </a:solidFill>
                <a:latin typeface="Century Gothic" panose="020B0502020202020204" pitchFamily="34" charset="0"/>
              </a:rPr>
              <a:t>Complejidad de la herramienta</a:t>
            </a:r>
            <a:endParaRPr lang="es-AR" b="1" dirty="0">
              <a:solidFill>
                <a:schemeClr val="accent5"/>
              </a:solidFill>
              <a:latin typeface="Century Gothic" panose="020B0502020202020204" pitchFamily="34" charset="0"/>
            </a:endParaRPr>
          </a:p>
        </p:txBody>
      </p:sp>
      <p:sp>
        <p:nvSpPr>
          <p:cNvPr id="2" name="Rectangle 1"/>
          <p:cNvSpPr/>
          <p:nvPr/>
        </p:nvSpPr>
        <p:spPr>
          <a:xfrm>
            <a:off x="4038600" y="2457964"/>
            <a:ext cx="1045478" cy="369332"/>
          </a:xfrm>
          <a:prstGeom prst="rect">
            <a:avLst/>
          </a:prstGeom>
        </p:spPr>
        <p:txBody>
          <a:bodyPr wrap="none">
            <a:spAutoFit/>
          </a:bodyPr>
          <a:lstStyle/>
          <a:p>
            <a:pPr algn="ctr"/>
            <a:r>
              <a:rPr lang="es-DO" b="1" dirty="0">
                <a:solidFill>
                  <a:schemeClr val="accent5"/>
                </a:solidFill>
                <a:latin typeface="Century Gothic" panose="020B0502020202020204" pitchFamily="34" charset="0"/>
              </a:rPr>
              <a:t>ICAT SD</a:t>
            </a:r>
          </a:p>
        </p:txBody>
      </p:sp>
      <p:sp>
        <p:nvSpPr>
          <p:cNvPr id="8" name="Down Arrow 7"/>
          <p:cNvSpPr/>
          <p:nvPr/>
        </p:nvSpPr>
        <p:spPr>
          <a:xfrm>
            <a:off x="4353503" y="2895600"/>
            <a:ext cx="375928" cy="42889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34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oogle Shape;250;g783d7cdfa3_0_222"/>
          <p:cNvPicPr preferRelativeResize="0"/>
          <p:nvPr/>
        </p:nvPicPr>
        <p:blipFill rotWithShape="1">
          <a:blip r:embed="rId3">
            <a:alphaModFix/>
          </a:blip>
          <a:srcRect t="9559"/>
          <a:stretch/>
        </p:blipFill>
        <p:spPr>
          <a:xfrm>
            <a:off x="1166950" y="1250463"/>
            <a:ext cx="6312375" cy="4465263"/>
          </a:xfrm>
          <a:prstGeom prst="rect">
            <a:avLst/>
          </a:prstGeom>
          <a:noFill/>
          <a:ln>
            <a:noFill/>
          </a:ln>
        </p:spPr>
      </p:pic>
      <p:sp>
        <p:nvSpPr>
          <p:cNvPr id="4" name="Slide Number Placeholder 1">
            <a:extLst>
              <a:ext uri="{FF2B5EF4-FFF2-40B4-BE49-F238E27FC236}">
                <a16:creationId xmlns:a16="http://schemas.microsoft.com/office/drawing/2014/main" id="{B6885F9F-F339-46F9-AE0E-2560526BD3D4}"/>
              </a:ext>
            </a:extLst>
          </p:cNvPr>
          <p:cNvSpPr txBox="1">
            <a:spLocks/>
          </p:cNvSpPr>
          <p:nvPr/>
        </p:nvSpPr>
        <p:spPr>
          <a:xfrm>
            <a:off x="8330946" y="6415180"/>
            <a:ext cx="595688" cy="273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fld id="{0DE8F82B-74D0-4F25-A2A7-4C2656D6A3C8}" type="slidenum">
              <a:rPr lang="en-GB" sz="1500">
                <a:solidFill>
                  <a:prstClr val="black">
                    <a:tint val="75000"/>
                  </a:prstClr>
                </a:solidFill>
                <a:latin typeface="Century Gothic" panose="020B0502020202020204" pitchFamily="34" charset="0"/>
              </a:rPr>
              <a:pPr algn="ctr" defTabSz="685800"/>
              <a:t>16</a:t>
            </a:fld>
            <a:endParaRPr lang="en-GB" sz="1500" dirty="0">
              <a:solidFill>
                <a:prstClr val="black">
                  <a:tint val="75000"/>
                </a:prstClr>
              </a:solidFill>
              <a:latin typeface="Century Gothic" panose="020B0502020202020204" pitchFamily="34" charset="0"/>
            </a:endParaRPr>
          </a:p>
        </p:txBody>
      </p:sp>
      <p:sp>
        <p:nvSpPr>
          <p:cNvPr id="3" name="Title 2"/>
          <p:cNvSpPr>
            <a:spLocks noGrp="1"/>
          </p:cNvSpPr>
          <p:nvPr>
            <p:ph type="title"/>
          </p:nvPr>
        </p:nvSpPr>
        <p:spPr/>
        <p:txBody>
          <a:bodyPr>
            <a:normAutofit/>
          </a:bodyPr>
          <a:lstStyle/>
          <a:p>
            <a:r>
              <a:rPr lang="es-CR" dirty="0" smtClean="0">
                <a:latin typeface="Century Gothic" panose="020B0502020202020204" pitchFamily="34" charset="0"/>
              </a:rPr>
              <a:t>Guías de evaluación de la serie ICAT</a:t>
            </a:r>
            <a:endParaRPr lang="es-CR" dirty="0">
              <a:latin typeface="Century Gothic" panose="020B0502020202020204" pitchFamily="34" charset="0"/>
            </a:endParaRPr>
          </a:p>
        </p:txBody>
      </p:sp>
      <p:sp>
        <p:nvSpPr>
          <p:cNvPr id="2" name="Rectangle 1"/>
          <p:cNvSpPr/>
          <p:nvPr/>
        </p:nvSpPr>
        <p:spPr>
          <a:xfrm>
            <a:off x="2281552" y="5732966"/>
            <a:ext cx="4083169" cy="369332"/>
          </a:xfrm>
          <a:prstGeom prst="rect">
            <a:avLst/>
          </a:prstGeom>
        </p:spPr>
        <p:txBody>
          <a:bodyPr wrap="none">
            <a:spAutoFit/>
          </a:bodyPr>
          <a:lstStyle/>
          <a:p>
            <a:pPr algn="ctr" defTabSz="685800">
              <a:spcBef>
                <a:spcPct val="0"/>
              </a:spcBef>
              <a:defRPr/>
            </a:pPr>
            <a:r>
              <a:rPr lang="es-ES" dirty="0">
                <a:solidFill>
                  <a:srgbClr val="625852"/>
                </a:solidFill>
                <a:latin typeface="Century Gothic" panose="020B0502020202020204" pitchFamily="34" charset="0"/>
              </a:rPr>
              <a:t>Disponibles en el sitio web del ICAT</a:t>
            </a:r>
            <a:endParaRPr lang="en-GB" dirty="0">
              <a:solidFill>
                <a:srgbClr val="625852"/>
              </a:solidFill>
              <a:latin typeface="Century Gothic" panose="020B0502020202020204" pitchFamily="34" charset="0"/>
            </a:endParaRPr>
          </a:p>
        </p:txBody>
      </p:sp>
      <p:sp>
        <p:nvSpPr>
          <p:cNvPr id="6" name="Rounded Rectangle 5"/>
          <p:cNvSpPr/>
          <p:nvPr/>
        </p:nvSpPr>
        <p:spPr>
          <a:xfrm>
            <a:off x="4116821" y="2209800"/>
            <a:ext cx="1064781" cy="914400"/>
          </a:xfrm>
          <a:prstGeom prst="roundRect">
            <a:avLst/>
          </a:prstGeom>
          <a:noFill/>
          <a:ln w="57150">
            <a:solidFill>
              <a:srgbClr val="F6D749"/>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3387" y="6250274"/>
            <a:ext cx="2854013" cy="598201"/>
          </a:xfrm>
          <a:prstGeom prst="rect">
            <a:avLst/>
          </a:prstGeom>
        </p:spPr>
      </p:pic>
    </p:spTree>
    <p:extLst>
      <p:ext uri="{BB962C8B-B14F-4D97-AF65-F5344CB8AC3E}">
        <p14:creationId xmlns:p14="http://schemas.microsoft.com/office/powerpoint/2010/main" val="9267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1" y="80266"/>
            <a:ext cx="8058149" cy="870421"/>
          </a:xfrm>
        </p:spPr>
        <p:txBody>
          <a:bodyPr>
            <a:normAutofit/>
          </a:bodyPr>
          <a:lstStyle/>
          <a:p>
            <a:r>
              <a:rPr lang="es-CR" noProof="0" dirty="0" smtClean="0">
                <a:latin typeface="Century Gothic" panose="020B0502020202020204" pitchFamily="34" charset="0"/>
              </a:rPr>
              <a:t>Aplicación para el sector privado</a:t>
            </a:r>
            <a:endParaRPr lang="es-CR" noProof="0" dirty="0">
              <a:latin typeface="Century Gothic" panose="020B0502020202020204" pitchFamily="34" charset="0"/>
            </a:endParaRPr>
          </a:p>
        </p:txBody>
      </p:sp>
      <p:sp>
        <p:nvSpPr>
          <p:cNvPr id="2" name="Text Placeholder 1"/>
          <p:cNvSpPr>
            <a:spLocks noGrp="1"/>
          </p:cNvSpPr>
          <p:nvPr>
            <p:ph type="body" sz="quarter" idx="14"/>
          </p:nvPr>
        </p:nvSpPr>
        <p:spPr>
          <a:xfrm>
            <a:off x="630000" y="1825202"/>
            <a:ext cx="7904400" cy="3813598"/>
          </a:xfrm>
        </p:spPr>
        <p:txBody>
          <a:bodyPr>
            <a:normAutofit fontScale="85000" lnSpcReduction="20000"/>
          </a:bodyPr>
          <a:lstStyle/>
          <a:p>
            <a:r>
              <a:rPr lang="es-ES" dirty="0" smtClean="0">
                <a:solidFill>
                  <a:srgbClr val="5F5F5F"/>
                </a:solidFill>
                <a:latin typeface="Century Gothic" panose="020B0502020202020204" pitchFamily="34" charset="0"/>
              </a:rPr>
              <a:t>Cambio de </a:t>
            </a:r>
            <a:r>
              <a:rPr lang="es-ES" dirty="0">
                <a:solidFill>
                  <a:srgbClr val="5F5F5F"/>
                </a:solidFill>
                <a:latin typeface="Century Gothic" panose="020B0502020202020204" pitchFamily="34" charset="0"/>
              </a:rPr>
              <a:t>enfoque </a:t>
            </a:r>
            <a:r>
              <a:rPr lang="es-ES" dirty="0" smtClean="0">
                <a:solidFill>
                  <a:srgbClr val="5F5F5F"/>
                </a:solidFill>
                <a:latin typeface="Century Gothic" panose="020B0502020202020204" pitchFamily="34" charset="0"/>
              </a:rPr>
              <a:t>desde </a:t>
            </a:r>
            <a:r>
              <a:rPr lang="es-ES" b="1" dirty="0" smtClean="0">
                <a:solidFill>
                  <a:schemeClr val="accent5"/>
                </a:solidFill>
                <a:latin typeface="Century Gothic" panose="020B0502020202020204" pitchFamily="34" charset="0"/>
              </a:rPr>
              <a:t>políticas climáticas </a:t>
            </a:r>
            <a:r>
              <a:rPr lang="es-ES" dirty="0">
                <a:solidFill>
                  <a:srgbClr val="5F5F5F"/>
                </a:solidFill>
                <a:latin typeface="Century Gothic" panose="020B0502020202020204" pitchFamily="34" charset="0"/>
              </a:rPr>
              <a:t>por el de </a:t>
            </a:r>
            <a:r>
              <a:rPr lang="es-ES" b="1" dirty="0" smtClean="0">
                <a:solidFill>
                  <a:schemeClr val="accent5"/>
                </a:solidFill>
                <a:latin typeface="Century Gothic" panose="020B0502020202020204" pitchFamily="34" charset="0"/>
              </a:rPr>
              <a:t>acciones climáticas del sector privado</a:t>
            </a:r>
            <a:endParaRPr lang="es-ES" b="1" dirty="0">
              <a:solidFill>
                <a:schemeClr val="accent5"/>
              </a:solidFill>
              <a:latin typeface="Century Gothic" panose="020B0502020202020204" pitchFamily="34" charset="0"/>
            </a:endParaRPr>
          </a:p>
          <a:p>
            <a:endParaRPr lang="es-ES" dirty="0">
              <a:solidFill>
                <a:srgbClr val="5F5F5F"/>
              </a:solidFill>
              <a:latin typeface="Century Gothic" panose="020B0502020202020204" pitchFamily="34" charset="0"/>
            </a:endParaRPr>
          </a:p>
          <a:p>
            <a:r>
              <a:rPr lang="es-ES" dirty="0" smtClean="0">
                <a:solidFill>
                  <a:srgbClr val="5F5F5F"/>
                </a:solidFill>
                <a:latin typeface="Century Gothic" panose="020B0502020202020204" pitchFamily="34" charset="0"/>
              </a:rPr>
              <a:t>Adición de las </a:t>
            </a:r>
            <a:r>
              <a:rPr lang="es-ES" b="1" dirty="0">
                <a:solidFill>
                  <a:schemeClr val="accent5"/>
                </a:solidFill>
                <a:latin typeface="Century Gothic" panose="020B0502020202020204" pitchFamily="34" charset="0"/>
              </a:rPr>
              <a:t>tablas </a:t>
            </a:r>
            <a:r>
              <a:rPr lang="es-ES" b="1" dirty="0" smtClean="0">
                <a:solidFill>
                  <a:schemeClr val="accent5"/>
                </a:solidFill>
                <a:latin typeface="Century Gothic" panose="020B0502020202020204" pitchFamily="34" charset="0"/>
              </a:rPr>
              <a:t>de reporte</a:t>
            </a:r>
          </a:p>
          <a:p>
            <a:endParaRPr lang="es-ES" dirty="0">
              <a:solidFill>
                <a:srgbClr val="5F5F5F"/>
              </a:solidFill>
              <a:latin typeface="Century Gothic" panose="020B0502020202020204" pitchFamily="34" charset="0"/>
            </a:endParaRPr>
          </a:p>
          <a:p>
            <a:pPr marL="0" indent="0">
              <a:buNone/>
            </a:pPr>
            <a:r>
              <a:rPr lang="es-ES" b="1" dirty="0" smtClean="0">
                <a:solidFill>
                  <a:srgbClr val="5F5F5F"/>
                </a:solidFill>
                <a:latin typeface="Century Gothic" panose="020B0502020202020204" pitchFamily="34" charset="0"/>
              </a:rPr>
              <a:t>NB: </a:t>
            </a:r>
          </a:p>
          <a:p>
            <a:r>
              <a:rPr lang="es-ES" b="1" dirty="0" smtClean="0">
                <a:solidFill>
                  <a:srgbClr val="5F5F5F"/>
                </a:solidFill>
                <a:latin typeface="Century Gothic" panose="020B0502020202020204" pitchFamily="34" charset="0"/>
              </a:rPr>
              <a:t>El enfoque no es medir todos los impactos en DS de una empresa, si no lo que son vinculados con una acción climática que la empresa implementa</a:t>
            </a:r>
          </a:p>
          <a:p>
            <a:endParaRPr lang="es-ES" b="1" dirty="0">
              <a:solidFill>
                <a:srgbClr val="5F5F5F"/>
              </a:solidFill>
              <a:latin typeface="Century Gothic" panose="020B0502020202020204" pitchFamily="34" charset="0"/>
            </a:endParaRPr>
          </a:p>
          <a:p>
            <a:r>
              <a:rPr lang="es-ES" b="1" dirty="0" smtClean="0">
                <a:solidFill>
                  <a:srgbClr val="5F5F5F"/>
                </a:solidFill>
                <a:latin typeface="Century Gothic" panose="020B0502020202020204" pitchFamily="34" charset="0"/>
              </a:rPr>
              <a:t>Esto significa un enfoque en la medición del cambio en los impactos en DS que siguen a la implementación de una acción climática</a:t>
            </a:r>
            <a:endParaRPr lang="es-ES" b="1" dirty="0">
              <a:solidFill>
                <a:srgbClr val="5F5F5F"/>
              </a:solidFill>
              <a:latin typeface="Century Gothic" panose="020B0502020202020204" pitchFamily="34" charset="0"/>
            </a:endParaRPr>
          </a:p>
          <a:p>
            <a:endParaRPr lang="en-GB" dirty="0">
              <a:solidFill>
                <a:srgbClr val="5F5F5F"/>
              </a:solidFill>
              <a:latin typeface="Century Gothic" panose="020B0502020202020204" pitchFamily="34" charset="0"/>
            </a:endParaRPr>
          </a:p>
          <a:p>
            <a:pPr marL="0" indent="0">
              <a:buNone/>
            </a:pPr>
            <a:endParaRPr lang="en-GB" dirty="0">
              <a:solidFill>
                <a:srgbClr val="5F5F5F"/>
              </a:solidFill>
              <a:latin typeface="Century Gothic" panose="020B0502020202020204" pitchFamily="34" charset="0"/>
            </a:endParaRPr>
          </a:p>
        </p:txBody>
      </p:sp>
    </p:spTree>
    <p:extLst>
      <p:ext uri="{BB962C8B-B14F-4D97-AF65-F5344CB8AC3E}">
        <p14:creationId xmlns:p14="http://schemas.microsoft.com/office/powerpoint/2010/main" val="40811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1" y="80266"/>
            <a:ext cx="8134349" cy="870421"/>
          </a:xfrm>
        </p:spPr>
        <p:txBody>
          <a:bodyPr>
            <a:normAutofit fontScale="90000"/>
          </a:bodyPr>
          <a:lstStyle/>
          <a:p>
            <a:r>
              <a:rPr lang="es-ES" dirty="0" smtClean="0">
                <a:latin typeface="Century Gothic" panose="020B0502020202020204" pitchFamily="34" charset="0"/>
              </a:rPr>
              <a:t>Que entendemos para acción climática</a:t>
            </a:r>
            <a:endParaRPr lang="es-ES" dirty="0">
              <a:latin typeface="Century Gothic" panose="020B0502020202020204"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048000"/>
            <a:ext cx="5638800" cy="2931160"/>
          </a:xfrm>
          <a:prstGeom prst="rect">
            <a:avLst/>
          </a:prstGeom>
          <a:noFill/>
          <a:ln>
            <a:solidFill>
              <a:schemeClr val="tx1"/>
            </a:solidFill>
          </a:ln>
        </p:spPr>
      </p:pic>
      <p:sp>
        <p:nvSpPr>
          <p:cNvPr id="4" name="Rectangle 3"/>
          <p:cNvSpPr/>
          <p:nvPr/>
        </p:nvSpPr>
        <p:spPr>
          <a:xfrm>
            <a:off x="603251" y="1295400"/>
            <a:ext cx="7772629" cy="1600438"/>
          </a:xfrm>
          <a:prstGeom prst="rect">
            <a:avLst/>
          </a:prstGeom>
        </p:spPr>
        <p:txBody>
          <a:bodyPr wrap="square">
            <a:spAutoFit/>
          </a:bodyPr>
          <a:lstStyle/>
          <a:p>
            <a:r>
              <a:rPr lang="es-ES" sz="1400" dirty="0" smtClean="0">
                <a:solidFill>
                  <a:srgbClr val="625852"/>
                </a:solidFill>
                <a:latin typeface="Century Gothic" panose="020B0502020202020204" pitchFamily="34" charset="0"/>
              </a:rPr>
              <a:t>Acción climática: una medida adoptada por una empresa para mitigar el cambio climático y reforzar la capacidad de resiliencia y adaptación a los riesgos climáticos, lo que contribuye a alcanzar el ODS 13 (acción climática) y los objetivos establecidos en el Acuerdo de París.</a:t>
            </a:r>
          </a:p>
          <a:p>
            <a:endParaRPr lang="es-ES" sz="1400" dirty="0" smtClean="0">
              <a:solidFill>
                <a:srgbClr val="625852"/>
              </a:solidFill>
              <a:latin typeface="Century Gothic" panose="020B0502020202020204" pitchFamily="34" charset="0"/>
            </a:endParaRPr>
          </a:p>
          <a:p>
            <a:r>
              <a:rPr lang="es-ES" sz="1400" b="1" dirty="0" smtClean="0">
                <a:solidFill>
                  <a:schemeClr val="accent5"/>
                </a:solidFill>
                <a:latin typeface="Century Gothic" panose="020B0502020202020204" pitchFamily="34" charset="0"/>
              </a:rPr>
              <a:t>Los límites de la evaluación deben establecerse en torno a la acción climática </a:t>
            </a:r>
            <a:r>
              <a:rPr lang="es-ES" sz="1400" dirty="0" smtClean="0">
                <a:solidFill>
                  <a:srgbClr val="625852"/>
                </a:solidFill>
                <a:latin typeface="Century Gothic" panose="020B0502020202020204" pitchFamily="34" charset="0"/>
              </a:rPr>
              <a:t>que se está considerando, basándose en esta definición</a:t>
            </a:r>
            <a:endParaRPr lang="es-ES" sz="1400" dirty="0">
              <a:solidFill>
                <a:srgbClr val="625852"/>
              </a:solidFill>
              <a:latin typeface="Century Gothic" panose="020B0502020202020204" pitchFamily="34" charset="0"/>
            </a:endParaRPr>
          </a:p>
        </p:txBody>
      </p:sp>
    </p:spTree>
    <p:extLst>
      <p:ext uri="{BB962C8B-B14F-4D97-AF65-F5344CB8AC3E}">
        <p14:creationId xmlns:p14="http://schemas.microsoft.com/office/powerpoint/2010/main" val="2979037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s-CR" sz="2400" noProof="0" dirty="0" smtClean="0">
                <a:latin typeface="Century Gothic" panose="020B0502020202020204" pitchFamily="34" charset="0"/>
              </a:rPr>
              <a:t>Comprender el objetivo y la aplicabilidad de la metodología </a:t>
            </a:r>
            <a:endParaRPr lang="es-CR" sz="2400" noProof="0" dirty="0">
              <a:latin typeface="Century Gothic" panose="020B0502020202020204" pitchFamily="34" charset="0"/>
            </a:endParaRPr>
          </a:p>
        </p:txBody>
      </p:sp>
    </p:spTree>
    <p:extLst>
      <p:ext uri="{BB962C8B-B14F-4D97-AF65-F5344CB8AC3E}">
        <p14:creationId xmlns:p14="http://schemas.microsoft.com/office/powerpoint/2010/main" val="2282123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8940" y="1585574"/>
            <a:ext cx="8520112" cy="1600200"/>
          </a:xfrm>
        </p:spPr>
        <p:txBody>
          <a:bodyPr>
            <a:noAutofit/>
          </a:bodyPr>
          <a:lstStyle/>
          <a:p>
            <a:pPr marL="0" indent="0" algn="ctr">
              <a:buNone/>
            </a:pPr>
            <a:r>
              <a:rPr lang="es-MX" sz="2000" dirty="0">
                <a:latin typeface="Century Gothic" panose="020B0502020202020204" pitchFamily="34" charset="0"/>
                <a:cs typeface="Arial" panose="020B0604020202020204" pitchFamily="34" charset="0"/>
              </a:rPr>
              <a:t>El proyecto tiene como objetivo </a:t>
            </a:r>
            <a:r>
              <a:rPr lang="es-MX" sz="2000" b="1" dirty="0">
                <a:latin typeface="Century Gothic" panose="020B0502020202020204" pitchFamily="34" charset="0"/>
                <a:cs typeface="Arial" panose="020B0604020202020204" pitchFamily="34" charset="0"/>
              </a:rPr>
              <a:t>apoyar al sector privado y otros actores no estatales </a:t>
            </a:r>
            <a:r>
              <a:rPr lang="es-MX" sz="2000" b="1" dirty="0" smtClean="0">
                <a:latin typeface="Century Gothic" panose="020B0502020202020204" pitchFamily="34" charset="0"/>
                <a:cs typeface="Arial" panose="020B0604020202020204" pitchFamily="34" charset="0"/>
              </a:rPr>
              <a:t>en medir la contribución de sus acciones climáticas a los objetivos globales, para </a:t>
            </a:r>
            <a:r>
              <a:rPr lang="es-MX" sz="2000" b="1" dirty="0">
                <a:latin typeface="Century Gothic" panose="020B0502020202020204" pitchFamily="34" charset="0"/>
                <a:cs typeface="Arial" panose="020B0604020202020204" pitchFamily="34" charset="0"/>
              </a:rPr>
              <a:t>que </a:t>
            </a:r>
            <a:r>
              <a:rPr lang="es-MX" sz="2000" b="1" dirty="0" smtClean="0">
                <a:latin typeface="Century Gothic" panose="020B0502020202020204" pitchFamily="34" charset="0"/>
                <a:cs typeface="Arial" panose="020B0604020202020204" pitchFamily="34" charset="0"/>
              </a:rPr>
              <a:t>esta contribución se </a:t>
            </a:r>
            <a:r>
              <a:rPr lang="es-MX" sz="2000" b="1" dirty="0">
                <a:latin typeface="Century Gothic" panose="020B0502020202020204" pitchFamily="34" charset="0"/>
                <a:cs typeface="Arial" panose="020B0604020202020204" pitchFamily="34" charset="0"/>
              </a:rPr>
              <a:t>reflejen plenamente en los esfuerzos nacionales </a:t>
            </a:r>
            <a:r>
              <a:rPr lang="es-MX" sz="2000" b="1" dirty="0" smtClean="0">
                <a:latin typeface="Century Gothic" panose="020B0502020202020204" pitchFamily="34" charset="0"/>
                <a:cs typeface="Arial" panose="020B0604020202020204" pitchFamily="34" charset="0"/>
              </a:rPr>
              <a:t>y </a:t>
            </a:r>
            <a:r>
              <a:rPr lang="es-MX" sz="2000" b="1" dirty="0">
                <a:latin typeface="Century Gothic" panose="020B0502020202020204" pitchFamily="34" charset="0"/>
                <a:cs typeface="Arial" panose="020B0604020202020204" pitchFamily="34" charset="0"/>
              </a:rPr>
              <a:t>internacionales</a:t>
            </a:r>
            <a:r>
              <a:rPr lang="es-MX" sz="2000" dirty="0" smtClean="0">
                <a:latin typeface="Century Gothic" panose="020B0502020202020204" pitchFamily="34" charset="0"/>
                <a:cs typeface="Arial" panose="020B0604020202020204" pitchFamily="34" charset="0"/>
              </a:rPr>
              <a:t>.</a:t>
            </a:r>
          </a:p>
          <a:p>
            <a:endParaRPr lang="es-MX" sz="2000" dirty="0" smtClean="0">
              <a:latin typeface="Century Gothic" panose="020B0502020202020204" pitchFamily="34" charset="0"/>
              <a:cs typeface="Arial" panose="020B0604020202020204" pitchFamily="34" charset="0"/>
            </a:endParaRPr>
          </a:p>
          <a:p>
            <a:endParaRPr lang="es-MX" sz="2000" dirty="0">
              <a:latin typeface="Century Gothic" panose="020B0502020202020204" pitchFamily="34" charset="0"/>
              <a:cs typeface="Arial" panose="020B0604020202020204" pitchFamily="34" charset="0"/>
            </a:endParaRPr>
          </a:p>
          <a:p>
            <a:endParaRPr lang="es-MX" sz="2000" dirty="0" smtClean="0">
              <a:latin typeface="Century Gothic" panose="020B0502020202020204" pitchFamily="34" charset="0"/>
              <a:cs typeface="Arial" panose="020B0604020202020204" pitchFamily="34" charset="0"/>
            </a:endParaRPr>
          </a:p>
          <a:p>
            <a:endParaRPr lang="es-MX" sz="2000" dirty="0">
              <a:latin typeface="Century Gothic" panose="020B0502020202020204" pitchFamily="34" charset="0"/>
              <a:cs typeface="Arial" panose="020B0604020202020204" pitchFamily="34" charset="0"/>
            </a:endParaRPr>
          </a:p>
          <a:p>
            <a:endParaRPr lang="es-MX" sz="1600" dirty="0" smtClean="0">
              <a:latin typeface="Century Gothic" panose="020B0502020202020204" pitchFamily="34" charset="0"/>
              <a:cs typeface="Arial" panose="020B0604020202020204" pitchFamily="34" charset="0"/>
            </a:endParaRPr>
          </a:p>
          <a:p>
            <a:endParaRPr lang="es-MX" sz="1600" dirty="0" smtClean="0">
              <a:latin typeface="Century Gothic" panose="020B0502020202020204" pitchFamily="34" charset="0"/>
              <a:cs typeface="Arial" panose="020B0604020202020204" pitchFamily="34" charset="0"/>
            </a:endParaRPr>
          </a:p>
          <a:p>
            <a:r>
              <a:rPr lang="es-MX" sz="1600" dirty="0" smtClean="0">
                <a:latin typeface="Century Gothic" panose="020B0502020202020204" pitchFamily="34" charset="0"/>
                <a:cs typeface="Arial" panose="020B0604020202020204" pitchFamily="34" charset="0"/>
              </a:rPr>
              <a:t>Financiado </a:t>
            </a:r>
            <a:r>
              <a:rPr lang="es-MX" sz="1600" dirty="0">
                <a:latin typeface="Century Gothic" panose="020B0502020202020204" pitchFamily="34" charset="0"/>
                <a:cs typeface="Arial" panose="020B0604020202020204" pitchFamily="34" charset="0"/>
              </a:rPr>
              <a:t>por: </a:t>
            </a:r>
            <a:r>
              <a:rPr lang="es-MX" sz="1600" b="1" dirty="0">
                <a:latin typeface="Century Gothic" panose="020B0502020202020204" pitchFamily="34" charset="0"/>
                <a:cs typeface="Arial" panose="020B0604020202020204" pitchFamily="34" charset="0"/>
              </a:rPr>
              <a:t>DANIDA</a:t>
            </a:r>
            <a:r>
              <a:rPr lang="es-MX" sz="1600" dirty="0">
                <a:latin typeface="Century Gothic" panose="020B0502020202020204" pitchFamily="34" charset="0"/>
                <a:cs typeface="Arial" panose="020B0604020202020204" pitchFamily="34" charset="0"/>
              </a:rPr>
              <a:t> (Ministerio de Relaciones Exteriores de Dinamarca) </a:t>
            </a:r>
          </a:p>
          <a:p>
            <a:r>
              <a:rPr lang="es-MX" sz="1600" dirty="0">
                <a:latin typeface="Century Gothic" panose="020B0502020202020204" pitchFamily="34" charset="0"/>
                <a:cs typeface="Arial" panose="020B0604020202020204" pitchFamily="34" charset="0"/>
              </a:rPr>
              <a:t>Socios: </a:t>
            </a:r>
            <a:r>
              <a:rPr lang="es-MX" sz="1600" b="1" dirty="0">
                <a:latin typeface="Century Gothic" panose="020B0502020202020204" pitchFamily="34" charset="0"/>
                <a:cs typeface="Arial" panose="020B0604020202020204" pitchFamily="34" charset="0"/>
              </a:rPr>
              <a:t>UNEP-DTU</a:t>
            </a:r>
            <a:r>
              <a:rPr lang="es-MX" sz="1600" dirty="0">
                <a:latin typeface="Century Gothic" panose="020B0502020202020204" pitchFamily="34" charset="0"/>
                <a:cs typeface="Arial" panose="020B0604020202020204" pitchFamily="34" charset="0"/>
              </a:rPr>
              <a:t> y </a:t>
            </a:r>
            <a:r>
              <a:rPr lang="es-MX" sz="1600" b="1" dirty="0" smtClean="0">
                <a:latin typeface="Century Gothic" panose="020B0502020202020204" pitchFamily="34" charset="0"/>
                <a:cs typeface="Arial" panose="020B0604020202020204" pitchFamily="34" charset="0"/>
              </a:rPr>
              <a:t>Libélula</a:t>
            </a:r>
          </a:p>
          <a:p>
            <a:endParaRPr lang="es-MX" sz="2000" b="1" dirty="0">
              <a:latin typeface="Century Gothic" panose="020B0502020202020204" pitchFamily="34" charset="0"/>
              <a:cs typeface="Arial" panose="020B0604020202020204" pitchFamily="34" charset="0"/>
            </a:endParaRPr>
          </a:p>
          <a:p>
            <a:endParaRPr lang="en-GB" sz="2000" b="1" dirty="0">
              <a:latin typeface="Century Gothic" panose="020B0502020202020204" pitchFamily="34" charset="0"/>
              <a:cs typeface="Arial" panose="020B0604020202020204" pitchFamily="34" charset="0"/>
            </a:endParaRPr>
          </a:p>
        </p:txBody>
      </p:sp>
      <p:sp>
        <p:nvSpPr>
          <p:cNvPr id="2" name="Title 1"/>
          <p:cNvSpPr>
            <a:spLocks noGrp="1"/>
          </p:cNvSpPr>
          <p:nvPr>
            <p:ph type="title" idx="4294967295"/>
          </p:nvPr>
        </p:nvSpPr>
        <p:spPr>
          <a:xfrm>
            <a:off x="351105" y="228600"/>
            <a:ext cx="8675783" cy="966345"/>
          </a:xfrm>
        </p:spPr>
        <p:txBody>
          <a:bodyPr>
            <a:noAutofit/>
          </a:bodyPr>
          <a:lstStyle/>
          <a:p>
            <a:r>
              <a:rPr lang="es-MX" sz="2400" dirty="0" smtClean="0">
                <a:latin typeface="Century Gothic" panose="020B0502020202020204" pitchFamily="34" charset="0"/>
                <a:cs typeface="Arial" panose="020B0604020202020204" pitchFamily="34" charset="0"/>
              </a:rPr>
              <a:t>NEXOS+1 y </a:t>
            </a:r>
            <a:r>
              <a:rPr lang="es-MX" sz="2400" dirty="0" smtClean="0">
                <a:latin typeface="Century Gothic" panose="020B0502020202020204" pitchFamily="34" charset="0"/>
                <a:cs typeface="Arial" panose="020B0604020202020204" pitchFamily="34" charset="0"/>
              </a:rPr>
              <a:t>contribución del sector privado a las NDC</a:t>
            </a:r>
            <a:r>
              <a:rPr lang="en-GB" sz="2400" dirty="0">
                <a:latin typeface="Century Gothic" panose="020B0502020202020204" pitchFamily="34" charset="0"/>
                <a:cs typeface="Arial" panose="020B0604020202020204" pitchFamily="34" charset="0"/>
              </a:rPr>
              <a:t/>
            </a:r>
            <a:br>
              <a:rPr lang="en-GB" sz="2400" dirty="0">
                <a:latin typeface="Century Gothic" panose="020B0502020202020204" pitchFamily="34" charset="0"/>
                <a:cs typeface="Arial" panose="020B0604020202020204" pitchFamily="34" charset="0"/>
              </a:rPr>
            </a:br>
            <a:endParaRPr lang="en-GB" sz="2400" dirty="0">
              <a:latin typeface="Century Gothic" panose="020B0502020202020204" pitchFamily="34" charset="0"/>
              <a:cs typeface="Arial" panose="020B0604020202020204" pitchFamily="34" charset="0"/>
            </a:endParaRPr>
          </a:p>
        </p:txBody>
      </p:sp>
      <p:pic>
        <p:nvPicPr>
          <p:cNvPr id="16" name="Picture 15"/>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4357" b="93682" l="10000" r="90000">
                        <a14:foregroundMark x1="43636" y1="15468" x2="43636" y2="15468"/>
                      </a14:backgroundRemoval>
                    </a14:imgEffect>
                  </a14:imgLayer>
                </a14:imgProps>
              </a:ext>
              <a:ext uri="{28A0092B-C50C-407E-A947-70E740481C1C}">
                <a14:useLocalDpi xmlns:a14="http://schemas.microsoft.com/office/drawing/2010/main" val="0"/>
              </a:ext>
            </a:extLst>
          </a:blip>
          <a:stretch>
            <a:fillRect/>
          </a:stretch>
        </p:blipFill>
        <p:spPr>
          <a:xfrm>
            <a:off x="2203075" y="3358374"/>
            <a:ext cx="2124654" cy="1108201"/>
          </a:xfrm>
          <a:prstGeom prst="rect">
            <a:avLst/>
          </a:prstGeom>
        </p:spPr>
      </p:pic>
      <p:pic>
        <p:nvPicPr>
          <p:cNvPr id="17" name="Picture 16"/>
          <p:cNvPicPr>
            <a:picLocks noChangeAspect="1"/>
          </p:cNvPicPr>
          <p:nvPr/>
        </p:nvPicPr>
        <p:blipFill rotWithShape="1">
          <a:blip r:embed="rId5"/>
          <a:srcRect l="4154" t="12001" r="5301" b="23999"/>
          <a:stretch/>
        </p:blipFill>
        <p:spPr>
          <a:xfrm>
            <a:off x="4800900" y="3239065"/>
            <a:ext cx="3013473" cy="1220647"/>
          </a:xfrm>
          <a:prstGeom prst="rect">
            <a:avLst/>
          </a:prstGeom>
        </p:spPr>
      </p:pic>
      <p:sp>
        <p:nvSpPr>
          <p:cNvPr id="20" name="Right Arrow 19"/>
          <p:cNvSpPr/>
          <p:nvPr/>
        </p:nvSpPr>
        <p:spPr>
          <a:xfrm>
            <a:off x="4039038" y="3849389"/>
            <a:ext cx="552881" cy="490076"/>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1" name="Rectangle 20"/>
          <p:cNvSpPr/>
          <p:nvPr/>
        </p:nvSpPr>
        <p:spPr>
          <a:xfrm>
            <a:off x="3955206" y="3312884"/>
            <a:ext cx="636713" cy="461665"/>
          </a:xfrm>
          <a:prstGeom prst="rect">
            <a:avLst/>
          </a:prstGeom>
        </p:spPr>
        <p:txBody>
          <a:bodyPr wrap="none">
            <a:spAutoFit/>
          </a:bodyPr>
          <a:lstStyle/>
          <a:p>
            <a:r>
              <a:rPr lang="es-MX" sz="2400" b="1" dirty="0" smtClean="0">
                <a:solidFill>
                  <a:schemeClr val="accent6">
                    <a:lumMod val="60000"/>
                    <a:lumOff val="40000"/>
                  </a:schemeClr>
                </a:solidFill>
                <a:latin typeface="Century Gothic" panose="020B0502020202020204" pitchFamily="34" charset="0"/>
                <a:cs typeface="Arial" panose="020B0604020202020204" pitchFamily="34" charset="0"/>
              </a:rPr>
              <a:t>= ?</a:t>
            </a:r>
            <a:endParaRPr lang="en-GB" sz="2400" dirty="0">
              <a:solidFill>
                <a:schemeClr val="accent6">
                  <a:lumMod val="60000"/>
                  <a:lumOff val="40000"/>
                </a:schemeClr>
              </a:solidFill>
              <a:latin typeface="Century Gothic" panose="020B0502020202020204" pitchFamily="34" charset="0"/>
            </a:endParaRPr>
          </a:p>
        </p:txBody>
      </p:sp>
      <p:sp>
        <p:nvSpPr>
          <p:cNvPr id="22" name="Slide Number Placeholder 1">
            <a:extLst>
              <a:ext uri="{FF2B5EF4-FFF2-40B4-BE49-F238E27FC236}">
                <a16:creationId xmlns:a16="http://schemas.microsoft.com/office/drawing/2014/main" id="{B6885F9F-F339-46F9-AE0E-2560526BD3D4}"/>
              </a:ext>
            </a:extLst>
          </p:cNvPr>
          <p:cNvSpPr txBox="1">
            <a:spLocks/>
          </p:cNvSpPr>
          <p:nvPr/>
        </p:nvSpPr>
        <p:spPr>
          <a:xfrm>
            <a:off x="8330946" y="6415180"/>
            <a:ext cx="595688" cy="273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fld id="{0DE8F82B-74D0-4F25-A2A7-4C2656D6A3C8}" type="slidenum">
              <a:rPr lang="en-GB" sz="1500">
                <a:solidFill>
                  <a:prstClr val="black">
                    <a:tint val="75000"/>
                  </a:prstClr>
                </a:solidFill>
                <a:latin typeface="Century Gothic" panose="020B0502020202020204" pitchFamily="34" charset="0"/>
              </a:rPr>
              <a:pPr algn="ctr" defTabSz="685800"/>
              <a:t>2</a:t>
            </a:fld>
            <a:endParaRPr lang="en-GB" sz="1500" dirty="0">
              <a:solidFill>
                <a:prstClr val="black">
                  <a:tint val="75000"/>
                </a:prstClr>
              </a:solidFill>
              <a:latin typeface="Century Gothic" panose="020B0502020202020204" pitchFamily="34" charset="0"/>
            </a:endParaRPr>
          </a:p>
        </p:txBody>
      </p:sp>
    </p:spTree>
    <p:extLst>
      <p:ext uri="{BB962C8B-B14F-4D97-AF65-F5344CB8AC3E}">
        <p14:creationId xmlns:p14="http://schemas.microsoft.com/office/powerpoint/2010/main" val="2232535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54347"/>
            <a:ext cx="8153400" cy="584775"/>
          </a:xfrm>
        </p:spPr>
        <p:txBody>
          <a:bodyPr/>
          <a:lstStyle/>
          <a:p>
            <a:r>
              <a:rPr lang="es-CR" dirty="0">
                <a:latin typeface="Century Gothic" panose="020B0502020202020204" pitchFamily="34" charset="0"/>
              </a:rPr>
              <a:t>Alcance y aplicabilidad</a:t>
            </a:r>
          </a:p>
        </p:txBody>
      </p:sp>
      <p:sp>
        <p:nvSpPr>
          <p:cNvPr id="31" name="Content Placeholder 2"/>
          <p:cNvSpPr txBox="1">
            <a:spLocks/>
          </p:cNvSpPr>
          <p:nvPr/>
        </p:nvSpPr>
        <p:spPr>
          <a:xfrm>
            <a:off x="3442092" y="1828415"/>
            <a:ext cx="2544588" cy="906651"/>
          </a:xfrm>
          <a:prstGeom prst="rect">
            <a:avLst/>
          </a:prstGeom>
        </p:spPr>
        <p:txBody>
          <a:bodyPr anchor="ctr">
            <a:noAutofit/>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lnSpc>
                <a:spcPct val="110000"/>
              </a:lnSpc>
              <a:buNone/>
            </a:pPr>
            <a:r>
              <a:rPr lang="es-ES" sz="2000" b="1" dirty="0">
                <a:solidFill>
                  <a:schemeClr val="accent5"/>
                </a:solidFill>
                <a:latin typeface="Century Gothic" panose="020B0502020202020204" pitchFamily="34" charset="0"/>
              </a:rPr>
              <a:t>No es una herramienta de cálculo/</a:t>
            </a:r>
            <a:r>
              <a:rPr lang="es-ES" sz="2000" b="1" dirty="0" err="1">
                <a:solidFill>
                  <a:schemeClr val="accent5"/>
                </a:solidFill>
                <a:latin typeface="Century Gothic" panose="020B0502020202020204" pitchFamily="34" charset="0"/>
              </a:rPr>
              <a:t>modeling</a:t>
            </a:r>
            <a:r>
              <a:rPr lang="es-ES" sz="2000" b="1" dirty="0">
                <a:solidFill>
                  <a:schemeClr val="accent5"/>
                </a:solidFill>
                <a:latin typeface="Century Gothic" panose="020B0502020202020204" pitchFamily="34" charset="0"/>
              </a:rPr>
              <a:t> </a:t>
            </a:r>
            <a:r>
              <a:rPr lang="es-ES" sz="2000" b="1" dirty="0" err="1">
                <a:solidFill>
                  <a:schemeClr val="accent5"/>
                </a:solidFill>
                <a:latin typeface="Century Gothic" panose="020B0502020202020204" pitchFamily="34" charset="0"/>
              </a:rPr>
              <a:t>tool</a:t>
            </a:r>
            <a:endParaRPr lang="es-ES" sz="2000" b="1" dirty="0">
              <a:solidFill>
                <a:schemeClr val="accent5"/>
              </a:solidFill>
              <a:latin typeface="Century Gothic" panose="020B0502020202020204" pitchFamily="34" charset="0"/>
            </a:endParaRPr>
          </a:p>
        </p:txBody>
      </p:sp>
      <p:sp>
        <p:nvSpPr>
          <p:cNvPr id="32" name="Rectangle 31"/>
          <p:cNvSpPr/>
          <p:nvPr/>
        </p:nvSpPr>
        <p:spPr>
          <a:xfrm>
            <a:off x="612648" y="1588294"/>
            <a:ext cx="2708638" cy="1323439"/>
          </a:xfrm>
          <a:prstGeom prst="rect">
            <a:avLst/>
          </a:prstGeom>
        </p:spPr>
        <p:txBody>
          <a:bodyPr wrap="square">
            <a:spAutoFit/>
          </a:bodyPr>
          <a:lstStyle/>
          <a:p>
            <a:pPr algn="ctr"/>
            <a:r>
              <a:rPr lang="es-ES" sz="2000" b="1" dirty="0">
                <a:solidFill>
                  <a:schemeClr val="accent5"/>
                </a:solidFill>
                <a:latin typeface="Century Gothic" panose="020B0502020202020204" pitchFamily="34" charset="0"/>
              </a:rPr>
              <a:t>Marco sistemático para evaluar los efectos de las políticas/acciones</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93" y="2894757"/>
            <a:ext cx="2641582" cy="2641582"/>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555" y="3056974"/>
            <a:ext cx="2295662" cy="2295662"/>
          </a:xfrm>
          <a:prstGeom prst="rect">
            <a:avLst/>
          </a:prstGeom>
        </p:spPr>
      </p:pic>
      <p:pic>
        <p:nvPicPr>
          <p:cNvPr id="35" name="Picture 34"/>
          <p:cNvPicPr>
            <a:picLocks/>
          </p:cNvPicPr>
          <p:nvPr/>
        </p:nvPicPr>
        <p:blipFill>
          <a:blip r:embed="rId5"/>
          <a:stretch>
            <a:fillRect/>
          </a:stretch>
        </p:blipFill>
        <p:spPr>
          <a:xfrm>
            <a:off x="2420676" y="2940356"/>
            <a:ext cx="1206936" cy="1225853"/>
          </a:xfrm>
          <a:prstGeom prst="rect">
            <a:avLst/>
          </a:prstGeom>
        </p:spPr>
      </p:pic>
      <p:sp>
        <p:nvSpPr>
          <p:cNvPr id="36" name="Multiply 35"/>
          <p:cNvSpPr/>
          <p:nvPr/>
        </p:nvSpPr>
        <p:spPr>
          <a:xfrm>
            <a:off x="5207367" y="3038892"/>
            <a:ext cx="1197263" cy="1225853"/>
          </a:xfrm>
          <a:prstGeom prst="mathMultiply">
            <a:avLst>
              <a:gd name="adj1" fmla="val 817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84312" y="3208549"/>
            <a:ext cx="1915316" cy="1915316"/>
          </a:xfrm>
          <a:prstGeom prst="rect">
            <a:avLst/>
          </a:prstGeom>
        </p:spPr>
      </p:pic>
      <p:sp>
        <p:nvSpPr>
          <p:cNvPr id="38" name="Content Placeholder 2"/>
          <p:cNvSpPr txBox="1">
            <a:spLocks/>
          </p:cNvSpPr>
          <p:nvPr/>
        </p:nvSpPr>
        <p:spPr>
          <a:xfrm>
            <a:off x="6314498" y="1796687"/>
            <a:ext cx="2085130" cy="906651"/>
          </a:xfrm>
          <a:prstGeom prst="rect">
            <a:avLst/>
          </a:prstGeom>
        </p:spPr>
        <p:txBody>
          <a:bodyPr vert="horz" anchor="ctr">
            <a:noAutofit/>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lnSpc>
                <a:spcPct val="110000"/>
              </a:lnSpc>
              <a:buNone/>
            </a:pPr>
            <a:r>
              <a:rPr lang="en-GB" sz="2000" b="1" dirty="0">
                <a:solidFill>
                  <a:schemeClr val="accent5"/>
                </a:solidFill>
                <a:latin typeface="Century Gothic" panose="020B0502020202020204" pitchFamily="34" charset="0"/>
              </a:rPr>
              <a:t>Se </a:t>
            </a:r>
            <a:r>
              <a:rPr lang="en-GB" sz="2000" b="1" dirty="0" err="1">
                <a:solidFill>
                  <a:schemeClr val="accent5"/>
                </a:solidFill>
                <a:latin typeface="Century Gothic" panose="020B0502020202020204" pitchFamily="34" charset="0"/>
              </a:rPr>
              <a:t>puede</a:t>
            </a:r>
            <a:r>
              <a:rPr lang="en-GB" sz="2000" b="1" dirty="0">
                <a:solidFill>
                  <a:schemeClr val="accent5"/>
                </a:solidFill>
                <a:latin typeface="Century Gothic" panose="020B0502020202020204" pitchFamily="34" charset="0"/>
              </a:rPr>
              <a:t> </a:t>
            </a:r>
            <a:r>
              <a:rPr lang="en-GB" sz="2000" b="1" dirty="0" err="1">
                <a:solidFill>
                  <a:schemeClr val="accent5"/>
                </a:solidFill>
                <a:latin typeface="Century Gothic" panose="020B0502020202020204" pitchFamily="34" charset="0"/>
              </a:rPr>
              <a:t>adaptar</a:t>
            </a:r>
            <a:r>
              <a:rPr lang="en-GB" sz="2000" b="1" dirty="0">
                <a:solidFill>
                  <a:schemeClr val="accent5"/>
                </a:solidFill>
                <a:latin typeface="Century Gothic" panose="020B0502020202020204" pitchFamily="34" charset="0"/>
              </a:rPr>
              <a:t> a </a:t>
            </a:r>
            <a:r>
              <a:rPr lang="en-GB" sz="2000" b="1" dirty="0" err="1">
                <a:solidFill>
                  <a:schemeClr val="accent5"/>
                </a:solidFill>
                <a:latin typeface="Century Gothic" panose="020B0502020202020204" pitchFamily="34" charset="0"/>
              </a:rPr>
              <a:t>contextos</a:t>
            </a:r>
            <a:r>
              <a:rPr lang="en-GB" sz="2000" b="1" dirty="0">
                <a:solidFill>
                  <a:schemeClr val="accent5"/>
                </a:solidFill>
                <a:latin typeface="Century Gothic" panose="020B0502020202020204" pitchFamily="34" charset="0"/>
              </a:rPr>
              <a:t> </a:t>
            </a:r>
            <a:r>
              <a:rPr lang="en-GB" sz="2000" b="1" dirty="0" smtClean="0">
                <a:solidFill>
                  <a:schemeClr val="accent5"/>
                </a:solidFill>
                <a:latin typeface="Century Gothic" panose="020B0502020202020204" pitchFamily="34" charset="0"/>
              </a:rPr>
              <a:t>locales</a:t>
            </a:r>
            <a:endParaRPr lang="en-GB" sz="2000" b="1" dirty="0">
              <a:solidFill>
                <a:schemeClr val="accent5"/>
              </a:solidFill>
              <a:latin typeface="Century Gothic" panose="020B0502020202020204" pitchFamily="34" charset="0"/>
            </a:endParaRPr>
          </a:p>
        </p:txBody>
      </p:sp>
      <p:cxnSp>
        <p:nvCxnSpPr>
          <p:cNvPr id="39" name="Straight Connector 38"/>
          <p:cNvCxnSpPr/>
          <p:nvPr/>
        </p:nvCxnSpPr>
        <p:spPr>
          <a:xfrm flipH="1" flipV="1">
            <a:off x="7939128" y="3542562"/>
            <a:ext cx="630314" cy="887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32" grpId="0"/>
      <p:bldP spid="36"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0749" y="261785"/>
            <a:ext cx="8153400" cy="584775"/>
          </a:xfrm>
        </p:spPr>
        <p:txBody>
          <a:bodyPr/>
          <a:lstStyle/>
          <a:p>
            <a:r>
              <a:rPr lang="es-CR" noProof="0" dirty="0" smtClean="0">
                <a:latin typeface="Century Gothic" panose="020B0502020202020204" pitchFamily="34" charset="0"/>
              </a:rPr>
              <a:t>Conceptos clave</a:t>
            </a:r>
            <a:endParaRPr lang="es-CR" noProof="0" dirty="0">
              <a:latin typeface="Century Gothic" panose="020B0502020202020204" pitchFamily="34" charset="0"/>
            </a:endParaRP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2349414012"/>
              </p:ext>
            </p:extLst>
          </p:nvPr>
        </p:nvGraphicFramePr>
        <p:xfrm>
          <a:off x="650749" y="1600200"/>
          <a:ext cx="7664324"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331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noChangeAspect="1"/>
          </p:cNvGraphicFramePr>
          <p:nvPr>
            <p:extLst>
              <p:ext uri="{D42A27DB-BD31-4B8C-83A1-F6EECF244321}">
                <p14:modId xmlns:p14="http://schemas.microsoft.com/office/powerpoint/2010/main" val="765198903"/>
              </p:ext>
            </p:extLst>
          </p:nvPr>
        </p:nvGraphicFramePr>
        <p:xfrm>
          <a:off x="533400" y="2727962"/>
          <a:ext cx="8096250" cy="3565945"/>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67588250"/>
                    </a:ext>
                  </a:extLst>
                </a:gridCol>
                <a:gridCol w="2540942">
                  <a:extLst>
                    <a:ext uri="{9D8B030D-6E8A-4147-A177-3AD203B41FA5}">
                      <a16:colId xmlns:a16="http://schemas.microsoft.com/office/drawing/2014/main" val="1408375157"/>
                    </a:ext>
                  </a:extLst>
                </a:gridCol>
                <a:gridCol w="2031058">
                  <a:extLst>
                    <a:ext uri="{9D8B030D-6E8A-4147-A177-3AD203B41FA5}">
                      <a16:colId xmlns:a16="http://schemas.microsoft.com/office/drawing/2014/main" val="2848612372"/>
                    </a:ext>
                  </a:extLst>
                </a:gridCol>
                <a:gridCol w="2152650">
                  <a:extLst>
                    <a:ext uri="{9D8B030D-6E8A-4147-A177-3AD203B41FA5}">
                      <a16:colId xmlns:a16="http://schemas.microsoft.com/office/drawing/2014/main" val="3542970628"/>
                    </a:ext>
                  </a:extLst>
                </a:gridCol>
              </a:tblGrid>
              <a:tr h="604269">
                <a:tc>
                  <a:txBody>
                    <a:bodyPr/>
                    <a:lstStyle/>
                    <a:p>
                      <a:r>
                        <a:rPr lang="es-ES" sz="1200" noProof="0" dirty="0" smtClean="0"/>
                        <a:t>Aspecto metodológico</a:t>
                      </a:r>
                      <a:endParaRPr lang="es-ES" sz="1200" noProof="0" dirty="0"/>
                    </a:p>
                  </a:txBody>
                  <a:tcPr/>
                </a:tc>
                <a:tc>
                  <a:txBody>
                    <a:bodyPr/>
                    <a:lstStyle/>
                    <a:p>
                      <a:r>
                        <a:rPr lang="es-ES" sz="1200" noProof="0" dirty="0" smtClean="0"/>
                        <a:t>Resultados menos sólidos; se necesitan menos recursos</a:t>
                      </a:r>
                      <a:endParaRPr lang="es-ES" sz="12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noProof="0" dirty="0" smtClean="0"/>
                        <a:t>Resultados intermedios; se necesitan recursos intermedios</a:t>
                      </a:r>
                    </a:p>
                  </a:txBody>
                  <a:tcPr/>
                </a:tc>
                <a:tc>
                  <a:txBody>
                    <a:bodyPr/>
                    <a:lstStyle/>
                    <a:p>
                      <a:r>
                        <a:rPr lang="es-ES" sz="1200" noProof="0" dirty="0" smtClean="0"/>
                        <a:t>Resultados más sólidos; se necesitan más recursos</a:t>
                      </a:r>
                      <a:endParaRPr lang="es-ES" sz="1200" noProof="0" dirty="0"/>
                    </a:p>
                  </a:txBody>
                  <a:tcPr/>
                </a:tc>
                <a:extLst>
                  <a:ext uri="{0D108BD9-81ED-4DB2-BD59-A6C34878D82A}">
                    <a16:rowId xmlns:a16="http://schemas.microsoft.com/office/drawing/2014/main" val="1383460323"/>
                  </a:ext>
                </a:extLst>
              </a:tr>
              <a:tr h="477861">
                <a:tc>
                  <a:txBody>
                    <a:bodyPr/>
                    <a:lstStyle/>
                    <a:p>
                      <a:r>
                        <a:rPr lang="es-ES" sz="1000" b="1" i="0" noProof="0" dirty="0" smtClean="0"/>
                        <a:t>Número de categorías de impactos evaluadas</a:t>
                      </a:r>
                      <a:endParaRPr lang="es-ES" sz="1000" b="1" i="0" noProof="0" dirty="0"/>
                    </a:p>
                  </a:txBody>
                  <a:tcPr/>
                </a:tc>
                <a:tc>
                  <a:txBody>
                    <a:bodyPr/>
                    <a:lstStyle/>
                    <a:p>
                      <a:r>
                        <a:rPr lang="es-ES" sz="1000" noProof="0" dirty="0" smtClean="0"/>
                        <a:t>Se evalúan relativamente pocas categorías de impacto</a:t>
                      </a:r>
                      <a:endParaRPr lang="es-ES" sz="1000" noProof="0" dirty="0"/>
                    </a:p>
                  </a:txBody>
                  <a:tcPr/>
                </a:tc>
                <a:tc>
                  <a:txBody>
                    <a:bodyPr/>
                    <a:lstStyle/>
                    <a:p>
                      <a:r>
                        <a:rPr lang="es-ES" sz="1000" noProof="0" dirty="0" smtClean="0"/>
                        <a:t>Se evalúan múltiples categorías de impacto, pero no todas las categorías de impacto relevantes y significativas</a:t>
                      </a:r>
                      <a:endParaRPr lang="es-ES" sz="1000" noProof="0" dirty="0"/>
                    </a:p>
                  </a:txBody>
                  <a:tcPr/>
                </a:tc>
                <a:tc>
                  <a:txBody>
                    <a:bodyPr/>
                    <a:lstStyle/>
                    <a:p>
                      <a:r>
                        <a:rPr lang="es-ES" sz="1000" noProof="0" dirty="0" smtClean="0"/>
                        <a:t>Se evalúan todas las categorías de impacto relevantes y significativas</a:t>
                      </a:r>
                      <a:endParaRPr lang="es-ES" sz="1000" noProof="0" dirty="0"/>
                    </a:p>
                  </a:txBody>
                  <a:tcPr/>
                </a:tc>
                <a:extLst>
                  <a:ext uri="{0D108BD9-81ED-4DB2-BD59-A6C34878D82A}">
                    <a16:rowId xmlns:a16="http://schemas.microsoft.com/office/drawing/2014/main" val="2459861154"/>
                  </a:ext>
                </a:extLst>
              </a:tr>
              <a:tr h="805692">
                <a:tc>
                  <a:txBody>
                    <a:bodyPr/>
                    <a:lstStyle/>
                    <a:p>
                      <a:r>
                        <a:rPr lang="es-ES" sz="1000" b="1" i="0" noProof="0" dirty="0" smtClean="0"/>
                        <a:t>Evaluación del impacto cualitativo vs. cuantitativo</a:t>
                      </a:r>
                      <a:endParaRPr lang="es-ES" sz="1000" b="1" i="0" noProof="0" dirty="0"/>
                    </a:p>
                  </a:txBody>
                  <a:tcPr/>
                </a:tc>
                <a:tc>
                  <a:txBody>
                    <a:bodyPr/>
                    <a:lstStyle/>
                    <a:p>
                      <a:r>
                        <a:rPr lang="es-ES" sz="1000" noProof="0" dirty="0" smtClean="0"/>
                        <a:t>La mayoría o todas las categorías de impacto se evalúan cualitativamente, sólo los impactos más significativos se evalúan cuantitativamente, o no se cuantifican las categorías de impacto</a:t>
                      </a:r>
                      <a:endParaRPr lang="es-ES" sz="1000" noProof="0" dirty="0"/>
                    </a:p>
                  </a:txBody>
                  <a:tcPr/>
                </a:tc>
                <a:tc>
                  <a:txBody>
                    <a:bodyPr/>
                    <a:lstStyle/>
                    <a:p>
                      <a:r>
                        <a:rPr lang="es-ES" sz="1000" noProof="0" dirty="0" smtClean="0"/>
                        <a:t>Algunas categorías de impacto se evalúan cualitativamente, otras se cuantifican</a:t>
                      </a:r>
                      <a:endParaRPr lang="es-ES" sz="1000" noProof="0" dirty="0"/>
                    </a:p>
                  </a:txBody>
                  <a:tcPr/>
                </a:tc>
                <a:tc>
                  <a:txBody>
                    <a:bodyPr/>
                    <a:lstStyle/>
                    <a:p>
                      <a:r>
                        <a:rPr lang="es-ES" sz="1000" noProof="0" dirty="0" smtClean="0"/>
                        <a:t>La mayoría de los impactos se cuantifican; los impactos en los que la cuantificación no es factible se evalúan cualitativamente</a:t>
                      </a:r>
                    </a:p>
                  </a:txBody>
                  <a:tcPr/>
                </a:tc>
                <a:extLst>
                  <a:ext uri="{0D108BD9-81ED-4DB2-BD59-A6C34878D82A}">
                    <a16:rowId xmlns:a16="http://schemas.microsoft.com/office/drawing/2014/main" val="2606648006"/>
                  </a:ext>
                </a:extLst>
              </a:tr>
              <a:tr h="661818">
                <a:tc>
                  <a:txBody>
                    <a:bodyPr/>
                    <a:lstStyle/>
                    <a:p>
                      <a:r>
                        <a:rPr lang="es-ES" sz="1000" b="1" i="0" noProof="0" dirty="0" smtClean="0"/>
                        <a:t>Datos</a:t>
                      </a:r>
                      <a:endParaRPr lang="es-ES" sz="1000" b="1" i="0" noProof="0" dirty="0"/>
                    </a:p>
                  </a:txBody>
                  <a:tcPr/>
                </a:tc>
                <a:tc>
                  <a:txBody>
                    <a:bodyPr/>
                    <a:lstStyle/>
                    <a:p>
                      <a:r>
                        <a:rPr lang="es-ES" sz="1000" noProof="0" dirty="0" smtClean="0"/>
                        <a:t>Los datos proceden en su mayor parte de valores predeterminados internacionales o de datos sustitutivos de otras regiones; la calidad de los datos es relativamente baja</a:t>
                      </a:r>
                      <a:endParaRPr lang="es-ES" sz="1000" noProof="0" dirty="0"/>
                    </a:p>
                  </a:txBody>
                  <a:tcPr/>
                </a:tc>
                <a:tc>
                  <a:txBody>
                    <a:bodyPr/>
                    <a:lstStyle/>
                    <a:p>
                      <a:r>
                        <a:rPr lang="es-ES" sz="1000" noProof="0" dirty="0" smtClean="0"/>
                        <a:t>Se utiliza una combinación de fuentes de datos de diversa calidad</a:t>
                      </a:r>
                      <a:endParaRPr lang="es-ES" sz="1000" noProof="0" dirty="0"/>
                    </a:p>
                  </a:txBody>
                  <a:tcPr/>
                </a:tc>
                <a:tc>
                  <a:txBody>
                    <a:bodyPr/>
                    <a:lstStyle/>
                    <a:p>
                      <a:r>
                        <a:rPr lang="es-ES" sz="1000" noProof="0" dirty="0" smtClean="0"/>
                        <a:t>Los datos son concretos a nivel local; los nuevos valores se estiman específicamente para el contexto local; la calidad de los datos es relativamente alta</a:t>
                      </a:r>
                      <a:endParaRPr lang="es-ES" sz="1000" noProof="0" dirty="0"/>
                    </a:p>
                  </a:txBody>
                  <a:tcPr/>
                </a:tc>
                <a:extLst>
                  <a:ext uri="{0D108BD9-81ED-4DB2-BD59-A6C34878D82A}">
                    <a16:rowId xmlns:a16="http://schemas.microsoft.com/office/drawing/2014/main" val="551456854"/>
                  </a:ext>
                </a:extLst>
              </a:tr>
              <a:tr h="517945">
                <a:tc>
                  <a:txBody>
                    <a:bodyPr/>
                    <a:lstStyle/>
                    <a:p>
                      <a:r>
                        <a:rPr lang="es-ES" sz="1000" b="1" i="0" noProof="0" dirty="0" smtClean="0"/>
                        <a:t>Métodos</a:t>
                      </a:r>
                      <a:r>
                        <a:rPr lang="es-ES" sz="1000" b="1" i="0" baseline="0" noProof="0" dirty="0" smtClean="0"/>
                        <a:t> de calculo</a:t>
                      </a:r>
                      <a:endParaRPr lang="es-ES" sz="1000" b="1" i="0" noProof="0" dirty="0"/>
                    </a:p>
                  </a:txBody>
                  <a:tcPr/>
                </a:tc>
                <a:tc>
                  <a:txBody>
                    <a:bodyPr/>
                    <a:lstStyle/>
                    <a:p>
                      <a:r>
                        <a:rPr lang="es-ES" sz="1000" noProof="0" dirty="0" smtClean="0"/>
                        <a:t>Se utilizan métodos de cálculo y supuestos simplificados</a:t>
                      </a:r>
                    </a:p>
                  </a:txBody>
                  <a:tcPr/>
                </a:tc>
                <a:tc>
                  <a:txBody>
                    <a:bodyPr/>
                    <a:lstStyle/>
                    <a:p>
                      <a:r>
                        <a:rPr lang="es-ES" sz="1000" noProof="0" dirty="0" smtClean="0"/>
                        <a:t>Se utiliza una combinación de métodos</a:t>
                      </a:r>
                    </a:p>
                  </a:txBody>
                  <a:tcPr/>
                </a:tc>
                <a:tc>
                  <a:txBody>
                    <a:bodyPr/>
                    <a:lstStyle/>
                    <a:p>
                      <a:r>
                        <a:rPr lang="es-ES" sz="1000" noProof="0" dirty="0" smtClean="0"/>
                        <a:t>Se utilizan métodos de cálculo y hipótesis más sofisticados</a:t>
                      </a:r>
                      <a:endParaRPr lang="es-ES" sz="1000" noProof="0" dirty="0"/>
                    </a:p>
                  </a:txBody>
                  <a:tcPr/>
                </a:tc>
                <a:extLst>
                  <a:ext uri="{0D108BD9-81ED-4DB2-BD59-A6C34878D82A}">
                    <a16:rowId xmlns:a16="http://schemas.microsoft.com/office/drawing/2014/main" val="2986590224"/>
                  </a:ext>
                </a:extLst>
              </a:tr>
            </a:tbl>
          </a:graphicData>
        </a:graphic>
      </p:graphicFrame>
      <p:sp>
        <p:nvSpPr>
          <p:cNvPr id="42" name="Isosceles Triangle 41"/>
          <p:cNvSpPr/>
          <p:nvPr/>
        </p:nvSpPr>
        <p:spPr>
          <a:xfrm rot="5400000">
            <a:off x="8249520" y="2749934"/>
            <a:ext cx="1053612" cy="582947"/>
          </a:xfrm>
          <a:prstGeom prst="triangl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33402" y="1299465"/>
            <a:ext cx="8093765" cy="1263324"/>
          </a:xfrm>
          <a:prstGeom prst="rect">
            <a:avLst/>
          </a:prstGeom>
          <a:solidFill>
            <a:srgbClr val="BDD6EE">
              <a:alpha val="50196"/>
            </a:srgbClr>
          </a:solidFill>
          <a:ln w="19050" cap="flat" cmpd="sng" algn="ctr">
            <a:noFill/>
            <a:prstDash val="solid"/>
          </a:ln>
          <a:effectLst/>
        </p:spPr>
        <p:txBody>
          <a:bodyPr rtlCol="0" anchor="t"/>
          <a:lstStyle/>
          <a:p>
            <a:endParaRPr lang="en-GB" kern="0" dirty="0">
              <a:solidFill>
                <a:srgbClr val="625852"/>
              </a:solidFill>
              <a:latin typeface="Arial"/>
            </a:endParaRPr>
          </a:p>
        </p:txBody>
      </p:sp>
      <p:sp>
        <p:nvSpPr>
          <p:cNvPr id="6" name="Title 5"/>
          <p:cNvSpPr>
            <a:spLocks noGrp="1"/>
          </p:cNvSpPr>
          <p:nvPr>
            <p:ph type="title"/>
          </p:nvPr>
        </p:nvSpPr>
        <p:spPr>
          <a:xfrm>
            <a:off x="685800" y="152402"/>
            <a:ext cx="7600950" cy="870421"/>
          </a:xfrm>
        </p:spPr>
        <p:txBody>
          <a:bodyPr>
            <a:normAutofit/>
          </a:bodyPr>
          <a:lstStyle/>
          <a:p>
            <a:r>
              <a:rPr lang="es-CR" dirty="0" smtClean="0">
                <a:latin typeface="Century Gothic" panose="020B0502020202020204" pitchFamily="34" charset="0"/>
              </a:rPr>
              <a:t>Elegir el nivel de precisión deseado</a:t>
            </a:r>
            <a:endParaRPr lang="es-CR" noProof="0" dirty="0">
              <a:latin typeface="Century Gothic" panose="020B0502020202020204" pitchFamily="34" charset="0"/>
            </a:endParaRPr>
          </a:p>
        </p:txBody>
      </p:sp>
      <p:sp>
        <p:nvSpPr>
          <p:cNvPr id="7" name="Content Placeholder 6"/>
          <p:cNvSpPr>
            <a:spLocks noGrp="1"/>
          </p:cNvSpPr>
          <p:nvPr>
            <p:ph type="body" sz="quarter" idx="14"/>
          </p:nvPr>
        </p:nvSpPr>
        <p:spPr>
          <a:xfrm>
            <a:off x="7403111" y="1653517"/>
            <a:ext cx="1348640" cy="587538"/>
          </a:xfrm>
        </p:spPr>
        <p:txBody>
          <a:bodyPr>
            <a:normAutofit fontScale="92500"/>
          </a:bodyPr>
          <a:lstStyle/>
          <a:p>
            <a:pPr marL="0" indent="0">
              <a:buNone/>
            </a:pPr>
            <a:r>
              <a:rPr lang="es-CR" sz="1400" b="1" dirty="0"/>
              <a:t>Solidez de los resultados</a:t>
            </a:r>
          </a:p>
        </p:txBody>
      </p:sp>
      <p:cxnSp>
        <p:nvCxnSpPr>
          <p:cNvPr id="4" name="Straight Arrow Connector 3"/>
          <p:cNvCxnSpPr/>
          <p:nvPr/>
        </p:nvCxnSpPr>
        <p:spPr>
          <a:xfrm>
            <a:off x="2362202" y="1896328"/>
            <a:ext cx="503297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Content Placeholder 6"/>
          <p:cNvSpPr txBox="1">
            <a:spLocks/>
          </p:cNvSpPr>
          <p:nvPr/>
        </p:nvSpPr>
        <p:spPr>
          <a:xfrm>
            <a:off x="561361" y="1979546"/>
            <a:ext cx="1676255" cy="607002"/>
          </a:xfrm>
          <a:prstGeom prst="rect">
            <a:avLst/>
          </a:prstGeom>
        </p:spPr>
        <p:txBody>
          <a:bodyPr vert="horz" wrap="non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62585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2585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2585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258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258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800" kern="1200">
                <a:solidFill>
                  <a:srgbClr val="09294E"/>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GB" sz="1400" b="1" dirty="0" err="1"/>
              <a:t>Recursos</a:t>
            </a:r>
            <a:r>
              <a:rPr lang="en-GB" sz="1400" b="1" dirty="0"/>
              <a:t> </a:t>
            </a:r>
            <a:r>
              <a:rPr lang="en-GB" sz="1400" b="1" dirty="0" err="1"/>
              <a:t>necesarios</a:t>
            </a:r>
            <a:r>
              <a:rPr lang="en-GB" sz="1400" b="1" dirty="0"/>
              <a:t> </a:t>
            </a:r>
          </a:p>
          <a:p>
            <a:pPr marL="0" indent="0">
              <a:lnSpc>
                <a:spcPct val="110000"/>
              </a:lnSpc>
              <a:spcBef>
                <a:spcPts val="0"/>
              </a:spcBef>
              <a:buNone/>
            </a:pPr>
            <a:r>
              <a:rPr lang="en-GB" sz="1200" dirty="0"/>
              <a:t>(</a:t>
            </a:r>
            <a:r>
              <a:rPr lang="en-GB" sz="1200" dirty="0" err="1"/>
              <a:t>tiempo</a:t>
            </a:r>
            <a:r>
              <a:rPr lang="en-GB" sz="1200" dirty="0"/>
              <a:t> y </a:t>
            </a:r>
            <a:r>
              <a:rPr lang="en-GB" sz="1200" dirty="0" err="1"/>
              <a:t>datos</a:t>
            </a:r>
            <a:r>
              <a:rPr lang="en-GB" sz="1200" dirty="0"/>
              <a:t>)</a:t>
            </a:r>
          </a:p>
        </p:txBody>
      </p:sp>
      <p:cxnSp>
        <p:nvCxnSpPr>
          <p:cNvPr id="34" name="Straight Connector 33"/>
          <p:cNvCxnSpPr/>
          <p:nvPr/>
        </p:nvCxnSpPr>
        <p:spPr>
          <a:xfrm>
            <a:off x="3962400" y="1743928"/>
            <a:ext cx="0" cy="72992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370138" y="2283047"/>
            <a:ext cx="503297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a:off x="5410200" y="1743928"/>
            <a:ext cx="0" cy="72992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8" name="Rectangular Callout 1"/>
          <p:cNvSpPr/>
          <p:nvPr/>
        </p:nvSpPr>
        <p:spPr>
          <a:xfrm flipH="1">
            <a:off x="541476" y="1455503"/>
            <a:ext cx="5249725" cy="246221"/>
          </a:xfrm>
          <a:custGeom>
            <a:avLst/>
            <a:gdLst>
              <a:gd name="connsiteX0" fmla="*/ 0 w 5670042"/>
              <a:gd name="connsiteY0" fmla="*/ 0 h 246221"/>
              <a:gd name="connsiteX1" fmla="*/ 945007 w 5670042"/>
              <a:gd name="connsiteY1" fmla="*/ 0 h 246221"/>
              <a:gd name="connsiteX2" fmla="*/ 945007 w 5670042"/>
              <a:gd name="connsiteY2" fmla="*/ 0 h 246221"/>
              <a:gd name="connsiteX3" fmla="*/ 2362518 w 5670042"/>
              <a:gd name="connsiteY3" fmla="*/ 0 h 246221"/>
              <a:gd name="connsiteX4" fmla="*/ 5670042 w 5670042"/>
              <a:gd name="connsiteY4" fmla="*/ 0 h 246221"/>
              <a:gd name="connsiteX5" fmla="*/ 5670042 w 5670042"/>
              <a:gd name="connsiteY5" fmla="*/ 143629 h 246221"/>
              <a:gd name="connsiteX6" fmla="*/ 5670042 w 5670042"/>
              <a:gd name="connsiteY6" fmla="*/ 143629 h 246221"/>
              <a:gd name="connsiteX7" fmla="*/ 5670042 w 5670042"/>
              <a:gd name="connsiteY7" fmla="*/ 205184 h 246221"/>
              <a:gd name="connsiteX8" fmla="*/ 5670042 w 5670042"/>
              <a:gd name="connsiteY8" fmla="*/ 246221 h 246221"/>
              <a:gd name="connsiteX9" fmla="*/ 2362518 w 5670042"/>
              <a:gd name="connsiteY9" fmla="*/ 246221 h 246221"/>
              <a:gd name="connsiteX10" fmla="*/ -21376 w 5670042"/>
              <a:gd name="connsiteY10" fmla="*/ 408673 h 246221"/>
              <a:gd name="connsiteX11" fmla="*/ 945007 w 5670042"/>
              <a:gd name="connsiteY11" fmla="*/ 246221 h 246221"/>
              <a:gd name="connsiteX12" fmla="*/ 0 w 5670042"/>
              <a:gd name="connsiteY12" fmla="*/ 246221 h 246221"/>
              <a:gd name="connsiteX13" fmla="*/ 0 w 5670042"/>
              <a:gd name="connsiteY13" fmla="*/ 205184 h 246221"/>
              <a:gd name="connsiteX14" fmla="*/ 0 w 5670042"/>
              <a:gd name="connsiteY14" fmla="*/ 143629 h 246221"/>
              <a:gd name="connsiteX15" fmla="*/ 0 w 5670042"/>
              <a:gd name="connsiteY15" fmla="*/ 143629 h 246221"/>
              <a:gd name="connsiteX16" fmla="*/ 0 w 5670042"/>
              <a:gd name="connsiteY16" fmla="*/ 0 h 246221"/>
              <a:gd name="connsiteX0" fmla="*/ 21376 w 5691418"/>
              <a:gd name="connsiteY0" fmla="*/ 0 h 408673"/>
              <a:gd name="connsiteX1" fmla="*/ 966383 w 5691418"/>
              <a:gd name="connsiteY1" fmla="*/ 0 h 408673"/>
              <a:gd name="connsiteX2" fmla="*/ 966383 w 5691418"/>
              <a:gd name="connsiteY2" fmla="*/ 0 h 408673"/>
              <a:gd name="connsiteX3" fmla="*/ 2383894 w 5691418"/>
              <a:gd name="connsiteY3" fmla="*/ 0 h 408673"/>
              <a:gd name="connsiteX4" fmla="*/ 5691418 w 5691418"/>
              <a:gd name="connsiteY4" fmla="*/ 0 h 408673"/>
              <a:gd name="connsiteX5" fmla="*/ 5691418 w 5691418"/>
              <a:gd name="connsiteY5" fmla="*/ 143629 h 408673"/>
              <a:gd name="connsiteX6" fmla="*/ 5691418 w 5691418"/>
              <a:gd name="connsiteY6" fmla="*/ 143629 h 408673"/>
              <a:gd name="connsiteX7" fmla="*/ 5691418 w 5691418"/>
              <a:gd name="connsiteY7" fmla="*/ 205184 h 408673"/>
              <a:gd name="connsiteX8" fmla="*/ 5691418 w 5691418"/>
              <a:gd name="connsiteY8" fmla="*/ 246221 h 408673"/>
              <a:gd name="connsiteX9" fmla="*/ 2383894 w 5691418"/>
              <a:gd name="connsiteY9" fmla="*/ 246221 h 408673"/>
              <a:gd name="connsiteX10" fmla="*/ 0 w 5691418"/>
              <a:gd name="connsiteY10" fmla="*/ 408673 h 408673"/>
              <a:gd name="connsiteX11" fmla="*/ 308015 w 5691418"/>
              <a:gd name="connsiteY11" fmla="*/ 253536 h 408673"/>
              <a:gd name="connsiteX12" fmla="*/ 21376 w 5691418"/>
              <a:gd name="connsiteY12" fmla="*/ 246221 h 408673"/>
              <a:gd name="connsiteX13" fmla="*/ 21376 w 5691418"/>
              <a:gd name="connsiteY13" fmla="*/ 205184 h 408673"/>
              <a:gd name="connsiteX14" fmla="*/ 21376 w 5691418"/>
              <a:gd name="connsiteY14" fmla="*/ 143629 h 408673"/>
              <a:gd name="connsiteX15" fmla="*/ 21376 w 5691418"/>
              <a:gd name="connsiteY15" fmla="*/ 143629 h 408673"/>
              <a:gd name="connsiteX16" fmla="*/ 21376 w 5691418"/>
              <a:gd name="connsiteY16" fmla="*/ 0 h 408673"/>
              <a:gd name="connsiteX0" fmla="*/ 21376 w 5691418"/>
              <a:gd name="connsiteY0" fmla="*/ 0 h 408673"/>
              <a:gd name="connsiteX1" fmla="*/ 966383 w 5691418"/>
              <a:gd name="connsiteY1" fmla="*/ 0 h 408673"/>
              <a:gd name="connsiteX2" fmla="*/ 966383 w 5691418"/>
              <a:gd name="connsiteY2" fmla="*/ 0 h 408673"/>
              <a:gd name="connsiteX3" fmla="*/ 2383894 w 5691418"/>
              <a:gd name="connsiteY3" fmla="*/ 0 h 408673"/>
              <a:gd name="connsiteX4" fmla="*/ 5691418 w 5691418"/>
              <a:gd name="connsiteY4" fmla="*/ 0 h 408673"/>
              <a:gd name="connsiteX5" fmla="*/ 5691418 w 5691418"/>
              <a:gd name="connsiteY5" fmla="*/ 143629 h 408673"/>
              <a:gd name="connsiteX6" fmla="*/ 5691418 w 5691418"/>
              <a:gd name="connsiteY6" fmla="*/ 143629 h 408673"/>
              <a:gd name="connsiteX7" fmla="*/ 5691418 w 5691418"/>
              <a:gd name="connsiteY7" fmla="*/ 205184 h 408673"/>
              <a:gd name="connsiteX8" fmla="*/ 5691418 w 5691418"/>
              <a:gd name="connsiteY8" fmla="*/ 246221 h 408673"/>
              <a:gd name="connsiteX9" fmla="*/ 628246 w 5691418"/>
              <a:gd name="connsiteY9" fmla="*/ 253536 h 408673"/>
              <a:gd name="connsiteX10" fmla="*/ 0 w 5691418"/>
              <a:gd name="connsiteY10" fmla="*/ 408673 h 408673"/>
              <a:gd name="connsiteX11" fmla="*/ 308015 w 5691418"/>
              <a:gd name="connsiteY11" fmla="*/ 253536 h 408673"/>
              <a:gd name="connsiteX12" fmla="*/ 21376 w 5691418"/>
              <a:gd name="connsiteY12" fmla="*/ 246221 h 408673"/>
              <a:gd name="connsiteX13" fmla="*/ 21376 w 5691418"/>
              <a:gd name="connsiteY13" fmla="*/ 205184 h 408673"/>
              <a:gd name="connsiteX14" fmla="*/ 21376 w 5691418"/>
              <a:gd name="connsiteY14" fmla="*/ 143629 h 408673"/>
              <a:gd name="connsiteX15" fmla="*/ 21376 w 5691418"/>
              <a:gd name="connsiteY15" fmla="*/ 143629 h 408673"/>
              <a:gd name="connsiteX16" fmla="*/ 21376 w 5691418"/>
              <a:gd name="connsiteY16" fmla="*/ 0 h 408673"/>
              <a:gd name="connsiteX0" fmla="*/ 90249 w 5760291"/>
              <a:gd name="connsiteY0" fmla="*/ 0 h 421902"/>
              <a:gd name="connsiteX1" fmla="*/ 1035256 w 5760291"/>
              <a:gd name="connsiteY1" fmla="*/ 0 h 421902"/>
              <a:gd name="connsiteX2" fmla="*/ 1035256 w 5760291"/>
              <a:gd name="connsiteY2" fmla="*/ 0 h 421902"/>
              <a:gd name="connsiteX3" fmla="*/ 2452767 w 5760291"/>
              <a:gd name="connsiteY3" fmla="*/ 0 h 421902"/>
              <a:gd name="connsiteX4" fmla="*/ 5760291 w 5760291"/>
              <a:gd name="connsiteY4" fmla="*/ 0 h 421902"/>
              <a:gd name="connsiteX5" fmla="*/ 5760291 w 5760291"/>
              <a:gd name="connsiteY5" fmla="*/ 143629 h 421902"/>
              <a:gd name="connsiteX6" fmla="*/ 5760291 w 5760291"/>
              <a:gd name="connsiteY6" fmla="*/ 143629 h 421902"/>
              <a:gd name="connsiteX7" fmla="*/ 5760291 w 5760291"/>
              <a:gd name="connsiteY7" fmla="*/ 205184 h 421902"/>
              <a:gd name="connsiteX8" fmla="*/ 5760291 w 5760291"/>
              <a:gd name="connsiteY8" fmla="*/ 246221 h 421902"/>
              <a:gd name="connsiteX9" fmla="*/ 697119 w 5760291"/>
              <a:gd name="connsiteY9" fmla="*/ 253536 h 421902"/>
              <a:gd name="connsiteX10" fmla="*/ 0 w 5760291"/>
              <a:gd name="connsiteY10" fmla="*/ 421902 h 421902"/>
              <a:gd name="connsiteX11" fmla="*/ 376888 w 5760291"/>
              <a:gd name="connsiteY11" fmla="*/ 253536 h 421902"/>
              <a:gd name="connsiteX12" fmla="*/ 90249 w 5760291"/>
              <a:gd name="connsiteY12" fmla="*/ 246221 h 421902"/>
              <a:gd name="connsiteX13" fmla="*/ 90249 w 5760291"/>
              <a:gd name="connsiteY13" fmla="*/ 205184 h 421902"/>
              <a:gd name="connsiteX14" fmla="*/ 90249 w 5760291"/>
              <a:gd name="connsiteY14" fmla="*/ 143629 h 421902"/>
              <a:gd name="connsiteX15" fmla="*/ 90249 w 5760291"/>
              <a:gd name="connsiteY15" fmla="*/ 143629 h 421902"/>
              <a:gd name="connsiteX16" fmla="*/ 90249 w 5760291"/>
              <a:gd name="connsiteY16" fmla="*/ 0 h 421902"/>
              <a:gd name="connsiteX0" fmla="*/ 90249 w 5760291"/>
              <a:gd name="connsiteY0" fmla="*/ 0 h 421902"/>
              <a:gd name="connsiteX1" fmla="*/ 1035256 w 5760291"/>
              <a:gd name="connsiteY1" fmla="*/ 0 h 421902"/>
              <a:gd name="connsiteX2" fmla="*/ 1035256 w 5760291"/>
              <a:gd name="connsiteY2" fmla="*/ 0 h 421902"/>
              <a:gd name="connsiteX3" fmla="*/ 2452767 w 5760291"/>
              <a:gd name="connsiteY3" fmla="*/ 0 h 421902"/>
              <a:gd name="connsiteX4" fmla="*/ 5760291 w 5760291"/>
              <a:gd name="connsiteY4" fmla="*/ 0 h 421902"/>
              <a:gd name="connsiteX5" fmla="*/ 5760291 w 5760291"/>
              <a:gd name="connsiteY5" fmla="*/ 143629 h 421902"/>
              <a:gd name="connsiteX6" fmla="*/ 5760291 w 5760291"/>
              <a:gd name="connsiteY6" fmla="*/ 143629 h 421902"/>
              <a:gd name="connsiteX7" fmla="*/ 5760291 w 5760291"/>
              <a:gd name="connsiteY7" fmla="*/ 205184 h 421902"/>
              <a:gd name="connsiteX8" fmla="*/ 5760291 w 5760291"/>
              <a:gd name="connsiteY8" fmla="*/ 246221 h 421902"/>
              <a:gd name="connsiteX9" fmla="*/ 2047014 w 5760291"/>
              <a:gd name="connsiteY9" fmla="*/ 246921 h 421902"/>
              <a:gd name="connsiteX10" fmla="*/ 0 w 5760291"/>
              <a:gd name="connsiteY10" fmla="*/ 421902 h 421902"/>
              <a:gd name="connsiteX11" fmla="*/ 376888 w 5760291"/>
              <a:gd name="connsiteY11" fmla="*/ 253536 h 421902"/>
              <a:gd name="connsiteX12" fmla="*/ 90249 w 5760291"/>
              <a:gd name="connsiteY12" fmla="*/ 246221 h 421902"/>
              <a:gd name="connsiteX13" fmla="*/ 90249 w 5760291"/>
              <a:gd name="connsiteY13" fmla="*/ 205184 h 421902"/>
              <a:gd name="connsiteX14" fmla="*/ 90249 w 5760291"/>
              <a:gd name="connsiteY14" fmla="*/ 143629 h 421902"/>
              <a:gd name="connsiteX15" fmla="*/ 90249 w 5760291"/>
              <a:gd name="connsiteY15" fmla="*/ 143629 h 421902"/>
              <a:gd name="connsiteX16" fmla="*/ 90249 w 5760291"/>
              <a:gd name="connsiteY16" fmla="*/ 0 h 421902"/>
              <a:gd name="connsiteX0" fmla="*/ 90249 w 5760291"/>
              <a:gd name="connsiteY0" fmla="*/ 0 h 421902"/>
              <a:gd name="connsiteX1" fmla="*/ 1035256 w 5760291"/>
              <a:gd name="connsiteY1" fmla="*/ 0 h 421902"/>
              <a:gd name="connsiteX2" fmla="*/ 1035256 w 5760291"/>
              <a:gd name="connsiteY2" fmla="*/ 0 h 421902"/>
              <a:gd name="connsiteX3" fmla="*/ 2452767 w 5760291"/>
              <a:gd name="connsiteY3" fmla="*/ 0 h 421902"/>
              <a:gd name="connsiteX4" fmla="*/ 5760291 w 5760291"/>
              <a:gd name="connsiteY4" fmla="*/ 0 h 421902"/>
              <a:gd name="connsiteX5" fmla="*/ 5760291 w 5760291"/>
              <a:gd name="connsiteY5" fmla="*/ 143629 h 421902"/>
              <a:gd name="connsiteX6" fmla="*/ 5760291 w 5760291"/>
              <a:gd name="connsiteY6" fmla="*/ 143629 h 421902"/>
              <a:gd name="connsiteX7" fmla="*/ 5760291 w 5760291"/>
              <a:gd name="connsiteY7" fmla="*/ 205184 h 421902"/>
              <a:gd name="connsiteX8" fmla="*/ 5760291 w 5760291"/>
              <a:gd name="connsiteY8" fmla="*/ 246221 h 421902"/>
              <a:gd name="connsiteX9" fmla="*/ 2047014 w 5760291"/>
              <a:gd name="connsiteY9" fmla="*/ 246921 h 421902"/>
              <a:gd name="connsiteX10" fmla="*/ 0 w 5760291"/>
              <a:gd name="connsiteY10" fmla="*/ 421902 h 421902"/>
              <a:gd name="connsiteX11" fmla="*/ 1630361 w 5760291"/>
              <a:gd name="connsiteY11" fmla="*/ 246921 h 421902"/>
              <a:gd name="connsiteX12" fmla="*/ 90249 w 5760291"/>
              <a:gd name="connsiteY12" fmla="*/ 246221 h 421902"/>
              <a:gd name="connsiteX13" fmla="*/ 90249 w 5760291"/>
              <a:gd name="connsiteY13" fmla="*/ 205184 h 421902"/>
              <a:gd name="connsiteX14" fmla="*/ 90249 w 5760291"/>
              <a:gd name="connsiteY14" fmla="*/ 143629 h 421902"/>
              <a:gd name="connsiteX15" fmla="*/ 90249 w 5760291"/>
              <a:gd name="connsiteY15" fmla="*/ 143629 h 421902"/>
              <a:gd name="connsiteX16" fmla="*/ 90249 w 5760291"/>
              <a:gd name="connsiteY16" fmla="*/ 0 h 421902"/>
              <a:gd name="connsiteX0" fmla="*/ 1 w 5670043"/>
              <a:gd name="connsiteY0" fmla="*/ 0 h 454975"/>
              <a:gd name="connsiteX1" fmla="*/ 945008 w 5670043"/>
              <a:gd name="connsiteY1" fmla="*/ 0 h 454975"/>
              <a:gd name="connsiteX2" fmla="*/ 945008 w 5670043"/>
              <a:gd name="connsiteY2" fmla="*/ 0 h 454975"/>
              <a:gd name="connsiteX3" fmla="*/ 2362519 w 5670043"/>
              <a:gd name="connsiteY3" fmla="*/ 0 h 454975"/>
              <a:gd name="connsiteX4" fmla="*/ 5670043 w 5670043"/>
              <a:gd name="connsiteY4" fmla="*/ 0 h 454975"/>
              <a:gd name="connsiteX5" fmla="*/ 5670043 w 5670043"/>
              <a:gd name="connsiteY5" fmla="*/ 143629 h 454975"/>
              <a:gd name="connsiteX6" fmla="*/ 5670043 w 5670043"/>
              <a:gd name="connsiteY6" fmla="*/ 143629 h 454975"/>
              <a:gd name="connsiteX7" fmla="*/ 5670043 w 5670043"/>
              <a:gd name="connsiteY7" fmla="*/ 205184 h 454975"/>
              <a:gd name="connsiteX8" fmla="*/ 5670043 w 5670043"/>
              <a:gd name="connsiteY8" fmla="*/ 246221 h 454975"/>
              <a:gd name="connsiteX9" fmla="*/ 1956766 w 5670043"/>
              <a:gd name="connsiteY9" fmla="*/ 246921 h 454975"/>
              <a:gd name="connsiteX10" fmla="*/ 860188 w 5670043"/>
              <a:gd name="connsiteY10" fmla="*/ 454975 h 454975"/>
              <a:gd name="connsiteX11" fmla="*/ 1540113 w 5670043"/>
              <a:gd name="connsiteY11" fmla="*/ 246921 h 454975"/>
              <a:gd name="connsiteX12" fmla="*/ 1 w 5670043"/>
              <a:gd name="connsiteY12" fmla="*/ 246221 h 454975"/>
              <a:gd name="connsiteX13" fmla="*/ 1 w 5670043"/>
              <a:gd name="connsiteY13" fmla="*/ 205184 h 454975"/>
              <a:gd name="connsiteX14" fmla="*/ 1 w 5670043"/>
              <a:gd name="connsiteY14" fmla="*/ 143629 h 454975"/>
              <a:gd name="connsiteX15" fmla="*/ 1 w 5670043"/>
              <a:gd name="connsiteY15" fmla="*/ 143629 h 454975"/>
              <a:gd name="connsiteX16" fmla="*/ 1 w 5670043"/>
              <a:gd name="connsiteY16" fmla="*/ 0 h 454975"/>
              <a:gd name="connsiteX0" fmla="*/ 0 w 5670042"/>
              <a:gd name="connsiteY0" fmla="*/ 0 h 454975"/>
              <a:gd name="connsiteX1" fmla="*/ 945007 w 5670042"/>
              <a:gd name="connsiteY1" fmla="*/ 0 h 454975"/>
              <a:gd name="connsiteX2" fmla="*/ 945007 w 5670042"/>
              <a:gd name="connsiteY2" fmla="*/ 0 h 454975"/>
              <a:gd name="connsiteX3" fmla="*/ 2362518 w 5670042"/>
              <a:gd name="connsiteY3" fmla="*/ 0 h 454975"/>
              <a:gd name="connsiteX4" fmla="*/ 5670042 w 5670042"/>
              <a:gd name="connsiteY4" fmla="*/ 0 h 454975"/>
              <a:gd name="connsiteX5" fmla="*/ 5670042 w 5670042"/>
              <a:gd name="connsiteY5" fmla="*/ 143629 h 454975"/>
              <a:gd name="connsiteX6" fmla="*/ 5670042 w 5670042"/>
              <a:gd name="connsiteY6" fmla="*/ 143629 h 454975"/>
              <a:gd name="connsiteX7" fmla="*/ 5670042 w 5670042"/>
              <a:gd name="connsiteY7" fmla="*/ 205184 h 454975"/>
              <a:gd name="connsiteX8" fmla="*/ 5670042 w 5670042"/>
              <a:gd name="connsiteY8" fmla="*/ 246221 h 454975"/>
              <a:gd name="connsiteX9" fmla="*/ 2801722 w 5670042"/>
              <a:gd name="connsiteY9" fmla="*/ 240160 h 454975"/>
              <a:gd name="connsiteX10" fmla="*/ 860187 w 5670042"/>
              <a:gd name="connsiteY10" fmla="*/ 454975 h 454975"/>
              <a:gd name="connsiteX11" fmla="*/ 1540112 w 5670042"/>
              <a:gd name="connsiteY11" fmla="*/ 246921 h 454975"/>
              <a:gd name="connsiteX12" fmla="*/ 0 w 5670042"/>
              <a:gd name="connsiteY12" fmla="*/ 246221 h 454975"/>
              <a:gd name="connsiteX13" fmla="*/ 0 w 5670042"/>
              <a:gd name="connsiteY13" fmla="*/ 205184 h 454975"/>
              <a:gd name="connsiteX14" fmla="*/ 0 w 5670042"/>
              <a:gd name="connsiteY14" fmla="*/ 143629 h 454975"/>
              <a:gd name="connsiteX15" fmla="*/ 0 w 5670042"/>
              <a:gd name="connsiteY15" fmla="*/ 143629 h 454975"/>
              <a:gd name="connsiteX16" fmla="*/ 0 w 5670042"/>
              <a:gd name="connsiteY16" fmla="*/ 0 h 454975"/>
              <a:gd name="connsiteX0" fmla="*/ 0 w 5670042"/>
              <a:gd name="connsiteY0" fmla="*/ 0 h 454975"/>
              <a:gd name="connsiteX1" fmla="*/ 945007 w 5670042"/>
              <a:gd name="connsiteY1" fmla="*/ 0 h 454975"/>
              <a:gd name="connsiteX2" fmla="*/ 945007 w 5670042"/>
              <a:gd name="connsiteY2" fmla="*/ 0 h 454975"/>
              <a:gd name="connsiteX3" fmla="*/ 2362518 w 5670042"/>
              <a:gd name="connsiteY3" fmla="*/ 0 h 454975"/>
              <a:gd name="connsiteX4" fmla="*/ 5670042 w 5670042"/>
              <a:gd name="connsiteY4" fmla="*/ 0 h 454975"/>
              <a:gd name="connsiteX5" fmla="*/ 5670042 w 5670042"/>
              <a:gd name="connsiteY5" fmla="*/ 143629 h 454975"/>
              <a:gd name="connsiteX6" fmla="*/ 5670042 w 5670042"/>
              <a:gd name="connsiteY6" fmla="*/ 143629 h 454975"/>
              <a:gd name="connsiteX7" fmla="*/ 5670042 w 5670042"/>
              <a:gd name="connsiteY7" fmla="*/ 205184 h 454975"/>
              <a:gd name="connsiteX8" fmla="*/ 5670042 w 5670042"/>
              <a:gd name="connsiteY8" fmla="*/ 246221 h 454975"/>
              <a:gd name="connsiteX9" fmla="*/ 2801722 w 5670042"/>
              <a:gd name="connsiteY9" fmla="*/ 240160 h 454975"/>
              <a:gd name="connsiteX10" fmla="*/ 860187 w 5670042"/>
              <a:gd name="connsiteY10" fmla="*/ 454975 h 454975"/>
              <a:gd name="connsiteX11" fmla="*/ 2275335 w 5670042"/>
              <a:gd name="connsiteY11" fmla="*/ 233398 h 454975"/>
              <a:gd name="connsiteX12" fmla="*/ 0 w 5670042"/>
              <a:gd name="connsiteY12" fmla="*/ 246221 h 454975"/>
              <a:gd name="connsiteX13" fmla="*/ 0 w 5670042"/>
              <a:gd name="connsiteY13" fmla="*/ 205184 h 454975"/>
              <a:gd name="connsiteX14" fmla="*/ 0 w 5670042"/>
              <a:gd name="connsiteY14" fmla="*/ 143629 h 454975"/>
              <a:gd name="connsiteX15" fmla="*/ 0 w 5670042"/>
              <a:gd name="connsiteY15" fmla="*/ 143629 h 454975"/>
              <a:gd name="connsiteX16" fmla="*/ 0 w 5670042"/>
              <a:gd name="connsiteY16" fmla="*/ 0 h 454975"/>
              <a:gd name="connsiteX0" fmla="*/ 0 w 5670042"/>
              <a:gd name="connsiteY0" fmla="*/ 0 h 387360"/>
              <a:gd name="connsiteX1" fmla="*/ 945007 w 5670042"/>
              <a:gd name="connsiteY1" fmla="*/ 0 h 387360"/>
              <a:gd name="connsiteX2" fmla="*/ 945007 w 5670042"/>
              <a:gd name="connsiteY2" fmla="*/ 0 h 387360"/>
              <a:gd name="connsiteX3" fmla="*/ 2362518 w 5670042"/>
              <a:gd name="connsiteY3" fmla="*/ 0 h 387360"/>
              <a:gd name="connsiteX4" fmla="*/ 5670042 w 5670042"/>
              <a:gd name="connsiteY4" fmla="*/ 0 h 387360"/>
              <a:gd name="connsiteX5" fmla="*/ 5670042 w 5670042"/>
              <a:gd name="connsiteY5" fmla="*/ 143629 h 387360"/>
              <a:gd name="connsiteX6" fmla="*/ 5670042 w 5670042"/>
              <a:gd name="connsiteY6" fmla="*/ 143629 h 387360"/>
              <a:gd name="connsiteX7" fmla="*/ 5670042 w 5670042"/>
              <a:gd name="connsiteY7" fmla="*/ 205184 h 387360"/>
              <a:gd name="connsiteX8" fmla="*/ 5670042 w 5670042"/>
              <a:gd name="connsiteY8" fmla="*/ 246221 h 387360"/>
              <a:gd name="connsiteX9" fmla="*/ 2801722 w 5670042"/>
              <a:gd name="connsiteY9" fmla="*/ 240160 h 387360"/>
              <a:gd name="connsiteX10" fmla="*/ 1979481 w 5670042"/>
              <a:gd name="connsiteY10" fmla="*/ 387360 h 387360"/>
              <a:gd name="connsiteX11" fmla="*/ 2275335 w 5670042"/>
              <a:gd name="connsiteY11" fmla="*/ 233398 h 387360"/>
              <a:gd name="connsiteX12" fmla="*/ 0 w 5670042"/>
              <a:gd name="connsiteY12" fmla="*/ 246221 h 387360"/>
              <a:gd name="connsiteX13" fmla="*/ 0 w 5670042"/>
              <a:gd name="connsiteY13" fmla="*/ 205184 h 387360"/>
              <a:gd name="connsiteX14" fmla="*/ 0 w 5670042"/>
              <a:gd name="connsiteY14" fmla="*/ 143629 h 387360"/>
              <a:gd name="connsiteX15" fmla="*/ 0 w 5670042"/>
              <a:gd name="connsiteY15" fmla="*/ 143629 h 387360"/>
              <a:gd name="connsiteX16" fmla="*/ 0 w 5670042"/>
              <a:gd name="connsiteY16" fmla="*/ 0 h 38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70042" h="387360">
                <a:moveTo>
                  <a:pt x="0" y="0"/>
                </a:moveTo>
                <a:lnTo>
                  <a:pt x="945007" y="0"/>
                </a:lnTo>
                <a:lnTo>
                  <a:pt x="945007" y="0"/>
                </a:lnTo>
                <a:lnTo>
                  <a:pt x="2362518" y="0"/>
                </a:lnTo>
                <a:lnTo>
                  <a:pt x="5670042" y="0"/>
                </a:lnTo>
                <a:lnTo>
                  <a:pt x="5670042" y="143629"/>
                </a:lnTo>
                <a:lnTo>
                  <a:pt x="5670042" y="143629"/>
                </a:lnTo>
                <a:lnTo>
                  <a:pt x="5670042" y="205184"/>
                </a:lnTo>
                <a:lnTo>
                  <a:pt x="5670042" y="246221"/>
                </a:lnTo>
                <a:lnTo>
                  <a:pt x="2801722" y="240160"/>
                </a:lnTo>
                <a:lnTo>
                  <a:pt x="1979481" y="387360"/>
                </a:lnTo>
                <a:lnTo>
                  <a:pt x="2275335" y="233398"/>
                </a:lnTo>
                <a:lnTo>
                  <a:pt x="0" y="246221"/>
                </a:lnTo>
                <a:lnTo>
                  <a:pt x="0" y="205184"/>
                </a:lnTo>
                <a:lnTo>
                  <a:pt x="0" y="143629"/>
                </a:lnTo>
                <a:lnTo>
                  <a:pt x="0" y="143629"/>
                </a:lnTo>
                <a:lnTo>
                  <a:pt x="0" y="0"/>
                </a:lnTo>
                <a:close/>
              </a:path>
            </a:pathLst>
          </a:custGeom>
          <a:solidFill>
            <a:srgbClr val="5F5F5F">
              <a:alpha val="20000"/>
            </a:srgbClr>
          </a:solidFill>
          <a:ln>
            <a:noFill/>
          </a:ln>
        </p:spPr>
        <p:txBody>
          <a:bodyPr wrap="square" anchor="ctr">
            <a:spAutoFit/>
          </a:bodyPr>
          <a:lstStyle/>
          <a:p>
            <a:pPr algn="r"/>
            <a:endParaRPr lang="en-GB" sz="1000" dirty="0">
              <a:solidFill>
                <a:schemeClr val="bg1"/>
              </a:solidFill>
            </a:endParaRPr>
          </a:p>
        </p:txBody>
      </p:sp>
      <p:sp>
        <p:nvSpPr>
          <p:cNvPr id="39" name="Rectangular Callout 1"/>
          <p:cNvSpPr/>
          <p:nvPr/>
        </p:nvSpPr>
        <p:spPr>
          <a:xfrm flipH="1">
            <a:off x="561361" y="1436813"/>
            <a:ext cx="5232335" cy="246221"/>
          </a:xfrm>
          <a:custGeom>
            <a:avLst/>
            <a:gdLst>
              <a:gd name="connsiteX0" fmla="*/ 0 w 5670042"/>
              <a:gd name="connsiteY0" fmla="*/ 0 h 246221"/>
              <a:gd name="connsiteX1" fmla="*/ 945007 w 5670042"/>
              <a:gd name="connsiteY1" fmla="*/ 0 h 246221"/>
              <a:gd name="connsiteX2" fmla="*/ 945007 w 5670042"/>
              <a:gd name="connsiteY2" fmla="*/ 0 h 246221"/>
              <a:gd name="connsiteX3" fmla="*/ 2362518 w 5670042"/>
              <a:gd name="connsiteY3" fmla="*/ 0 h 246221"/>
              <a:gd name="connsiteX4" fmla="*/ 5670042 w 5670042"/>
              <a:gd name="connsiteY4" fmla="*/ 0 h 246221"/>
              <a:gd name="connsiteX5" fmla="*/ 5670042 w 5670042"/>
              <a:gd name="connsiteY5" fmla="*/ 143629 h 246221"/>
              <a:gd name="connsiteX6" fmla="*/ 5670042 w 5670042"/>
              <a:gd name="connsiteY6" fmla="*/ 143629 h 246221"/>
              <a:gd name="connsiteX7" fmla="*/ 5670042 w 5670042"/>
              <a:gd name="connsiteY7" fmla="*/ 205184 h 246221"/>
              <a:gd name="connsiteX8" fmla="*/ 5670042 w 5670042"/>
              <a:gd name="connsiteY8" fmla="*/ 246221 h 246221"/>
              <a:gd name="connsiteX9" fmla="*/ 2362518 w 5670042"/>
              <a:gd name="connsiteY9" fmla="*/ 246221 h 246221"/>
              <a:gd name="connsiteX10" fmla="*/ -21376 w 5670042"/>
              <a:gd name="connsiteY10" fmla="*/ 408673 h 246221"/>
              <a:gd name="connsiteX11" fmla="*/ 945007 w 5670042"/>
              <a:gd name="connsiteY11" fmla="*/ 246221 h 246221"/>
              <a:gd name="connsiteX12" fmla="*/ 0 w 5670042"/>
              <a:gd name="connsiteY12" fmla="*/ 246221 h 246221"/>
              <a:gd name="connsiteX13" fmla="*/ 0 w 5670042"/>
              <a:gd name="connsiteY13" fmla="*/ 205184 h 246221"/>
              <a:gd name="connsiteX14" fmla="*/ 0 w 5670042"/>
              <a:gd name="connsiteY14" fmla="*/ 143629 h 246221"/>
              <a:gd name="connsiteX15" fmla="*/ 0 w 5670042"/>
              <a:gd name="connsiteY15" fmla="*/ 143629 h 246221"/>
              <a:gd name="connsiteX16" fmla="*/ 0 w 5670042"/>
              <a:gd name="connsiteY16" fmla="*/ 0 h 246221"/>
              <a:gd name="connsiteX0" fmla="*/ 21376 w 5691418"/>
              <a:gd name="connsiteY0" fmla="*/ 0 h 408673"/>
              <a:gd name="connsiteX1" fmla="*/ 966383 w 5691418"/>
              <a:gd name="connsiteY1" fmla="*/ 0 h 408673"/>
              <a:gd name="connsiteX2" fmla="*/ 966383 w 5691418"/>
              <a:gd name="connsiteY2" fmla="*/ 0 h 408673"/>
              <a:gd name="connsiteX3" fmla="*/ 2383894 w 5691418"/>
              <a:gd name="connsiteY3" fmla="*/ 0 h 408673"/>
              <a:gd name="connsiteX4" fmla="*/ 5691418 w 5691418"/>
              <a:gd name="connsiteY4" fmla="*/ 0 h 408673"/>
              <a:gd name="connsiteX5" fmla="*/ 5691418 w 5691418"/>
              <a:gd name="connsiteY5" fmla="*/ 143629 h 408673"/>
              <a:gd name="connsiteX6" fmla="*/ 5691418 w 5691418"/>
              <a:gd name="connsiteY6" fmla="*/ 143629 h 408673"/>
              <a:gd name="connsiteX7" fmla="*/ 5691418 w 5691418"/>
              <a:gd name="connsiteY7" fmla="*/ 205184 h 408673"/>
              <a:gd name="connsiteX8" fmla="*/ 5691418 w 5691418"/>
              <a:gd name="connsiteY8" fmla="*/ 246221 h 408673"/>
              <a:gd name="connsiteX9" fmla="*/ 2383894 w 5691418"/>
              <a:gd name="connsiteY9" fmla="*/ 246221 h 408673"/>
              <a:gd name="connsiteX10" fmla="*/ 0 w 5691418"/>
              <a:gd name="connsiteY10" fmla="*/ 408673 h 408673"/>
              <a:gd name="connsiteX11" fmla="*/ 308015 w 5691418"/>
              <a:gd name="connsiteY11" fmla="*/ 253536 h 408673"/>
              <a:gd name="connsiteX12" fmla="*/ 21376 w 5691418"/>
              <a:gd name="connsiteY12" fmla="*/ 246221 h 408673"/>
              <a:gd name="connsiteX13" fmla="*/ 21376 w 5691418"/>
              <a:gd name="connsiteY13" fmla="*/ 205184 h 408673"/>
              <a:gd name="connsiteX14" fmla="*/ 21376 w 5691418"/>
              <a:gd name="connsiteY14" fmla="*/ 143629 h 408673"/>
              <a:gd name="connsiteX15" fmla="*/ 21376 w 5691418"/>
              <a:gd name="connsiteY15" fmla="*/ 143629 h 408673"/>
              <a:gd name="connsiteX16" fmla="*/ 21376 w 5691418"/>
              <a:gd name="connsiteY16" fmla="*/ 0 h 408673"/>
              <a:gd name="connsiteX0" fmla="*/ 21376 w 5691418"/>
              <a:gd name="connsiteY0" fmla="*/ 0 h 408673"/>
              <a:gd name="connsiteX1" fmla="*/ 966383 w 5691418"/>
              <a:gd name="connsiteY1" fmla="*/ 0 h 408673"/>
              <a:gd name="connsiteX2" fmla="*/ 966383 w 5691418"/>
              <a:gd name="connsiteY2" fmla="*/ 0 h 408673"/>
              <a:gd name="connsiteX3" fmla="*/ 2383894 w 5691418"/>
              <a:gd name="connsiteY3" fmla="*/ 0 h 408673"/>
              <a:gd name="connsiteX4" fmla="*/ 5691418 w 5691418"/>
              <a:gd name="connsiteY4" fmla="*/ 0 h 408673"/>
              <a:gd name="connsiteX5" fmla="*/ 5691418 w 5691418"/>
              <a:gd name="connsiteY5" fmla="*/ 143629 h 408673"/>
              <a:gd name="connsiteX6" fmla="*/ 5691418 w 5691418"/>
              <a:gd name="connsiteY6" fmla="*/ 143629 h 408673"/>
              <a:gd name="connsiteX7" fmla="*/ 5691418 w 5691418"/>
              <a:gd name="connsiteY7" fmla="*/ 205184 h 408673"/>
              <a:gd name="connsiteX8" fmla="*/ 5691418 w 5691418"/>
              <a:gd name="connsiteY8" fmla="*/ 246221 h 408673"/>
              <a:gd name="connsiteX9" fmla="*/ 628246 w 5691418"/>
              <a:gd name="connsiteY9" fmla="*/ 253536 h 408673"/>
              <a:gd name="connsiteX10" fmla="*/ 0 w 5691418"/>
              <a:gd name="connsiteY10" fmla="*/ 408673 h 408673"/>
              <a:gd name="connsiteX11" fmla="*/ 308015 w 5691418"/>
              <a:gd name="connsiteY11" fmla="*/ 253536 h 408673"/>
              <a:gd name="connsiteX12" fmla="*/ 21376 w 5691418"/>
              <a:gd name="connsiteY12" fmla="*/ 246221 h 408673"/>
              <a:gd name="connsiteX13" fmla="*/ 21376 w 5691418"/>
              <a:gd name="connsiteY13" fmla="*/ 205184 h 408673"/>
              <a:gd name="connsiteX14" fmla="*/ 21376 w 5691418"/>
              <a:gd name="connsiteY14" fmla="*/ 143629 h 408673"/>
              <a:gd name="connsiteX15" fmla="*/ 21376 w 5691418"/>
              <a:gd name="connsiteY15" fmla="*/ 143629 h 408673"/>
              <a:gd name="connsiteX16" fmla="*/ 21376 w 5691418"/>
              <a:gd name="connsiteY16" fmla="*/ 0 h 408673"/>
              <a:gd name="connsiteX0" fmla="*/ 90249 w 5760291"/>
              <a:gd name="connsiteY0" fmla="*/ 0 h 421902"/>
              <a:gd name="connsiteX1" fmla="*/ 1035256 w 5760291"/>
              <a:gd name="connsiteY1" fmla="*/ 0 h 421902"/>
              <a:gd name="connsiteX2" fmla="*/ 1035256 w 5760291"/>
              <a:gd name="connsiteY2" fmla="*/ 0 h 421902"/>
              <a:gd name="connsiteX3" fmla="*/ 2452767 w 5760291"/>
              <a:gd name="connsiteY3" fmla="*/ 0 h 421902"/>
              <a:gd name="connsiteX4" fmla="*/ 5760291 w 5760291"/>
              <a:gd name="connsiteY4" fmla="*/ 0 h 421902"/>
              <a:gd name="connsiteX5" fmla="*/ 5760291 w 5760291"/>
              <a:gd name="connsiteY5" fmla="*/ 143629 h 421902"/>
              <a:gd name="connsiteX6" fmla="*/ 5760291 w 5760291"/>
              <a:gd name="connsiteY6" fmla="*/ 143629 h 421902"/>
              <a:gd name="connsiteX7" fmla="*/ 5760291 w 5760291"/>
              <a:gd name="connsiteY7" fmla="*/ 205184 h 421902"/>
              <a:gd name="connsiteX8" fmla="*/ 5760291 w 5760291"/>
              <a:gd name="connsiteY8" fmla="*/ 246221 h 421902"/>
              <a:gd name="connsiteX9" fmla="*/ 697119 w 5760291"/>
              <a:gd name="connsiteY9" fmla="*/ 253536 h 421902"/>
              <a:gd name="connsiteX10" fmla="*/ 0 w 5760291"/>
              <a:gd name="connsiteY10" fmla="*/ 421902 h 421902"/>
              <a:gd name="connsiteX11" fmla="*/ 376888 w 5760291"/>
              <a:gd name="connsiteY11" fmla="*/ 253536 h 421902"/>
              <a:gd name="connsiteX12" fmla="*/ 90249 w 5760291"/>
              <a:gd name="connsiteY12" fmla="*/ 246221 h 421902"/>
              <a:gd name="connsiteX13" fmla="*/ 90249 w 5760291"/>
              <a:gd name="connsiteY13" fmla="*/ 205184 h 421902"/>
              <a:gd name="connsiteX14" fmla="*/ 90249 w 5760291"/>
              <a:gd name="connsiteY14" fmla="*/ 143629 h 421902"/>
              <a:gd name="connsiteX15" fmla="*/ 90249 w 5760291"/>
              <a:gd name="connsiteY15" fmla="*/ 143629 h 421902"/>
              <a:gd name="connsiteX16" fmla="*/ 90249 w 5760291"/>
              <a:gd name="connsiteY16" fmla="*/ 0 h 421902"/>
              <a:gd name="connsiteX0" fmla="*/ 90249 w 5760291"/>
              <a:gd name="connsiteY0" fmla="*/ 0 h 421902"/>
              <a:gd name="connsiteX1" fmla="*/ 1035256 w 5760291"/>
              <a:gd name="connsiteY1" fmla="*/ 0 h 421902"/>
              <a:gd name="connsiteX2" fmla="*/ 1035256 w 5760291"/>
              <a:gd name="connsiteY2" fmla="*/ 0 h 421902"/>
              <a:gd name="connsiteX3" fmla="*/ 2452767 w 5760291"/>
              <a:gd name="connsiteY3" fmla="*/ 0 h 421902"/>
              <a:gd name="connsiteX4" fmla="*/ 5760291 w 5760291"/>
              <a:gd name="connsiteY4" fmla="*/ 0 h 421902"/>
              <a:gd name="connsiteX5" fmla="*/ 5760291 w 5760291"/>
              <a:gd name="connsiteY5" fmla="*/ 143629 h 421902"/>
              <a:gd name="connsiteX6" fmla="*/ 5760291 w 5760291"/>
              <a:gd name="connsiteY6" fmla="*/ 143629 h 421902"/>
              <a:gd name="connsiteX7" fmla="*/ 5760291 w 5760291"/>
              <a:gd name="connsiteY7" fmla="*/ 205184 h 421902"/>
              <a:gd name="connsiteX8" fmla="*/ 5760291 w 5760291"/>
              <a:gd name="connsiteY8" fmla="*/ 246221 h 421902"/>
              <a:gd name="connsiteX9" fmla="*/ 2047014 w 5760291"/>
              <a:gd name="connsiteY9" fmla="*/ 246921 h 421902"/>
              <a:gd name="connsiteX10" fmla="*/ 0 w 5760291"/>
              <a:gd name="connsiteY10" fmla="*/ 421902 h 421902"/>
              <a:gd name="connsiteX11" fmla="*/ 376888 w 5760291"/>
              <a:gd name="connsiteY11" fmla="*/ 253536 h 421902"/>
              <a:gd name="connsiteX12" fmla="*/ 90249 w 5760291"/>
              <a:gd name="connsiteY12" fmla="*/ 246221 h 421902"/>
              <a:gd name="connsiteX13" fmla="*/ 90249 w 5760291"/>
              <a:gd name="connsiteY13" fmla="*/ 205184 h 421902"/>
              <a:gd name="connsiteX14" fmla="*/ 90249 w 5760291"/>
              <a:gd name="connsiteY14" fmla="*/ 143629 h 421902"/>
              <a:gd name="connsiteX15" fmla="*/ 90249 w 5760291"/>
              <a:gd name="connsiteY15" fmla="*/ 143629 h 421902"/>
              <a:gd name="connsiteX16" fmla="*/ 90249 w 5760291"/>
              <a:gd name="connsiteY16" fmla="*/ 0 h 421902"/>
              <a:gd name="connsiteX0" fmla="*/ 90249 w 5760291"/>
              <a:gd name="connsiteY0" fmla="*/ 0 h 421902"/>
              <a:gd name="connsiteX1" fmla="*/ 1035256 w 5760291"/>
              <a:gd name="connsiteY1" fmla="*/ 0 h 421902"/>
              <a:gd name="connsiteX2" fmla="*/ 1035256 w 5760291"/>
              <a:gd name="connsiteY2" fmla="*/ 0 h 421902"/>
              <a:gd name="connsiteX3" fmla="*/ 2452767 w 5760291"/>
              <a:gd name="connsiteY3" fmla="*/ 0 h 421902"/>
              <a:gd name="connsiteX4" fmla="*/ 5760291 w 5760291"/>
              <a:gd name="connsiteY4" fmla="*/ 0 h 421902"/>
              <a:gd name="connsiteX5" fmla="*/ 5760291 w 5760291"/>
              <a:gd name="connsiteY5" fmla="*/ 143629 h 421902"/>
              <a:gd name="connsiteX6" fmla="*/ 5760291 w 5760291"/>
              <a:gd name="connsiteY6" fmla="*/ 143629 h 421902"/>
              <a:gd name="connsiteX7" fmla="*/ 5760291 w 5760291"/>
              <a:gd name="connsiteY7" fmla="*/ 205184 h 421902"/>
              <a:gd name="connsiteX8" fmla="*/ 5760291 w 5760291"/>
              <a:gd name="connsiteY8" fmla="*/ 246221 h 421902"/>
              <a:gd name="connsiteX9" fmla="*/ 2047014 w 5760291"/>
              <a:gd name="connsiteY9" fmla="*/ 246921 h 421902"/>
              <a:gd name="connsiteX10" fmla="*/ 0 w 5760291"/>
              <a:gd name="connsiteY10" fmla="*/ 421902 h 421902"/>
              <a:gd name="connsiteX11" fmla="*/ 1630361 w 5760291"/>
              <a:gd name="connsiteY11" fmla="*/ 246921 h 421902"/>
              <a:gd name="connsiteX12" fmla="*/ 90249 w 5760291"/>
              <a:gd name="connsiteY12" fmla="*/ 246221 h 421902"/>
              <a:gd name="connsiteX13" fmla="*/ 90249 w 5760291"/>
              <a:gd name="connsiteY13" fmla="*/ 205184 h 421902"/>
              <a:gd name="connsiteX14" fmla="*/ 90249 w 5760291"/>
              <a:gd name="connsiteY14" fmla="*/ 143629 h 421902"/>
              <a:gd name="connsiteX15" fmla="*/ 90249 w 5760291"/>
              <a:gd name="connsiteY15" fmla="*/ 143629 h 421902"/>
              <a:gd name="connsiteX16" fmla="*/ 90249 w 5760291"/>
              <a:gd name="connsiteY16" fmla="*/ 0 h 421902"/>
              <a:gd name="connsiteX0" fmla="*/ 1 w 5670043"/>
              <a:gd name="connsiteY0" fmla="*/ 0 h 454975"/>
              <a:gd name="connsiteX1" fmla="*/ 945008 w 5670043"/>
              <a:gd name="connsiteY1" fmla="*/ 0 h 454975"/>
              <a:gd name="connsiteX2" fmla="*/ 945008 w 5670043"/>
              <a:gd name="connsiteY2" fmla="*/ 0 h 454975"/>
              <a:gd name="connsiteX3" fmla="*/ 2362519 w 5670043"/>
              <a:gd name="connsiteY3" fmla="*/ 0 h 454975"/>
              <a:gd name="connsiteX4" fmla="*/ 5670043 w 5670043"/>
              <a:gd name="connsiteY4" fmla="*/ 0 h 454975"/>
              <a:gd name="connsiteX5" fmla="*/ 5670043 w 5670043"/>
              <a:gd name="connsiteY5" fmla="*/ 143629 h 454975"/>
              <a:gd name="connsiteX6" fmla="*/ 5670043 w 5670043"/>
              <a:gd name="connsiteY6" fmla="*/ 143629 h 454975"/>
              <a:gd name="connsiteX7" fmla="*/ 5670043 w 5670043"/>
              <a:gd name="connsiteY7" fmla="*/ 205184 h 454975"/>
              <a:gd name="connsiteX8" fmla="*/ 5670043 w 5670043"/>
              <a:gd name="connsiteY8" fmla="*/ 246221 h 454975"/>
              <a:gd name="connsiteX9" fmla="*/ 1956766 w 5670043"/>
              <a:gd name="connsiteY9" fmla="*/ 246921 h 454975"/>
              <a:gd name="connsiteX10" fmla="*/ 860188 w 5670043"/>
              <a:gd name="connsiteY10" fmla="*/ 454975 h 454975"/>
              <a:gd name="connsiteX11" fmla="*/ 1540113 w 5670043"/>
              <a:gd name="connsiteY11" fmla="*/ 246921 h 454975"/>
              <a:gd name="connsiteX12" fmla="*/ 1 w 5670043"/>
              <a:gd name="connsiteY12" fmla="*/ 246221 h 454975"/>
              <a:gd name="connsiteX13" fmla="*/ 1 w 5670043"/>
              <a:gd name="connsiteY13" fmla="*/ 205184 h 454975"/>
              <a:gd name="connsiteX14" fmla="*/ 1 w 5670043"/>
              <a:gd name="connsiteY14" fmla="*/ 143629 h 454975"/>
              <a:gd name="connsiteX15" fmla="*/ 1 w 5670043"/>
              <a:gd name="connsiteY15" fmla="*/ 143629 h 454975"/>
              <a:gd name="connsiteX16" fmla="*/ 1 w 5670043"/>
              <a:gd name="connsiteY16" fmla="*/ 0 h 454975"/>
              <a:gd name="connsiteX0" fmla="*/ 0 w 5670042"/>
              <a:gd name="connsiteY0" fmla="*/ 0 h 454975"/>
              <a:gd name="connsiteX1" fmla="*/ 945007 w 5670042"/>
              <a:gd name="connsiteY1" fmla="*/ 0 h 454975"/>
              <a:gd name="connsiteX2" fmla="*/ 945007 w 5670042"/>
              <a:gd name="connsiteY2" fmla="*/ 0 h 454975"/>
              <a:gd name="connsiteX3" fmla="*/ 2362518 w 5670042"/>
              <a:gd name="connsiteY3" fmla="*/ 0 h 454975"/>
              <a:gd name="connsiteX4" fmla="*/ 5670042 w 5670042"/>
              <a:gd name="connsiteY4" fmla="*/ 0 h 454975"/>
              <a:gd name="connsiteX5" fmla="*/ 5670042 w 5670042"/>
              <a:gd name="connsiteY5" fmla="*/ 143629 h 454975"/>
              <a:gd name="connsiteX6" fmla="*/ 5670042 w 5670042"/>
              <a:gd name="connsiteY6" fmla="*/ 143629 h 454975"/>
              <a:gd name="connsiteX7" fmla="*/ 5670042 w 5670042"/>
              <a:gd name="connsiteY7" fmla="*/ 205184 h 454975"/>
              <a:gd name="connsiteX8" fmla="*/ 5670042 w 5670042"/>
              <a:gd name="connsiteY8" fmla="*/ 246221 h 454975"/>
              <a:gd name="connsiteX9" fmla="*/ 1956765 w 5670042"/>
              <a:gd name="connsiteY9" fmla="*/ 246921 h 454975"/>
              <a:gd name="connsiteX10" fmla="*/ 860187 w 5670042"/>
              <a:gd name="connsiteY10" fmla="*/ 454975 h 454975"/>
              <a:gd name="connsiteX11" fmla="*/ 699871 w 5670042"/>
              <a:gd name="connsiteY11" fmla="*/ 240307 h 454975"/>
              <a:gd name="connsiteX12" fmla="*/ 0 w 5670042"/>
              <a:gd name="connsiteY12" fmla="*/ 246221 h 454975"/>
              <a:gd name="connsiteX13" fmla="*/ 0 w 5670042"/>
              <a:gd name="connsiteY13" fmla="*/ 205184 h 454975"/>
              <a:gd name="connsiteX14" fmla="*/ 0 w 5670042"/>
              <a:gd name="connsiteY14" fmla="*/ 143629 h 454975"/>
              <a:gd name="connsiteX15" fmla="*/ 0 w 5670042"/>
              <a:gd name="connsiteY15" fmla="*/ 143629 h 454975"/>
              <a:gd name="connsiteX16" fmla="*/ 0 w 5670042"/>
              <a:gd name="connsiteY16" fmla="*/ 0 h 454975"/>
              <a:gd name="connsiteX0" fmla="*/ 0 w 5670042"/>
              <a:gd name="connsiteY0" fmla="*/ 0 h 454975"/>
              <a:gd name="connsiteX1" fmla="*/ 945007 w 5670042"/>
              <a:gd name="connsiteY1" fmla="*/ 0 h 454975"/>
              <a:gd name="connsiteX2" fmla="*/ 945007 w 5670042"/>
              <a:gd name="connsiteY2" fmla="*/ 0 h 454975"/>
              <a:gd name="connsiteX3" fmla="*/ 2362518 w 5670042"/>
              <a:gd name="connsiteY3" fmla="*/ 0 h 454975"/>
              <a:gd name="connsiteX4" fmla="*/ 5670042 w 5670042"/>
              <a:gd name="connsiteY4" fmla="*/ 0 h 454975"/>
              <a:gd name="connsiteX5" fmla="*/ 5670042 w 5670042"/>
              <a:gd name="connsiteY5" fmla="*/ 143629 h 454975"/>
              <a:gd name="connsiteX6" fmla="*/ 5670042 w 5670042"/>
              <a:gd name="connsiteY6" fmla="*/ 143629 h 454975"/>
              <a:gd name="connsiteX7" fmla="*/ 5670042 w 5670042"/>
              <a:gd name="connsiteY7" fmla="*/ 205184 h 454975"/>
              <a:gd name="connsiteX8" fmla="*/ 5670042 w 5670042"/>
              <a:gd name="connsiteY8" fmla="*/ 246221 h 454975"/>
              <a:gd name="connsiteX9" fmla="*/ 909908 w 5670042"/>
              <a:gd name="connsiteY9" fmla="*/ 240307 h 454975"/>
              <a:gd name="connsiteX10" fmla="*/ 860187 w 5670042"/>
              <a:gd name="connsiteY10" fmla="*/ 454975 h 454975"/>
              <a:gd name="connsiteX11" fmla="*/ 699871 w 5670042"/>
              <a:gd name="connsiteY11" fmla="*/ 240307 h 454975"/>
              <a:gd name="connsiteX12" fmla="*/ 0 w 5670042"/>
              <a:gd name="connsiteY12" fmla="*/ 246221 h 454975"/>
              <a:gd name="connsiteX13" fmla="*/ 0 w 5670042"/>
              <a:gd name="connsiteY13" fmla="*/ 205184 h 454975"/>
              <a:gd name="connsiteX14" fmla="*/ 0 w 5670042"/>
              <a:gd name="connsiteY14" fmla="*/ 143629 h 454975"/>
              <a:gd name="connsiteX15" fmla="*/ 0 w 5670042"/>
              <a:gd name="connsiteY15" fmla="*/ 143629 h 454975"/>
              <a:gd name="connsiteX16" fmla="*/ 0 w 5670042"/>
              <a:gd name="connsiteY16" fmla="*/ 0 h 454975"/>
              <a:gd name="connsiteX0" fmla="*/ 1192206 w 6862248"/>
              <a:gd name="connsiteY0" fmla="*/ 0 h 415288"/>
              <a:gd name="connsiteX1" fmla="*/ 2137213 w 6862248"/>
              <a:gd name="connsiteY1" fmla="*/ 0 h 415288"/>
              <a:gd name="connsiteX2" fmla="*/ 2137213 w 6862248"/>
              <a:gd name="connsiteY2" fmla="*/ 0 h 415288"/>
              <a:gd name="connsiteX3" fmla="*/ 3554724 w 6862248"/>
              <a:gd name="connsiteY3" fmla="*/ 0 h 415288"/>
              <a:gd name="connsiteX4" fmla="*/ 6862248 w 6862248"/>
              <a:gd name="connsiteY4" fmla="*/ 0 h 415288"/>
              <a:gd name="connsiteX5" fmla="*/ 6862248 w 6862248"/>
              <a:gd name="connsiteY5" fmla="*/ 143629 h 415288"/>
              <a:gd name="connsiteX6" fmla="*/ 6862248 w 6862248"/>
              <a:gd name="connsiteY6" fmla="*/ 143629 h 415288"/>
              <a:gd name="connsiteX7" fmla="*/ 6862248 w 6862248"/>
              <a:gd name="connsiteY7" fmla="*/ 205184 h 415288"/>
              <a:gd name="connsiteX8" fmla="*/ 6862248 w 6862248"/>
              <a:gd name="connsiteY8" fmla="*/ 246221 h 415288"/>
              <a:gd name="connsiteX9" fmla="*/ 2102114 w 6862248"/>
              <a:gd name="connsiteY9" fmla="*/ 240307 h 415288"/>
              <a:gd name="connsiteX10" fmla="*/ 0 w 6862248"/>
              <a:gd name="connsiteY10" fmla="*/ 415288 h 415288"/>
              <a:gd name="connsiteX11" fmla="*/ 1892077 w 6862248"/>
              <a:gd name="connsiteY11" fmla="*/ 240307 h 415288"/>
              <a:gd name="connsiteX12" fmla="*/ 1192206 w 6862248"/>
              <a:gd name="connsiteY12" fmla="*/ 246221 h 415288"/>
              <a:gd name="connsiteX13" fmla="*/ 1192206 w 6862248"/>
              <a:gd name="connsiteY13" fmla="*/ 205184 h 415288"/>
              <a:gd name="connsiteX14" fmla="*/ 1192206 w 6862248"/>
              <a:gd name="connsiteY14" fmla="*/ 143629 h 415288"/>
              <a:gd name="connsiteX15" fmla="*/ 1192206 w 6862248"/>
              <a:gd name="connsiteY15" fmla="*/ 143629 h 415288"/>
              <a:gd name="connsiteX16" fmla="*/ 1192206 w 6862248"/>
              <a:gd name="connsiteY16" fmla="*/ 0 h 415288"/>
              <a:gd name="connsiteX0" fmla="*/ 1192206 w 6862248"/>
              <a:gd name="connsiteY0" fmla="*/ 0 h 415288"/>
              <a:gd name="connsiteX1" fmla="*/ 2137213 w 6862248"/>
              <a:gd name="connsiteY1" fmla="*/ 0 h 415288"/>
              <a:gd name="connsiteX2" fmla="*/ 2137213 w 6862248"/>
              <a:gd name="connsiteY2" fmla="*/ 0 h 415288"/>
              <a:gd name="connsiteX3" fmla="*/ 3554724 w 6862248"/>
              <a:gd name="connsiteY3" fmla="*/ 0 h 415288"/>
              <a:gd name="connsiteX4" fmla="*/ 6862248 w 6862248"/>
              <a:gd name="connsiteY4" fmla="*/ 0 h 415288"/>
              <a:gd name="connsiteX5" fmla="*/ 6862248 w 6862248"/>
              <a:gd name="connsiteY5" fmla="*/ 143629 h 415288"/>
              <a:gd name="connsiteX6" fmla="*/ 6862248 w 6862248"/>
              <a:gd name="connsiteY6" fmla="*/ 143629 h 415288"/>
              <a:gd name="connsiteX7" fmla="*/ 6862248 w 6862248"/>
              <a:gd name="connsiteY7" fmla="*/ 205184 h 415288"/>
              <a:gd name="connsiteX8" fmla="*/ 6862248 w 6862248"/>
              <a:gd name="connsiteY8" fmla="*/ 246221 h 415288"/>
              <a:gd name="connsiteX9" fmla="*/ 2102114 w 6862248"/>
              <a:gd name="connsiteY9" fmla="*/ 240307 h 415288"/>
              <a:gd name="connsiteX10" fmla="*/ 0 w 6862248"/>
              <a:gd name="connsiteY10" fmla="*/ 415288 h 415288"/>
              <a:gd name="connsiteX11" fmla="*/ 1217130 w 6862248"/>
              <a:gd name="connsiteY11" fmla="*/ 233693 h 415288"/>
              <a:gd name="connsiteX12" fmla="*/ 1192206 w 6862248"/>
              <a:gd name="connsiteY12" fmla="*/ 246221 h 415288"/>
              <a:gd name="connsiteX13" fmla="*/ 1192206 w 6862248"/>
              <a:gd name="connsiteY13" fmla="*/ 205184 h 415288"/>
              <a:gd name="connsiteX14" fmla="*/ 1192206 w 6862248"/>
              <a:gd name="connsiteY14" fmla="*/ 143629 h 415288"/>
              <a:gd name="connsiteX15" fmla="*/ 1192206 w 6862248"/>
              <a:gd name="connsiteY15" fmla="*/ 143629 h 415288"/>
              <a:gd name="connsiteX16" fmla="*/ 1192206 w 6862248"/>
              <a:gd name="connsiteY16" fmla="*/ 0 h 415288"/>
              <a:gd name="connsiteX0" fmla="*/ 0 w 5670042"/>
              <a:gd name="connsiteY0" fmla="*/ 0 h 366852"/>
              <a:gd name="connsiteX1" fmla="*/ 945007 w 5670042"/>
              <a:gd name="connsiteY1" fmla="*/ 0 h 366852"/>
              <a:gd name="connsiteX2" fmla="*/ 945007 w 5670042"/>
              <a:gd name="connsiteY2" fmla="*/ 0 h 366852"/>
              <a:gd name="connsiteX3" fmla="*/ 2362518 w 5670042"/>
              <a:gd name="connsiteY3" fmla="*/ 0 h 366852"/>
              <a:gd name="connsiteX4" fmla="*/ 5670042 w 5670042"/>
              <a:gd name="connsiteY4" fmla="*/ 0 h 366852"/>
              <a:gd name="connsiteX5" fmla="*/ 5670042 w 5670042"/>
              <a:gd name="connsiteY5" fmla="*/ 143629 h 366852"/>
              <a:gd name="connsiteX6" fmla="*/ 5670042 w 5670042"/>
              <a:gd name="connsiteY6" fmla="*/ 143629 h 366852"/>
              <a:gd name="connsiteX7" fmla="*/ 5670042 w 5670042"/>
              <a:gd name="connsiteY7" fmla="*/ 205184 h 366852"/>
              <a:gd name="connsiteX8" fmla="*/ 5670042 w 5670042"/>
              <a:gd name="connsiteY8" fmla="*/ 246221 h 366852"/>
              <a:gd name="connsiteX9" fmla="*/ 909908 w 5670042"/>
              <a:gd name="connsiteY9" fmla="*/ 240307 h 366852"/>
              <a:gd name="connsiteX10" fmla="*/ 395288 w 5670042"/>
              <a:gd name="connsiteY10" fmla="*/ 366852 h 366852"/>
              <a:gd name="connsiteX11" fmla="*/ 24924 w 5670042"/>
              <a:gd name="connsiteY11" fmla="*/ 233693 h 366852"/>
              <a:gd name="connsiteX12" fmla="*/ 0 w 5670042"/>
              <a:gd name="connsiteY12" fmla="*/ 246221 h 366852"/>
              <a:gd name="connsiteX13" fmla="*/ 0 w 5670042"/>
              <a:gd name="connsiteY13" fmla="*/ 205184 h 366852"/>
              <a:gd name="connsiteX14" fmla="*/ 0 w 5670042"/>
              <a:gd name="connsiteY14" fmla="*/ 143629 h 366852"/>
              <a:gd name="connsiteX15" fmla="*/ 0 w 5670042"/>
              <a:gd name="connsiteY15" fmla="*/ 143629 h 366852"/>
              <a:gd name="connsiteX16" fmla="*/ 0 w 5670042"/>
              <a:gd name="connsiteY16" fmla="*/ 0 h 366852"/>
              <a:gd name="connsiteX0" fmla="*/ 0 w 5670042"/>
              <a:gd name="connsiteY0" fmla="*/ 0 h 366852"/>
              <a:gd name="connsiteX1" fmla="*/ 945007 w 5670042"/>
              <a:gd name="connsiteY1" fmla="*/ 0 h 366852"/>
              <a:gd name="connsiteX2" fmla="*/ 945007 w 5670042"/>
              <a:gd name="connsiteY2" fmla="*/ 0 h 366852"/>
              <a:gd name="connsiteX3" fmla="*/ 2362518 w 5670042"/>
              <a:gd name="connsiteY3" fmla="*/ 0 h 366852"/>
              <a:gd name="connsiteX4" fmla="*/ 5670042 w 5670042"/>
              <a:gd name="connsiteY4" fmla="*/ 0 h 366852"/>
              <a:gd name="connsiteX5" fmla="*/ 5670042 w 5670042"/>
              <a:gd name="connsiteY5" fmla="*/ 143629 h 366852"/>
              <a:gd name="connsiteX6" fmla="*/ 5670042 w 5670042"/>
              <a:gd name="connsiteY6" fmla="*/ 143629 h 366852"/>
              <a:gd name="connsiteX7" fmla="*/ 5670042 w 5670042"/>
              <a:gd name="connsiteY7" fmla="*/ 205184 h 366852"/>
              <a:gd name="connsiteX8" fmla="*/ 5670042 w 5670042"/>
              <a:gd name="connsiteY8" fmla="*/ 246221 h 366852"/>
              <a:gd name="connsiteX9" fmla="*/ 909908 w 5670042"/>
              <a:gd name="connsiteY9" fmla="*/ 240307 h 366852"/>
              <a:gd name="connsiteX10" fmla="*/ 395288 w 5670042"/>
              <a:gd name="connsiteY10" fmla="*/ 366852 h 366852"/>
              <a:gd name="connsiteX11" fmla="*/ 24924 w 5670042"/>
              <a:gd name="connsiteY11" fmla="*/ 233693 h 366852"/>
              <a:gd name="connsiteX12" fmla="*/ 6902 w 5670042"/>
              <a:gd name="connsiteY12" fmla="*/ 244020 h 366852"/>
              <a:gd name="connsiteX13" fmla="*/ 0 w 5670042"/>
              <a:gd name="connsiteY13" fmla="*/ 205184 h 366852"/>
              <a:gd name="connsiteX14" fmla="*/ 0 w 5670042"/>
              <a:gd name="connsiteY14" fmla="*/ 143629 h 366852"/>
              <a:gd name="connsiteX15" fmla="*/ 0 w 5670042"/>
              <a:gd name="connsiteY15" fmla="*/ 143629 h 366852"/>
              <a:gd name="connsiteX16" fmla="*/ 0 w 5670042"/>
              <a:gd name="connsiteY16" fmla="*/ 0 h 366852"/>
              <a:gd name="connsiteX0" fmla="*/ 0 w 5670042"/>
              <a:gd name="connsiteY0" fmla="*/ 0 h 366852"/>
              <a:gd name="connsiteX1" fmla="*/ 945007 w 5670042"/>
              <a:gd name="connsiteY1" fmla="*/ 0 h 366852"/>
              <a:gd name="connsiteX2" fmla="*/ 945007 w 5670042"/>
              <a:gd name="connsiteY2" fmla="*/ 0 h 366852"/>
              <a:gd name="connsiteX3" fmla="*/ 2362518 w 5670042"/>
              <a:gd name="connsiteY3" fmla="*/ 0 h 366852"/>
              <a:gd name="connsiteX4" fmla="*/ 5670042 w 5670042"/>
              <a:gd name="connsiteY4" fmla="*/ 0 h 366852"/>
              <a:gd name="connsiteX5" fmla="*/ 5670042 w 5670042"/>
              <a:gd name="connsiteY5" fmla="*/ 143629 h 366852"/>
              <a:gd name="connsiteX6" fmla="*/ 5670042 w 5670042"/>
              <a:gd name="connsiteY6" fmla="*/ 143629 h 366852"/>
              <a:gd name="connsiteX7" fmla="*/ 5670042 w 5670042"/>
              <a:gd name="connsiteY7" fmla="*/ 205184 h 366852"/>
              <a:gd name="connsiteX8" fmla="*/ 5670042 w 5670042"/>
              <a:gd name="connsiteY8" fmla="*/ 246221 h 366852"/>
              <a:gd name="connsiteX9" fmla="*/ 909908 w 5670042"/>
              <a:gd name="connsiteY9" fmla="*/ 240307 h 366852"/>
              <a:gd name="connsiteX10" fmla="*/ 395288 w 5670042"/>
              <a:gd name="connsiteY10" fmla="*/ 366852 h 366852"/>
              <a:gd name="connsiteX11" fmla="*/ 24924 w 5670042"/>
              <a:gd name="connsiteY11" fmla="*/ 233693 h 366852"/>
              <a:gd name="connsiteX12" fmla="*/ 44864 w 5670042"/>
              <a:gd name="connsiteY12" fmla="*/ 202189 h 366852"/>
              <a:gd name="connsiteX13" fmla="*/ 0 w 5670042"/>
              <a:gd name="connsiteY13" fmla="*/ 205184 h 366852"/>
              <a:gd name="connsiteX14" fmla="*/ 0 w 5670042"/>
              <a:gd name="connsiteY14" fmla="*/ 143629 h 366852"/>
              <a:gd name="connsiteX15" fmla="*/ 0 w 5670042"/>
              <a:gd name="connsiteY15" fmla="*/ 143629 h 366852"/>
              <a:gd name="connsiteX16" fmla="*/ 0 w 5670042"/>
              <a:gd name="connsiteY16" fmla="*/ 0 h 366852"/>
              <a:gd name="connsiteX0" fmla="*/ 0 w 5670042"/>
              <a:gd name="connsiteY0" fmla="*/ 0 h 366852"/>
              <a:gd name="connsiteX1" fmla="*/ 945007 w 5670042"/>
              <a:gd name="connsiteY1" fmla="*/ 0 h 366852"/>
              <a:gd name="connsiteX2" fmla="*/ 945007 w 5670042"/>
              <a:gd name="connsiteY2" fmla="*/ 0 h 366852"/>
              <a:gd name="connsiteX3" fmla="*/ 2362518 w 5670042"/>
              <a:gd name="connsiteY3" fmla="*/ 0 h 366852"/>
              <a:gd name="connsiteX4" fmla="*/ 5670042 w 5670042"/>
              <a:gd name="connsiteY4" fmla="*/ 0 h 366852"/>
              <a:gd name="connsiteX5" fmla="*/ 5670042 w 5670042"/>
              <a:gd name="connsiteY5" fmla="*/ 143629 h 366852"/>
              <a:gd name="connsiteX6" fmla="*/ 5670042 w 5670042"/>
              <a:gd name="connsiteY6" fmla="*/ 143629 h 366852"/>
              <a:gd name="connsiteX7" fmla="*/ 5670042 w 5670042"/>
              <a:gd name="connsiteY7" fmla="*/ 205184 h 366852"/>
              <a:gd name="connsiteX8" fmla="*/ 5670042 w 5670042"/>
              <a:gd name="connsiteY8" fmla="*/ 246221 h 366852"/>
              <a:gd name="connsiteX9" fmla="*/ 909908 w 5670042"/>
              <a:gd name="connsiteY9" fmla="*/ 240307 h 366852"/>
              <a:gd name="connsiteX10" fmla="*/ 395288 w 5670042"/>
              <a:gd name="connsiteY10" fmla="*/ 366852 h 366852"/>
              <a:gd name="connsiteX11" fmla="*/ 628862 w 5670042"/>
              <a:gd name="connsiteY11" fmla="*/ 246903 h 366852"/>
              <a:gd name="connsiteX12" fmla="*/ 44864 w 5670042"/>
              <a:gd name="connsiteY12" fmla="*/ 202189 h 366852"/>
              <a:gd name="connsiteX13" fmla="*/ 0 w 5670042"/>
              <a:gd name="connsiteY13" fmla="*/ 205184 h 366852"/>
              <a:gd name="connsiteX14" fmla="*/ 0 w 5670042"/>
              <a:gd name="connsiteY14" fmla="*/ 143629 h 366852"/>
              <a:gd name="connsiteX15" fmla="*/ 0 w 5670042"/>
              <a:gd name="connsiteY15" fmla="*/ 143629 h 366852"/>
              <a:gd name="connsiteX16" fmla="*/ 0 w 5670042"/>
              <a:gd name="connsiteY16" fmla="*/ 0 h 366852"/>
              <a:gd name="connsiteX0" fmla="*/ 0 w 5670042"/>
              <a:gd name="connsiteY0" fmla="*/ 0 h 366852"/>
              <a:gd name="connsiteX1" fmla="*/ 945007 w 5670042"/>
              <a:gd name="connsiteY1" fmla="*/ 0 h 366852"/>
              <a:gd name="connsiteX2" fmla="*/ 945007 w 5670042"/>
              <a:gd name="connsiteY2" fmla="*/ 0 h 366852"/>
              <a:gd name="connsiteX3" fmla="*/ 2362518 w 5670042"/>
              <a:gd name="connsiteY3" fmla="*/ 0 h 366852"/>
              <a:gd name="connsiteX4" fmla="*/ 5670042 w 5670042"/>
              <a:gd name="connsiteY4" fmla="*/ 0 h 366852"/>
              <a:gd name="connsiteX5" fmla="*/ 5670042 w 5670042"/>
              <a:gd name="connsiteY5" fmla="*/ 143629 h 366852"/>
              <a:gd name="connsiteX6" fmla="*/ 5670042 w 5670042"/>
              <a:gd name="connsiteY6" fmla="*/ 143629 h 366852"/>
              <a:gd name="connsiteX7" fmla="*/ 5670042 w 5670042"/>
              <a:gd name="connsiteY7" fmla="*/ 205184 h 366852"/>
              <a:gd name="connsiteX8" fmla="*/ 5670042 w 5670042"/>
              <a:gd name="connsiteY8" fmla="*/ 246221 h 366852"/>
              <a:gd name="connsiteX9" fmla="*/ 909908 w 5670042"/>
              <a:gd name="connsiteY9" fmla="*/ 240307 h 366852"/>
              <a:gd name="connsiteX10" fmla="*/ 395288 w 5670042"/>
              <a:gd name="connsiteY10" fmla="*/ 366852 h 366852"/>
              <a:gd name="connsiteX11" fmla="*/ 628862 w 5670042"/>
              <a:gd name="connsiteY11" fmla="*/ 246903 h 366852"/>
              <a:gd name="connsiteX12" fmla="*/ 55217 w 5670042"/>
              <a:gd name="connsiteY12" fmla="*/ 244020 h 366852"/>
              <a:gd name="connsiteX13" fmla="*/ 0 w 5670042"/>
              <a:gd name="connsiteY13" fmla="*/ 205184 h 366852"/>
              <a:gd name="connsiteX14" fmla="*/ 0 w 5670042"/>
              <a:gd name="connsiteY14" fmla="*/ 143629 h 366852"/>
              <a:gd name="connsiteX15" fmla="*/ 0 w 5670042"/>
              <a:gd name="connsiteY15" fmla="*/ 143629 h 366852"/>
              <a:gd name="connsiteX16" fmla="*/ 0 w 5670042"/>
              <a:gd name="connsiteY16" fmla="*/ 0 h 366852"/>
              <a:gd name="connsiteX0" fmla="*/ 13804 w 5683846"/>
              <a:gd name="connsiteY0" fmla="*/ 0 h 366852"/>
              <a:gd name="connsiteX1" fmla="*/ 958811 w 5683846"/>
              <a:gd name="connsiteY1" fmla="*/ 0 h 366852"/>
              <a:gd name="connsiteX2" fmla="*/ 958811 w 5683846"/>
              <a:gd name="connsiteY2" fmla="*/ 0 h 366852"/>
              <a:gd name="connsiteX3" fmla="*/ 2376322 w 5683846"/>
              <a:gd name="connsiteY3" fmla="*/ 0 h 366852"/>
              <a:gd name="connsiteX4" fmla="*/ 5683846 w 5683846"/>
              <a:gd name="connsiteY4" fmla="*/ 0 h 366852"/>
              <a:gd name="connsiteX5" fmla="*/ 5683846 w 5683846"/>
              <a:gd name="connsiteY5" fmla="*/ 143629 h 366852"/>
              <a:gd name="connsiteX6" fmla="*/ 5683846 w 5683846"/>
              <a:gd name="connsiteY6" fmla="*/ 143629 h 366852"/>
              <a:gd name="connsiteX7" fmla="*/ 5683846 w 5683846"/>
              <a:gd name="connsiteY7" fmla="*/ 205184 h 366852"/>
              <a:gd name="connsiteX8" fmla="*/ 5683846 w 5683846"/>
              <a:gd name="connsiteY8" fmla="*/ 246221 h 366852"/>
              <a:gd name="connsiteX9" fmla="*/ 923712 w 5683846"/>
              <a:gd name="connsiteY9" fmla="*/ 240307 h 366852"/>
              <a:gd name="connsiteX10" fmla="*/ 409092 w 5683846"/>
              <a:gd name="connsiteY10" fmla="*/ 366852 h 366852"/>
              <a:gd name="connsiteX11" fmla="*/ 642666 w 5683846"/>
              <a:gd name="connsiteY11" fmla="*/ 246903 h 366852"/>
              <a:gd name="connsiteX12" fmla="*/ 69021 w 5683846"/>
              <a:gd name="connsiteY12" fmla="*/ 244020 h 366852"/>
              <a:gd name="connsiteX13" fmla="*/ 0 w 5683846"/>
              <a:gd name="connsiteY13" fmla="*/ 247015 h 366852"/>
              <a:gd name="connsiteX14" fmla="*/ 13804 w 5683846"/>
              <a:gd name="connsiteY14" fmla="*/ 143629 h 366852"/>
              <a:gd name="connsiteX15" fmla="*/ 13804 w 5683846"/>
              <a:gd name="connsiteY15" fmla="*/ 143629 h 366852"/>
              <a:gd name="connsiteX16" fmla="*/ 13804 w 5683846"/>
              <a:gd name="connsiteY16" fmla="*/ 0 h 366852"/>
              <a:gd name="connsiteX0" fmla="*/ 17255 w 5687297"/>
              <a:gd name="connsiteY0" fmla="*/ 0 h 366852"/>
              <a:gd name="connsiteX1" fmla="*/ 962262 w 5687297"/>
              <a:gd name="connsiteY1" fmla="*/ 0 h 366852"/>
              <a:gd name="connsiteX2" fmla="*/ 962262 w 5687297"/>
              <a:gd name="connsiteY2" fmla="*/ 0 h 366852"/>
              <a:gd name="connsiteX3" fmla="*/ 2379773 w 5687297"/>
              <a:gd name="connsiteY3" fmla="*/ 0 h 366852"/>
              <a:gd name="connsiteX4" fmla="*/ 5687297 w 5687297"/>
              <a:gd name="connsiteY4" fmla="*/ 0 h 366852"/>
              <a:gd name="connsiteX5" fmla="*/ 5687297 w 5687297"/>
              <a:gd name="connsiteY5" fmla="*/ 143629 h 366852"/>
              <a:gd name="connsiteX6" fmla="*/ 5687297 w 5687297"/>
              <a:gd name="connsiteY6" fmla="*/ 143629 h 366852"/>
              <a:gd name="connsiteX7" fmla="*/ 5687297 w 5687297"/>
              <a:gd name="connsiteY7" fmla="*/ 205184 h 366852"/>
              <a:gd name="connsiteX8" fmla="*/ 5687297 w 5687297"/>
              <a:gd name="connsiteY8" fmla="*/ 246221 h 366852"/>
              <a:gd name="connsiteX9" fmla="*/ 927163 w 5687297"/>
              <a:gd name="connsiteY9" fmla="*/ 240307 h 366852"/>
              <a:gd name="connsiteX10" fmla="*/ 412543 w 5687297"/>
              <a:gd name="connsiteY10" fmla="*/ 366852 h 366852"/>
              <a:gd name="connsiteX11" fmla="*/ 646117 w 5687297"/>
              <a:gd name="connsiteY11" fmla="*/ 246903 h 366852"/>
              <a:gd name="connsiteX12" fmla="*/ 72472 w 5687297"/>
              <a:gd name="connsiteY12" fmla="*/ 244020 h 366852"/>
              <a:gd name="connsiteX13" fmla="*/ 3451 w 5687297"/>
              <a:gd name="connsiteY13" fmla="*/ 247015 h 366852"/>
              <a:gd name="connsiteX14" fmla="*/ 17255 w 5687297"/>
              <a:gd name="connsiteY14" fmla="*/ 143629 h 366852"/>
              <a:gd name="connsiteX15" fmla="*/ 0 w 5687297"/>
              <a:gd name="connsiteY15" fmla="*/ 143629 h 366852"/>
              <a:gd name="connsiteX16" fmla="*/ 17255 w 5687297"/>
              <a:gd name="connsiteY16" fmla="*/ 0 h 366852"/>
              <a:gd name="connsiteX0" fmla="*/ 17255 w 5687297"/>
              <a:gd name="connsiteY0" fmla="*/ 0 h 366852"/>
              <a:gd name="connsiteX1" fmla="*/ 962262 w 5687297"/>
              <a:gd name="connsiteY1" fmla="*/ 0 h 366852"/>
              <a:gd name="connsiteX2" fmla="*/ 962262 w 5687297"/>
              <a:gd name="connsiteY2" fmla="*/ 0 h 366852"/>
              <a:gd name="connsiteX3" fmla="*/ 2379773 w 5687297"/>
              <a:gd name="connsiteY3" fmla="*/ 0 h 366852"/>
              <a:gd name="connsiteX4" fmla="*/ 5687297 w 5687297"/>
              <a:gd name="connsiteY4" fmla="*/ 0 h 366852"/>
              <a:gd name="connsiteX5" fmla="*/ 5687297 w 5687297"/>
              <a:gd name="connsiteY5" fmla="*/ 143629 h 366852"/>
              <a:gd name="connsiteX6" fmla="*/ 5687297 w 5687297"/>
              <a:gd name="connsiteY6" fmla="*/ 143629 h 366852"/>
              <a:gd name="connsiteX7" fmla="*/ 5687297 w 5687297"/>
              <a:gd name="connsiteY7" fmla="*/ 205184 h 366852"/>
              <a:gd name="connsiteX8" fmla="*/ 5687297 w 5687297"/>
              <a:gd name="connsiteY8" fmla="*/ 246221 h 366852"/>
              <a:gd name="connsiteX9" fmla="*/ 927163 w 5687297"/>
              <a:gd name="connsiteY9" fmla="*/ 240307 h 366852"/>
              <a:gd name="connsiteX10" fmla="*/ 412543 w 5687297"/>
              <a:gd name="connsiteY10" fmla="*/ 366852 h 366852"/>
              <a:gd name="connsiteX11" fmla="*/ 646117 w 5687297"/>
              <a:gd name="connsiteY11" fmla="*/ 246903 h 366852"/>
              <a:gd name="connsiteX12" fmla="*/ 72472 w 5687297"/>
              <a:gd name="connsiteY12" fmla="*/ 244020 h 366852"/>
              <a:gd name="connsiteX13" fmla="*/ 3451 w 5687297"/>
              <a:gd name="connsiteY13" fmla="*/ 247015 h 366852"/>
              <a:gd name="connsiteX14" fmla="*/ 1725 w 5687297"/>
              <a:gd name="connsiteY14" fmla="*/ 168397 h 366852"/>
              <a:gd name="connsiteX15" fmla="*/ 0 w 5687297"/>
              <a:gd name="connsiteY15" fmla="*/ 143629 h 366852"/>
              <a:gd name="connsiteX16" fmla="*/ 17255 w 5687297"/>
              <a:gd name="connsiteY16" fmla="*/ 0 h 36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7297" h="366852">
                <a:moveTo>
                  <a:pt x="17255" y="0"/>
                </a:moveTo>
                <a:lnTo>
                  <a:pt x="962262" y="0"/>
                </a:lnTo>
                <a:lnTo>
                  <a:pt x="962262" y="0"/>
                </a:lnTo>
                <a:lnTo>
                  <a:pt x="2379773" y="0"/>
                </a:lnTo>
                <a:lnTo>
                  <a:pt x="5687297" y="0"/>
                </a:lnTo>
                <a:lnTo>
                  <a:pt x="5687297" y="143629"/>
                </a:lnTo>
                <a:lnTo>
                  <a:pt x="5687297" y="143629"/>
                </a:lnTo>
                <a:lnTo>
                  <a:pt x="5687297" y="205184"/>
                </a:lnTo>
                <a:lnTo>
                  <a:pt x="5687297" y="246221"/>
                </a:lnTo>
                <a:lnTo>
                  <a:pt x="927163" y="240307"/>
                </a:lnTo>
                <a:lnTo>
                  <a:pt x="412543" y="366852"/>
                </a:lnTo>
                <a:lnTo>
                  <a:pt x="646117" y="246903"/>
                </a:lnTo>
                <a:lnTo>
                  <a:pt x="72472" y="244020"/>
                </a:lnTo>
                <a:lnTo>
                  <a:pt x="3451" y="247015"/>
                </a:lnTo>
                <a:cubicBezTo>
                  <a:pt x="2876" y="220809"/>
                  <a:pt x="2300" y="194603"/>
                  <a:pt x="1725" y="168397"/>
                </a:cubicBezTo>
                <a:lnTo>
                  <a:pt x="0" y="143629"/>
                </a:lnTo>
                <a:lnTo>
                  <a:pt x="17255" y="0"/>
                </a:lnTo>
                <a:close/>
              </a:path>
            </a:pathLst>
          </a:custGeom>
          <a:solidFill>
            <a:srgbClr val="625852">
              <a:alpha val="21961"/>
            </a:srgbClr>
          </a:solidFill>
          <a:ln>
            <a:noFill/>
          </a:ln>
        </p:spPr>
        <p:txBody>
          <a:bodyPr wrap="square" anchor="ctr">
            <a:spAutoFit/>
          </a:bodyPr>
          <a:lstStyle/>
          <a:p>
            <a:pPr algn="r"/>
            <a:endParaRPr lang="en-GB" sz="1000" dirty="0">
              <a:solidFill>
                <a:schemeClr val="bg1"/>
              </a:solidFill>
            </a:endParaRPr>
          </a:p>
        </p:txBody>
      </p:sp>
      <p:sp>
        <p:nvSpPr>
          <p:cNvPr id="40" name="TextBox 39"/>
          <p:cNvSpPr txBox="1"/>
          <p:nvPr/>
        </p:nvSpPr>
        <p:spPr>
          <a:xfrm>
            <a:off x="508002" y="1311513"/>
            <a:ext cx="5517601" cy="307777"/>
          </a:xfrm>
          <a:prstGeom prst="rect">
            <a:avLst/>
          </a:prstGeom>
          <a:noFill/>
        </p:spPr>
        <p:txBody>
          <a:bodyPr wrap="none" rtlCol="0">
            <a:spAutoFit/>
          </a:bodyPr>
          <a:lstStyle/>
          <a:p>
            <a:r>
              <a:rPr lang="es-ES" sz="1400" dirty="0">
                <a:solidFill>
                  <a:schemeClr val="bg1"/>
                </a:solidFill>
              </a:rPr>
              <a:t>ELECCIÓN BASADA EN LOS OBJETIVOS DE LA EVALUACIÓN</a:t>
            </a:r>
            <a:endParaRPr lang="en-GB" sz="1400" dirty="0">
              <a:solidFill>
                <a:schemeClr val="bg1"/>
              </a:solidFill>
            </a:endParaRPr>
          </a:p>
        </p:txBody>
      </p:sp>
      <p:sp>
        <p:nvSpPr>
          <p:cNvPr id="41" name="Right Arrow 40"/>
          <p:cNvSpPr/>
          <p:nvPr/>
        </p:nvSpPr>
        <p:spPr>
          <a:xfrm>
            <a:off x="1955766" y="2514602"/>
            <a:ext cx="7112035" cy="1053611"/>
          </a:xfrm>
          <a:prstGeom prst="rightArrow">
            <a:avLst>
              <a:gd name="adj1" fmla="val 55424"/>
              <a:gd name="adj2" fmla="val 52712"/>
            </a:avLst>
          </a:prstGeom>
          <a:noFill/>
          <a:ln w="381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0186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s-CR" sz="2800" dirty="0" smtClean="0">
                <a:latin typeface="Century Gothic" panose="020B0502020202020204" pitchFamily="34" charset="0"/>
              </a:rPr>
              <a:t>Describir claramente la acción que se va a evaluar </a:t>
            </a:r>
            <a:endParaRPr lang="es-CR" sz="2800" noProof="0" dirty="0">
              <a:latin typeface="Century Gothic" panose="020B0502020202020204" pitchFamily="34" charset="0"/>
            </a:endParaRPr>
          </a:p>
        </p:txBody>
      </p:sp>
      <p:sp>
        <p:nvSpPr>
          <p:cNvPr id="14" name="TextBox 13"/>
          <p:cNvSpPr txBox="1"/>
          <p:nvPr/>
        </p:nvSpPr>
        <p:spPr>
          <a:xfrm>
            <a:off x="8766048" y="6477000"/>
            <a:ext cx="377952" cy="381000"/>
          </a:xfrm>
          <a:prstGeom prst="rect">
            <a:avLst/>
          </a:prstGeom>
        </p:spPr>
        <p:txBody>
          <a:bodyPr vert="horz" wrap="none" rtlCol="0" anchor="ctr">
            <a:normAutofit/>
          </a:bodyPr>
          <a:lstStyle/>
          <a:p>
            <a:pPr algn="ctr">
              <a:spcBef>
                <a:spcPct val="0"/>
              </a:spcBef>
            </a:pPr>
            <a:fld id="{DE4D266D-46A3-4199-BED5-A24930169276}" type="slidenum">
              <a:rPr lang="en-GB" sz="1400">
                <a:solidFill>
                  <a:srgbClr val="000000"/>
                </a:solidFill>
                <a:latin typeface="+mj-lt"/>
                <a:ea typeface="+mj-ea"/>
                <a:cs typeface="+mj-cs"/>
              </a:rPr>
              <a:pPr algn="ctr">
                <a:spcBef>
                  <a:spcPct val="0"/>
                </a:spcBef>
              </a:pPr>
              <a:t>23</a:t>
            </a:fld>
            <a:endParaRPr lang="en-GB" sz="1400" dirty="0">
              <a:solidFill>
                <a:srgbClr val="000000"/>
              </a:solidFill>
              <a:latin typeface="+mj-lt"/>
              <a:ea typeface="+mj-ea"/>
              <a:cs typeface="+mj-cs"/>
            </a:endParaRPr>
          </a:p>
        </p:txBody>
      </p:sp>
    </p:spTree>
    <p:extLst>
      <p:ext uri="{BB962C8B-B14F-4D97-AF65-F5344CB8AC3E}">
        <p14:creationId xmlns:p14="http://schemas.microsoft.com/office/powerpoint/2010/main" val="4178516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CR" dirty="0">
                <a:latin typeface="Century Gothic" panose="020B0502020202020204" pitchFamily="34" charset="0"/>
              </a:rPr>
              <a:t>Describir </a:t>
            </a:r>
            <a:r>
              <a:rPr lang="es-CR" dirty="0" smtClean="0">
                <a:latin typeface="Century Gothic" panose="020B0502020202020204" pitchFamily="34" charset="0"/>
              </a:rPr>
              <a:t>la acción </a:t>
            </a:r>
            <a:endParaRPr lang="es-CR" noProof="0" dirty="0">
              <a:latin typeface="Century Gothic" panose="020B0502020202020204" pitchFamily="34" charset="0"/>
            </a:endParaRPr>
          </a:p>
        </p:txBody>
      </p:sp>
      <p:sp>
        <p:nvSpPr>
          <p:cNvPr id="2" name="Text Placeholder 1"/>
          <p:cNvSpPr>
            <a:spLocks noGrp="1"/>
          </p:cNvSpPr>
          <p:nvPr>
            <p:ph type="body" sz="quarter" idx="14"/>
          </p:nvPr>
        </p:nvSpPr>
        <p:spPr/>
        <p:txBody>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672350912"/>
              </p:ext>
            </p:extLst>
          </p:nvPr>
        </p:nvGraphicFramePr>
        <p:xfrm>
          <a:off x="685800" y="1524000"/>
          <a:ext cx="7886700" cy="4383738"/>
        </p:xfrm>
        <a:graphic>
          <a:graphicData uri="http://schemas.openxmlformats.org/drawingml/2006/table">
            <a:tbl>
              <a:tblPr firstRow="1" firstCol="1" bandRow="1"/>
              <a:tblGrid>
                <a:gridCol w="4581501">
                  <a:extLst>
                    <a:ext uri="{9D8B030D-6E8A-4147-A177-3AD203B41FA5}">
                      <a16:colId xmlns:a16="http://schemas.microsoft.com/office/drawing/2014/main" val="2298991377"/>
                    </a:ext>
                  </a:extLst>
                </a:gridCol>
                <a:gridCol w="3305199">
                  <a:extLst>
                    <a:ext uri="{9D8B030D-6E8A-4147-A177-3AD203B41FA5}">
                      <a16:colId xmlns:a16="http://schemas.microsoft.com/office/drawing/2014/main" val="1847521085"/>
                    </a:ext>
                  </a:extLst>
                </a:gridCol>
              </a:tblGrid>
              <a:tr h="246529">
                <a:tc>
                  <a:txBody>
                    <a:bodyPr/>
                    <a:lstStyle/>
                    <a:p>
                      <a:pPr>
                        <a:lnSpc>
                          <a:spcPct val="125000"/>
                        </a:lnSpc>
                        <a:spcBef>
                          <a:spcPts val="200"/>
                        </a:spcBef>
                        <a:spcAft>
                          <a:spcPts val="200"/>
                        </a:spcAft>
                      </a:pPr>
                      <a:r>
                        <a:rPr lang="en-US" sz="1200" b="1" dirty="0">
                          <a:solidFill>
                            <a:srgbClr val="FFFFFF"/>
                          </a:solidFill>
                          <a:effectLst/>
                          <a:latin typeface="Arial" panose="020B0604020202020204" pitchFamily="34" charset="0"/>
                          <a:ea typeface="Calibri" panose="020F0502020204030204" pitchFamily="34" charset="0"/>
                        </a:rPr>
                        <a:t>General information </a:t>
                      </a:r>
                      <a:endParaRPr lang="en-GB" sz="1200" dirty="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200" b="1">
                          <a:solidFill>
                            <a:srgbClr val="FFFFFF"/>
                          </a:solidFill>
                          <a:effectLst/>
                          <a:latin typeface="Arial" panose="020B0604020202020204" pitchFamily="34" charset="0"/>
                          <a:ea typeface="Calibri" panose="020F0502020204030204" pitchFamily="34" charset="0"/>
                        </a:rPr>
                        <a:t>Assessment information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extLst>
                  <a:ext uri="{0D108BD9-81ED-4DB2-BD59-A6C34878D82A}">
                    <a16:rowId xmlns:a16="http://schemas.microsoft.com/office/drawing/2014/main" val="3690118657"/>
                  </a:ext>
                </a:extLst>
              </a:tr>
              <a:tr h="246529">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Name of the policy or action assessed</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461009437"/>
                  </a:ext>
                </a:extLst>
              </a:tr>
              <a:tr h="246529">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Person(s)/organisation(s) that did the assessment</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162702527"/>
                  </a:ext>
                </a:extLst>
              </a:tr>
              <a:tr h="246529">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Date of the assessment</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692332644"/>
                  </a:ext>
                </a:extLst>
              </a:tr>
              <a:tr h="493059">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Whether the assessment is an update of a previous assessment, and if so, links to any previous assessments</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3505364258"/>
                  </a:ext>
                </a:extLst>
              </a:tr>
              <a:tr h="246529">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Objective(s) of the assessment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296851272"/>
                  </a:ext>
                </a:extLst>
              </a:tr>
              <a:tr h="246529">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Intended audience(s) of the assessment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190900190"/>
                  </a:ext>
                </a:extLst>
              </a:tr>
              <a:tr h="493059">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Whether the assessment consists of a qualitative impact assessment, quantitative impact assessment and/or tracking progress of indicators over time</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42755929"/>
                  </a:ext>
                </a:extLst>
              </a:tr>
              <a:tr h="246529">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Opportunities for stakeholders to participate in the assessment</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797971916"/>
                  </a:ext>
                </a:extLst>
              </a:tr>
              <a:tr h="739588">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Does the assessment apply to an individual policy/action or a package of related policies/ actions, and if the latter, which policies and actions are included in the package</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356819463"/>
                  </a:ext>
                </a:extLst>
              </a:tr>
              <a:tr h="493059">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Whether the assessment is ex-ante, ex-post, or a combination of ex-ante and ex-post</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582374323"/>
                  </a:ext>
                </a:extLst>
              </a:tr>
              <a:tr h="246529">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The assessment period </a:t>
                      </a:r>
                      <a:endParaRPr lang="en-GB" sz="120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67174" marR="671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4030818737"/>
                  </a:ext>
                </a:extLst>
              </a:tr>
            </a:tbl>
          </a:graphicData>
        </a:graphic>
      </p:graphicFrame>
    </p:spTree>
    <p:extLst>
      <p:ext uri="{BB962C8B-B14F-4D97-AF65-F5344CB8AC3E}">
        <p14:creationId xmlns:p14="http://schemas.microsoft.com/office/powerpoint/2010/main" val="3123746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228600"/>
            <a:ext cx="8153400" cy="584200"/>
          </a:xfrm>
        </p:spPr>
        <p:txBody>
          <a:bodyPr>
            <a:normAutofit fontScale="90000"/>
          </a:bodyPr>
          <a:lstStyle/>
          <a:p>
            <a:r>
              <a:rPr lang="es-CR" dirty="0" smtClean="0">
                <a:latin typeface="Century Gothic" panose="020B0502020202020204" pitchFamily="34" charset="0"/>
              </a:rPr>
              <a:t>Elegir entre evaluación ex-ante o ex-post</a:t>
            </a:r>
            <a:endParaRPr lang="es-CR" noProof="0" dirty="0">
              <a:latin typeface="Century Gothic" panose="020B0502020202020204" pitchFamily="34" charset="0"/>
            </a:endParaRPr>
          </a:p>
        </p:txBody>
      </p:sp>
      <p:sp>
        <p:nvSpPr>
          <p:cNvPr id="15" name="Oval 14"/>
          <p:cNvSpPr/>
          <p:nvPr/>
        </p:nvSpPr>
        <p:spPr>
          <a:xfrm>
            <a:off x="2286000" y="1376881"/>
            <a:ext cx="2880000" cy="2880000"/>
          </a:xfrm>
          <a:prstGeom prst="ellipse">
            <a:avLst/>
          </a:prstGeom>
          <a:solidFill>
            <a:srgbClr val="D0DCF1">
              <a:alpha val="50196"/>
            </a:srgbClr>
          </a:solidFill>
          <a:ln w="19050" cap="flat" cmpd="sng" algn="ctr">
            <a:noFill/>
            <a:prstDash val="solid"/>
          </a:ln>
          <a:effectLst/>
        </p:spPr>
        <p:txBody>
          <a:bodyPr rtlCol="0" anchor="ctr"/>
          <a:lstStyle/>
          <a:p>
            <a:pPr algn="ctr">
              <a:defRPr/>
            </a:pPr>
            <a:endParaRPr lang="en-GB" kern="0">
              <a:solidFill>
                <a:schemeClr val="tx2"/>
              </a:solidFill>
              <a:latin typeface="Arial"/>
            </a:endParaRPr>
          </a:p>
        </p:txBody>
      </p:sp>
      <p:sp>
        <p:nvSpPr>
          <p:cNvPr id="16" name="Oval 15"/>
          <p:cNvSpPr/>
          <p:nvPr/>
        </p:nvSpPr>
        <p:spPr>
          <a:xfrm>
            <a:off x="3926778" y="1387200"/>
            <a:ext cx="2880000" cy="2880000"/>
          </a:xfrm>
          <a:prstGeom prst="ellipse">
            <a:avLst/>
          </a:prstGeom>
          <a:solidFill>
            <a:srgbClr val="ACCBF9">
              <a:alpha val="50196"/>
            </a:srgbClr>
          </a:solidFill>
          <a:ln w="19050" cap="flat" cmpd="sng" algn="ctr">
            <a:noFill/>
            <a:prstDash val="solid"/>
          </a:ln>
          <a:effectLst/>
        </p:spPr>
        <p:txBody>
          <a:bodyPr rtlCol="0" anchor="ctr"/>
          <a:lstStyle/>
          <a:p>
            <a:pPr algn="ctr">
              <a:defRPr/>
            </a:pPr>
            <a:endParaRPr lang="en-GB" kern="0">
              <a:solidFill>
                <a:schemeClr val="tx2"/>
              </a:solidFill>
              <a:latin typeface="Arial"/>
            </a:endParaRPr>
          </a:p>
        </p:txBody>
      </p:sp>
      <p:sp>
        <p:nvSpPr>
          <p:cNvPr id="17" name="Rectangle 16"/>
          <p:cNvSpPr/>
          <p:nvPr/>
        </p:nvSpPr>
        <p:spPr>
          <a:xfrm>
            <a:off x="2098548" y="2633969"/>
            <a:ext cx="2133600" cy="923330"/>
          </a:xfrm>
          <a:prstGeom prst="rect">
            <a:avLst/>
          </a:prstGeom>
        </p:spPr>
        <p:txBody>
          <a:bodyPr wrap="square">
            <a:spAutoFit/>
          </a:bodyPr>
          <a:lstStyle/>
          <a:p>
            <a:pPr algn="ctr">
              <a:defRPr/>
            </a:pPr>
            <a:r>
              <a:rPr lang="en-GB" dirty="0">
                <a:solidFill>
                  <a:schemeClr val="tx2"/>
                </a:solidFill>
                <a:latin typeface="Arial"/>
              </a:rPr>
              <a:t>EX-ANTE</a:t>
            </a:r>
          </a:p>
          <a:p>
            <a:pPr algn="ctr">
              <a:defRPr/>
            </a:pPr>
            <a:endParaRPr lang="en-GB" dirty="0">
              <a:solidFill>
                <a:schemeClr val="tx2"/>
              </a:solidFill>
              <a:latin typeface="Arial"/>
            </a:endParaRPr>
          </a:p>
          <a:p>
            <a:pPr algn="ctr">
              <a:defRPr/>
            </a:pPr>
            <a:endParaRPr lang="en-GB" dirty="0">
              <a:solidFill>
                <a:schemeClr val="tx2"/>
              </a:solidFill>
              <a:latin typeface="Arial"/>
            </a:endParaRPr>
          </a:p>
        </p:txBody>
      </p:sp>
      <p:sp>
        <p:nvSpPr>
          <p:cNvPr id="18" name="Rectangle 17"/>
          <p:cNvSpPr/>
          <p:nvPr/>
        </p:nvSpPr>
        <p:spPr>
          <a:xfrm>
            <a:off x="4844774" y="2635789"/>
            <a:ext cx="2133600" cy="646331"/>
          </a:xfrm>
          <a:prstGeom prst="rect">
            <a:avLst/>
          </a:prstGeom>
        </p:spPr>
        <p:txBody>
          <a:bodyPr wrap="square">
            <a:spAutoFit/>
          </a:bodyPr>
          <a:lstStyle/>
          <a:p>
            <a:pPr algn="ctr">
              <a:defRPr/>
            </a:pPr>
            <a:r>
              <a:rPr lang="en-GB" dirty="0">
                <a:solidFill>
                  <a:schemeClr val="tx2"/>
                </a:solidFill>
                <a:latin typeface="Arial"/>
              </a:rPr>
              <a:t>EX-POST</a:t>
            </a:r>
          </a:p>
          <a:p>
            <a:pPr algn="ctr">
              <a:defRPr/>
            </a:pPr>
            <a:endParaRPr lang="en-GB" dirty="0">
              <a:solidFill>
                <a:schemeClr val="tx2"/>
              </a:solidFill>
              <a:latin typeface="Arial"/>
            </a:endParaRPr>
          </a:p>
        </p:txBody>
      </p:sp>
      <p:sp>
        <p:nvSpPr>
          <p:cNvPr id="19" name="Rectangle 18"/>
          <p:cNvSpPr/>
          <p:nvPr/>
        </p:nvSpPr>
        <p:spPr>
          <a:xfrm>
            <a:off x="384048" y="4601704"/>
            <a:ext cx="2743200" cy="389650"/>
          </a:xfrm>
          <a:prstGeom prst="rect">
            <a:avLst/>
          </a:prstGeom>
          <a:solidFill>
            <a:srgbClr val="E9EEF8"/>
          </a:solidFill>
          <a:ln w="19050" cap="flat" cmpd="sng" algn="ctr">
            <a:noFill/>
            <a:prstDash val="solid"/>
          </a:ln>
          <a:effectLst/>
        </p:spPr>
        <p:txBody>
          <a:bodyPr rtlCol="0" anchor="ctr"/>
          <a:lstStyle/>
          <a:p>
            <a:pPr lvl="0" algn="ctr">
              <a:defRPr/>
            </a:pPr>
            <a:r>
              <a:rPr lang="es-VE" sz="1200" b="1" kern="0" dirty="0" smtClean="0">
                <a:solidFill>
                  <a:schemeClr val="tx2"/>
                </a:solidFill>
                <a:latin typeface="Century Gothic" panose="020B0502020202020204" pitchFamily="34" charset="0"/>
              </a:rPr>
              <a:t>Acción aún no ejecutada</a:t>
            </a:r>
            <a:endParaRPr lang="es-VE" sz="1200" b="1" kern="0" dirty="0">
              <a:solidFill>
                <a:schemeClr val="tx2"/>
              </a:solidFill>
              <a:latin typeface="Century Gothic" panose="020B0502020202020204" pitchFamily="34" charset="0"/>
            </a:endParaRPr>
          </a:p>
        </p:txBody>
      </p:sp>
      <p:sp>
        <p:nvSpPr>
          <p:cNvPr id="20" name="Rectangle 19"/>
          <p:cNvSpPr/>
          <p:nvPr/>
        </p:nvSpPr>
        <p:spPr>
          <a:xfrm>
            <a:off x="5778626" y="4648243"/>
            <a:ext cx="2743200" cy="1118155"/>
          </a:xfrm>
          <a:prstGeom prst="rect">
            <a:avLst/>
          </a:prstGeom>
          <a:solidFill>
            <a:schemeClr val="bg2"/>
          </a:solidFill>
          <a:ln w="19050" cap="flat" cmpd="sng" algn="ctr">
            <a:noFill/>
            <a:prstDash val="solid"/>
          </a:ln>
          <a:effectLst/>
        </p:spPr>
        <p:txBody>
          <a:bodyPr rtlCol="0" anchor="ctr"/>
          <a:lstStyle/>
          <a:p>
            <a:pPr lvl="0" algn="ctr">
              <a:defRPr/>
            </a:pPr>
            <a:r>
              <a:rPr lang="es-VE" sz="1200" b="1" kern="0" dirty="0">
                <a:solidFill>
                  <a:schemeClr val="tx2"/>
                </a:solidFill>
                <a:latin typeface="Century Gothic" panose="020B0502020202020204" pitchFamily="34" charset="0"/>
              </a:rPr>
              <a:t>Acción </a:t>
            </a:r>
            <a:r>
              <a:rPr lang="es-VE" sz="1200" b="1" kern="0" dirty="0" smtClean="0">
                <a:solidFill>
                  <a:schemeClr val="tx2"/>
                </a:solidFill>
                <a:latin typeface="Century Gothic" panose="020B0502020202020204" pitchFamily="34" charset="0"/>
              </a:rPr>
              <a:t>en ejecución o ejecutada</a:t>
            </a:r>
          </a:p>
          <a:p>
            <a:pPr lvl="0" algn="ctr">
              <a:defRPr/>
            </a:pPr>
            <a:r>
              <a:rPr lang="es-VE" sz="1200" u="sng" kern="0" dirty="0" smtClean="0">
                <a:solidFill>
                  <a:schemeClr val="tx2"/>
                </a:solidFill>
                <a:latin typeface="Century Gothic" panose="020B0502020202020204" pitchFamily="34" charset="0"/>
              </a:rPr>
              <a:t>Objetivo</a:t>
            </a:r>
            <a:r>
              <a:rPr lang="es-VE" sz="1200" kern="0" dirty="0" smtClean="0">
                <a:solidFill>
                  <a:schemeClr val="tx2"/>
                </a:solidFill>
                <a:latin typeface="Century Gothic" panose="020B0502020202020204" pitchFamily="34" charset="0"/>
              </a:rPr>
              <a:t>: evaluar el alcance de la transformación lograda hasta la fecha</a:t>
            </a:r>
            <a:endParaRPr lang="es-VE" sz="1200" kern="0" dirty="0">
              <a:solidFill>
                <a:schemeClr val="tx2"/>
              </a:solidFill>
              <a:latin typeface="Century Gothic" panose="020B0502020202020204" pitchFamily="34" charset="0"/>
            </a:endParaRPr>
          </a:p>
        </p:txBody>
      </p:sp>
      <p:sp>
        <p:nvSpPr>
          <p:cNvPr id="21" name="Rectangle 20"/>
          <p:cNvSpPr/>
          <p:nvPr/>
        </p:nvSpPr>
        <p:spPr>
          <a:xfrm>
            <a:off x="3474401" y="2625468"/>
            <a:ext cx="2133600" cy="369332"/>
          </a:xfrm>
          <a:prstGeom prst="rect">
            <a:avLst/>
          </a:prstGeom>
        </p:spPr>
        <p:txBody>
          <a:bodyPr wrap="square">
            <a:spAutoFit/>
          </a:bodyPr>
          <a:lstStyle/>
          <a:p>
            <a:pPr algn="ctr">
              <a:defRPr/>
            </a:pPr>
            <a:r>
              <a:rPr lang="en-GB" dirty="0">
                <a:solidFill>
                  <a:schemeClr val="tx2"/>
                </a:solidFill>
              </a:rPr>
              <a:t>COMBINADA</a:t>
            </a:r>
            <a:endParaRPr lang="en-GB" dirty="0">
              <a:solidFill>
                <a:schemeClr val="tx2"/>
              </a:solidFill>
              <a:latin typeface="Arial"/>
            </a:endParaRPr>
          </a:p>
        </p:txBody>
      </p:sp>
      <p:sp>
        <p:nvSpPr>
          <p:cNvPr id="22" name="Rectangle 21"/>
          <p:cNvSpPr/>
          <p:nvPr/>
        </p:nvSpPr>
        <p:spPr>
          <a:xfrm>
            <a:off x="384048" y="5032912"/>
            <a:ext cx="2743200" cy="682088"/>
          </a:xfrm>
          <a:prstGeom prst="rect">
            <a:avLst/>
          </a:prstGeom>
          <a:solidFill>
            <a:srgbClr val="E9EEF8"/>
          </a:solidFill>
          <a:ln w="19050" cap="flat" cmpd="sng" algn="ctr">
            <a:noFill/>
            <a:prstDash val="solid"/>
          </a:ln>
          <a:effectLst/>
        </p:spPr>
        <p:txBody>
          <a:bodyPr rtlCol="0" anchor="ctr"/>
          <a:lstStyle/>
          <a:p>
            <a:pPr lvl="0" algn="ctr">
              <a:defRPr/>
            </a:pPr>
            <a:r>
              <a:rPr lang="es-VE" sz="1200" b="1" kern="0" dirty="0">
                <a:solidFill>
                  <a:schemeClr val="tx2"/>
                </a:solidFill>
                <a:latin typeface="Century Gothic" panose="020B0502020202020204" pitchFamily="34" charset="0"/>
              </a:rPr>
              <a:t>Acción </a:t>
            </a:r>
            <a:r>
              <a:rPr lang="es-VE" sz="1200" b="1" kern="0" dirty="0" smtClean="0">
                <a:solidFill>
                  <a:schemeClr val="tx2"/>
                </a:solidFill>
                <a:latin typeface="Century Gothic" panose="020B0502020202020204" pitchFamily="34" charset="0"/>
              </a:rPr>
              <a:t>en ejecución</a:t>
            </a:r>
          </a:p>
          <a:p>
            <a:pPr lvl="0" algn="ctr">
              <a:defRPr/>
            </a:pPr>
            <a:r>
              <a:rPr lang="es-VE" sz="1200" u="sng" kern="0" dirty="0" smtClean="0">
                <a:solidFill>
                  <a:schemeClr val="tx2"/>
                </a:solidFill>
                <a:latin typeface="Century Gothic" panose="020B0502020202020204" pitchFamily="34" charset="0"/>
              </a:rPr>
              <a:t>Objetivo</a:t>
            </a:r>
            <a:r>
              <a:rPr lang="es-VE" sz="1200" kern="0" dirty="0" smtClean="0">
                <a:solidFill>
                  <a:schemeClr val="tx2"/>
                </a:solidFill>
                <a:latin typeface="Century Gothic" panose="020B0502020202020204" pitchFamily="34" charset="0"/>
              </a:rPr>
              <a:t>: evaluar el alcance de la transformación esperada</a:t>
            </a:r>
            <a:endParaRPr lang="es-VE" sz="1200" kern="0" dirty="0">
              <a:solidFill>
                <a:schemeClr val="tx2"/>
              </a:solidFill>
              <a:latin typeface="Century Gothic" panose="020B0502020202020204" pitchFamily="34" charset="0"/>
            </a:endParaRPr>
          </a:p>
        </p:txBody>
      </p:sp>
      <p:sp>
        <p:nvSpPr>
          <p:cNvPr id="23" name="Rectangle 22"/>
          <p:cNvSpPr/>
          <p:nvPr/>
        </p:nvSpPr>
        <p:spPr>
          <a:xfrm>
            <a:off x="3394671" y="4650774"/>
            <a:ext cx="2223706" cy="1118155"/>
          </a:xfrm>
          <a:prstGeom prst="rect">
            <a:avLst/>
          </a:prstGeom>
          <a:solidFill>
            <a:schemeClr val="bg2"/>
          </a:solidFill>
          <a:ln w="19050" cap="flat" cmpd="sng" algn="ctr">
            <a:noFill/>
            <a:prstDash val="solid"/>
          </a:ln>
          <a:effectLst/>
        </p:spPr>
        <p:txBody>
          <a:bodyPr rtlCol="0" anchor="ctr"/>
          <a:lstStyle/>
          <a:p>
            <a:pPr lvl="0" algn="ctr">
              <a:defRPr/>
            </a:pPr>
            <a:r>
              <a:rPr lang="es-VE" sz="1200" b="1" kern="0" dirty="0">
                <a:solidFill>
                  <a:schemeClr val="tx2"/>
                </a:solidFill>
                <a:latin typeface="Century Gothic" panose="020B0502020202020204" pitchFamily="34" charset="0"/>
              </a:rPr>
              <a:t>Acción </a:t>
            </a:r>
            <a:r>
              <a:rPr lang="es-VE" sz="1200" b="1" kern="0" dirty="0" smtClean="0">
                <a:solidFill>
                  <a:schemeClr val="tx2"/>
                </a:solidFill>
                <a:latin typeface="Century Gothic" panose="020B0502020202020204" pitchFamily="34" charset="0"/>
              </a:rPr>
              <a:t>en ejecución</a:t>
            </a:r>
          </a:p>
          <a:p>
            <a:pPr lvl="0" algn="ctr">
              <a:defRPr/>
            </a:pPr>
            <a:r>
              <a:rPr lang="es-VE" sz="1200" u="sng" kern="0" dirty="0" smtClean="0">
                <a:solidFill>
                  <a:schemeClr val="tx2"/>
                </a:solidFill>
                <a:latin typeface="Century Gothic" panose="020B0502020202020204" pitchFamily="34" charset="0"/>
              </a:rPr>
              <a:t>Objetivo</a:t>
            </a:r>
            <a:r>
              <a:rPr lang="es-VE" sz="1200" kern="0" dirty="0" smtClean="0">
                <a:solidFill>
                  <a:schemeClr val="tx2"/>
                </a:solidFill>
                <a:latin typeface="Century Gothic" panose="020B0502020202020204" pitchFamily="34" charset="0"/>
              </a:rPr>
              <a:t>: evaluar tanto el grado de transformación esperado como el logrado por la política</a:t>
            </a:r>
            <a:endParaRPr lang="es-VE" sz="1200" kern="0" dirty="0">
              <a:solidFill>
                <a:schemeClr val="tx2"/>
              </a:solidFill>
              <a:latin typeface="Century Gothic" panose="020B0502020202020204" pitchFamily="34" charset="0"/>
            </a:endParaRPr>
          </a:p>
        </p:txBody>
      </p:sp>
      <p:cxnSp>
        <p:nvCxnSpPr>
          <p:cNvPr id="24" name="Straight Connector 23"/>
          <p:cNvCxnSpPr>
            <a:stCxn id="15" idx="3"/>
            <a:endCxn id="19" idx="0"/>
          </p:cNvCxnSpPr>
          <p:nvPr/>
        </p:nvCxnSpPr>
        <p:spPr>
          <a:xfrm flipH="1">
            <a:off x="1755648" y="3835117"/>
            <a:ext cx="952118" cy="766589"/>
          </a:xfrm>
          <a:prstGeom prst="line">
            <a:avLst/>
          </a:prstGeom>
          <a:noFill/>
          <a:ln w="10000" cap="flat" cmpd="sng" algn="ctr">
            <a:solidFill>
              <a:sysClr val="windowText" lastClr="000000"/>
            </a:solidFill>
            <a:prstDash val="solid"/>
          </a:ln>
          <a:effectLst/>
        </p:spPr>
      </p:cxnSp>
      <p:cxnSp>
        <p:nvCxnSpPr>
          <p:cNvPr id="25" name="Straight Connector 24"/>
          <p:cNvCxnSpPr>
            <a:stCxn id="20" idx="0"/>
            <a:endCxn id="16" idx="5"/>
          </p:cNvCxnSpPr>
          <p:nvPr/>
        </p:nvCxnSpPr>
        <p:spPr>
          <a:xfrm flipH="1" flipV="1">
            <a:off x="6385012" y="3845436"/>
            <a:ext cx="765214" cy="802807"/>
          </a:xfrm>
          <a:prstGeom prst="line">
            <a:avLst/>
          </a:prstGeom>
          <a:noFill/>
          <a:ln w="10000" cap="flat" cmpd="sng" algn="ctr">
            <a:solidFill>
              <a:sysClr val="windowText" lastClr="000000"/>
            </a:solidFill>
            <a:prstDash val="solid"/>
          </a:ln>
          <a:effectLst/>
        </p:spPr>
      </p:cxnSp>
      <p:cxnSp>
        <p:nvCxnSpPr>
          <p:cNvPr id="26" name="Straight Connector 25"/>
          <p:cNvCxnSpPr>
            <a:stCxn id="23" idx="0"/>
          </p:cNvCxnSpPr>
          <p:nvPr/>
        </p:nvCxnSpPr>
        <p:spPr>
          <a:xfrm flipV="1">
            <a:off x="4506526" y="3932974"/>
            <a:ext cx="1461" cy="717798"/>
          </a:xfrm>
          <a:prstGeom prst="line">
            <a:avLst/>
          </a:prstGeom>
          <a:noFill/>
          <a:ln w="10000" cap="flat" cmpd="sng" algn="ctr">
            <a:solidFill>
              <a:sysClr val="windowText" lastClr="000000"/>
            </a:solidFill>
            <a:prstDash val="solid"/>
          </a:ln>
          <a:effectLst/>
        </p:spPr>
      </p:cxnSp>
    </p:spTree>
    <p:extLst>
      <p:ext uri="{BB962C8B-B14F-4D97-AF65-F5344CB8AC3E}">
        <p14:creationId xmlns:p14="http://schemas.microsoft.com/office/powerpoint/2010/main" val="2704943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s-CR" sz="2800" dirty="0" smtClean="0">
                <a:latin typeface="Century Gothic" panose="020B0502020202020204" pitchFamily="34" charset="0"/>
              </a:rPr>
              <a:t>Elegir </a:t>
            </a:r>
            <a:r>
              <a:rPr lang="es-CR" sz="2800" dirty="0">
                <a:latin typeface="Century Gothic" panose="020B0502020202020204" pitchFamily="34" charset="0"/>
              </a:rPr>
              <a:t>qué categorías e indicadores de impacto evaluar </a:t>
            </a:r>
            <a:endParaRPr lang="es-CR" sz="2800" noProof="0" dirty="0">
              <a:latin typeface="Century Gothic" panose="020B0502020202020204" pitchFamily="34" charset="0"/>
            </a:endParaRPr>
          </a:p>
        </p:txBody>
      </p:sp>
      <p:sp>
        <p:nvSpPr>
          <p:cNvPr id="14" name="TextBox 13"/>
          <p:cNvSpPr txBox="1"/>
          <p:nvPr/>
        </p:nvSpPr>
        <p:spPr>
          <a:xfrm>
            <a:off x="8766048" y="6477000"/>
            <a:ext cx="377952" cy="381000"/>
          </a:xfrm>
          <a:prstGeom prst="rect">
            <a:avLst/>
          </a:prstGeom>
        </p:spPr>
        <p:txBody>
          <a:bodyPr vert="horz" wrap="none" rtlCol="0" anchor="ctr">
            <a:normAutofit/>
          </a:bodyPr>
          <a:lstStyle/>
          <a:p>
            <a:pPr algn="ctr">
              <a:spcBef>
                <a:spcPct val="0"/>
              </a:spcBef>
            </a:pPr>
            <a:fld id="{DE4D266D-46A3-4199-BED5-A24930169276}" type="slidenum">
              <a:rPr lang="en-GB" sz="1400">
                <a:solidFill>
                  <a:srgbClr val="000000"/>
                </a:solidFill>
                <a:latin typeface="+mj-lt"/>
                <a:ea typeface="+mj-ea"/>
                <a:cs typeface="+mj-cs"/>
              </a:rPr>
              <a:pPr algn="ctr">
                <a:spcBef>
                  <a:spcPct val="0"/>
                </a:spcBef>
              </a:pPr>
              <a:t>26</a:t>
            </a:fld>
            <a:endParaRPr lang="en-GB" sz="1400" dirty="0">
              <a:solidFill>
                <a:srgbClr val="000000"/>
              </a:solidFill>
              <a:latin typeface="+mj-lt"/>
              <a:ea typeface="+mj-ea"/>
              <a:cs typeface="+mj-cs"/>
            </a:endParaRPr>
          </a:p>
        </p:txBody>
      </p:sp>
    </p:spTree>
    <p:extLst>
      <p:ext uri="{BB962C8B-B14F-4D97-AF65-F5344CB8AC3E}">
        <p14:creationId xmlns:p14="http://schemas.microsoft.com/office/powerpoint/2010/main" val="2643796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76200"/>
            <a:ext cx="7067550" cy="869950"/>
          </a:xfrm>
        </p:spPr>
        <p:txBody>
          <a:bodyPr>
            <a:normAutofit fontScale="90000"/>
          </a:bodyPr>
          <a:lstStyle/>
          <a:p>
            <a:r>
              <a:rPr lang="es-CR" noProof="0" dirty="0" smtClean="0">
                <a:latin typeface="Century Gothic" panose="020B0502020202020204" pitchFamily="34" charset="0"/>
              </a:rPr>
              <a:t>Ejemplos de categorías de impacto</a:t>
            </a:r>
            <a:endParaRPr lang="es-CR" noProof="0" dirty="0">
              <a:latin typeface="Century Gothic" panose="020B0502020202020204" pitchFamily="34" charset="0"/>
            </a:endParaRPr>
          </a:p>
        </p:txBody>
      </p:sp>
      <p:graphicFrame>
        <p:nvGraphicFramePr>
          <p:cNvPr id="15" name="Content Placeholder 14"/>
          <p:cNvGraphicFramePr>
            <a:graphicFrameLocks noGrp="1"/>
          </p:cNvGraphicFramePr>
          <p:nvPr>
            <p:ph sz="quarter" idx="4294967295"/>
            <p:extLst>
              <p:ext uri="{D42A27DB-BD31-4B8C-83A1-F6EECF244321}">
                <p14:modId xmlns:p14="http://schemas.microsoft.com/office/powerpoint/2010/main" val="138562796"/>
              </p:ext>
            </p:extLst>
          </p:nvPr>
        </p:nvGraphicFramePr>
        <p:xfrm>
          <a:off x="609600" y="1400467"/>
          <a:ext cx="8153400" cy="4679263"/>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3955364558"/>
                    </a:ext>
                  </a:extLst>
                </a:gridCol>
                <a:gridCol w="2533650">
                  <a:extLst>
                    <a:ext uri="{9D8B030D-6E8A-4147-A177-3AD203B41FA5}">
                      <a16:colId xmlns:a16="http://schemas.microsoft.com/office/drawing/2014/main" val="96839691"/>
                    </a:ext>
                  </a:extLst>
                </a:gridCol>
                <a:gridCol w="3733800">
                  <a:extLst>
                    <a:ext uri="{9D8B030D-6E8A-4147-A177-3AD203B41FA5}">
                      <a16:colId xmlns:a16="http://schemas.microsoft.com/office/drawing/2014/main" val="1021783682"/>
                    </a:ext>
                  </a:extLst>
                </a:gridCol>
              </a:tblGrid>
              <a:tr h="370840">
                <a:tc>
                  <a:txBody>
                    <a:bodyPr/>
                    <a:lstStyle/>
                    <a:p>
                      <a:r>
                        <a:rPr lang="en-GB" sz="1400" dirty="0" err="1" smtClean="0">
                          <a:solidFill>
                            <a:schemeClr val="bg1"/>
                          </a:solidFill>
                          <a:latin typeface="Century Gothic" panose="020B0502020202020204" pitchFamily="34" charset="0"/>
                        </a:rPr>
                        <a:t>Dimensión</a:t>
                      </a:r>
                      <a:endParaRPr lang="en-GB" sz="1400" dirty="0">
                        <a:solidFill>
                          <a:schemeClr val="bg1"/>
                        </a:solidFill>
                        <a:latin typeface="Century Gothic" panose="020B0502020202020204" pitchFamily="34" charset="0"/>
                      </a:endParaRPr>
                    </a:p>
                  </a:txBody>
                  <a:tcPr/>
                </a:tc>
                <a:tc>
                  <a:txBody>
                    <a:bodyPr/>
                    <a:lstStyle/>
                    <a:p>
                      <a:r>
                        <a:rPr lang="es-ES" sz="1400" dirty="0" smtClean="0">
                          <a:solidFill>
                            <a:schemeClr val="bg1"/>
                          </a:solidFill>
                          <a:latin typeface="Century Gothic" panose="020B0502020202020204" pitchFamily="34" charset="0"/>
                        </a:rPr>
                        <a:t>Grupo de categorías de impacto</a:t>
                      </a:r>
                      <a:endParaRPr lang="en-GB" sz="1400" dirty="0">
                        <a:solidFill>
                          <a:schemeClr val="bg1"/>
                        </a:solidFill>
                        <a:latin typeface="Century Gothic" panose="020B0502020202020204" pitchFamily="34" charset="0"/>
                      </a:endParaRPr>
                    </a:p>
                  </a:txBody>
                  <a:tcPr/>
                </a:tc>
                <a:tc>
                  <a:txBody>
                    <a:bodyPr/>
                    <a:lstStyle/>
                    <a:p>
                      <a:r>
                        <a:rPr lang="es-ES" sz="1400" dirty="0" smtClean="0">
                          <a:solidFill>
                            <a:schemeClr val="bg1"/>
                          </a:solidFill>
                          <a:latin typeface="Century Gothic" panose="020B0502020202020204" pitchFamily="34" charset="0"/>
                        </a:rPr>
                        <a:t>Categorías de impacto</a:t>
                      </a:r>
                      <a:endParaRPr lang="en-GB" sz="1400" dirty="0">
                        <a:solidFill>
                          <a:schemeClr val="bg1"/>
                        </a:solidFill>
                        <a:latin typeface="Century Gothic" panose="020B0502020202020204" pitchFamily="34" charset="0"/>
                      </a:endParaRPr>
                    </a:p>
                  </a:txBody>
                  <a:tcPr/>
                </a:tc>
                <a:extLst>
                  <a:ext uri="{0D108BD9-81ED-4DB2-BD59-A6C34878D82A}">
                    <a16:rowId xmlns:a16="http://schemas.microsoft.com/office/drawing/2014/main" val="1734557318"/>
                  </a:ext>
                </a:extLst>
              </a:tr>
              <a:tr h="370840">
                <a:tc rowSpan="4">
                  <a:txBody>
                    <a:bodyPr/>
                    <a:lstStyle/>
                    <a:p>
                      <a:pPr marL="0" algn="l" defTabSz="914400" rtl="0" eaLnBrk="1" latinLnBrk="0" hangingPunct="1"/>
                      <a:r>
                        <a:rPr lang="en-GB" sz="1400" b="1" kern="1200" dirty="0" err="1" smtClean="0">
                          <a:solidFill>
                            <a:schemeClr val="bg1"/>
                          </a:solidFill>
                          <a:latin typeface="Century Gothic" panose="020B0502020202020204" pitchFamily="34" charset="0"/>
                          <a:ea typeface="+mn-ea"/>
                          <a:cs typeface="+mn-cs"/>
                        </a:rPr>
                        <a:t>Impactos</a:t>
                      </a:r>
                      <a:r>
                        <a:rPr lang="en-GB" sz="1400" b="1" kern="1200" dirty="0" smtClean="0">
                          <a:solidFill>
                            <a:schemeClr val="bg1"/>
                          </a:solidFill>
                          <a:latin typeface="Century Gothic" panose="020B0502020202020204" pitchFamily="34" charset="0"/>
                          <a:ea typeface="+mn-ea"/>
                          <a:cs typeface="+mn-cs"/>
                        </a:rPr>
                        <a:t> </a:t>
                      </a:r>
                      <a:r>
                        <a:rPr lang="en-GB" sz="1400" b="1" kern="1200" dirty="0" err="1" smtClean="0">
                          <a:solidFill>
                            <a:schemeClr val="bg1"/>
                          </a:solidFill>
                          <a:latin typeface="Century Gothic" panose="020B0502020202020204" pitchFamily="34" charset="0"/>
                          <a:ea typeface="+mn-ea"/>
                          <a:cs typeface="+mn-cs"/>
                        </a:rPr>
                        <a:t>ambientales</a:t>
                      </a:r>
                      <a:endParaRPr lang="en-GB" sz="1400" b="1" kern="1200" dirty="0">
                        <a:solidFill>
                          <a:schemeClr val="bg1"/>
                        </a:solidFill>
                        <a:latin typeface="Century Gothic" panose="020B0502020202020204" pitchFamily="34" charset="0"/>
                        <a:ea typeface="+mn-ea"/>
                        <a:cs typeface="+mn-cs"/>
                      </a:endParaRPr>
                    </a:p>
                  </a:txBody>
                  <a:tcPr>
                    <a:solidFill>
                      <a:schemeClr val="accent1"/>
                    </a:solidFill>
                  </a:tcPr>
                </a:tc>
                <a:tc>
                  <a:txBody>
                    <a:bodyPr/>
                    <a:lstStyle/>
                    <a:p>
                      <a:r>
                        <a:rPr lang="en-GB" sz="1200" dirty="0" err="1" smtClean="0">
                          <a:solidFill>
                            <a:srgbClr val="625852"/>
                          </a:solidFill>
                          <a:latin typeface="Century Gothic" panose="020B0502020202020204" pitchFamily="34" charset="0"/>
                        </a:rPr>
                        <a:t>Aire</a:t>
                      </a:r>
                      <a:endParaRPr lang="en-GB" sz="1200" dirty="0">
                        <a:solidFill>
                          <a:srgbClr val="625852"/>
                        </a:solidFill>
                        <a:latin typeface="Century Gothic" panose="020B0502020202020204" pitchFamily="34" charset="0"/>
                      </a:endParaRPr>
                    </a:p>
                  </a:txBody>
                  <a:tcPr/>
                </a:tc>
                <a:tc>
                  <a:txBody>
                    <a:bodyPr/>
                    <a:lstStyle/>
                    <a:p>
                      <a:r>
                        <a:rPr lang="es-ES" sz="1200" dirty="0" smtClean="0">
                          <a:solidFill>
                            <a:srgbClr val="625852"/>
                          </a:solidFill>
                          <a:latin typeface="Century Gothic" panose="020B0502020202020204" pitchFamily="34" charset="0"/>
                        </a:rPr>
                        <a:t>Calidad del aire y impactos en la salud</a:t>
                      </a:r>
                      <a:endParaRPr lang="en-GB" sz="1200" dirty="0">
                        <a:solidFill>
                          <a:srgbClr val="625852"/>
                        </a:solidFill>
                        <a:latin typeface="Century Gothic" panose="020B0502020202020204" pitchFamily="34" charset="0"/>
                      </a:endParaRPr>
                    </a:p>
                  </a:txBody>
                  <a:tcPr/>
                </a:tc>
                <a:extLst>
                  <a:ext uri="{0D108BD9-81ED-4DB2-BD59-A6C34878D82A}">
                    <a16:rowId xmlns:a16="http://schemas.microsoft.com/office/drawing/2014/main" val="2402657737"/>
                  </a:ext>
                </a:extLst>
              </a:tr>
              <a:tr h="370840">
                <a:tc vMerge="1">
                  <a:txBody>
                    <a:bodyPr/>
                    <a:lstStyle/>
                    <a:p>
                      <a:endParaRPr lang="en-GB" sz="1400" dirty="0"/>
                    </a:p>
                  </a:txBody>
                  <a:tcPr/>
                </a:tc>
                <a:tc>
                  <a:txBody>
                    <a:bodyPr/>
                    <a:lstStyle/>
                    <a:p>
                      <a:r>
                        <a:rPr lang="en-GB" sz="1200" dirty="0" err="1" smtClean="0">
                          <a:solidFill>
                            <a:srgbClr val="625852"/>
                          </a:solidFill>
                          <a:latin typeface="Century Gothic" panose="020B0502020202020204" pitchFamily="34" charset="0"/>
                        </a:rPr>
                        <a:t>Suelo</a:t>
                      </a:r>
                      <a:endParaRPr lang="en-GB" sz="1200" dirty="0">
                        <a:solidFill>
                          <a:srgbClr val="625852"/>
                        </a:solidFill>
                        <a:latin typeface="Century Gothic" panose="020B0502020202020204" pitchFamily="34" charset="0"/>
                      </a:endParaRPr>
                    </a:p>
                  </a:txBody>
                  <a:tcPr/>
                </a:tc>
                <a:tc>
                  <a:txBody>
                    <a:bodyPr/>
                    <a:lstStyle/>
                    <a:p>
                      <a:r>
                        <a:rPr lang="es-ES" sz="1200" dirty="0" smtClean="0">
                          <a:solidFill>
                            <a:srgbClr val="625852"/>
                          </a:solidFill>
                          <a:latin typeface="Century Gothic" panose="020B0502020202020204" pitchFamily="34" charset="0"/>
                        </a:rPr>
                        <a:t>Biodiversidad de los ecosistemas terrestres</a:t>
                      </a:r>
                      <a:endParaRPr lang="en-GB" sz="1200" dirty="0">
                        <a:solidFill>
                          <a:srgbClr val="625852"/>
                        </a:solidFill>
                        <a:latin typeface="Century Gothic" panose="020B0502020202020204" pitchFamily="34" charset="0"/>
                      </a:endParaRPr>
                    </a:p>
                  </a:txBody>
                  <a:tcPr/>
                </a:tc>
                <a:extLst>
                  <a:ext uri="{0D108BD9-81ED-4DB2-BD59-A6C34878D82A}">
                    <a16:rowId xmlns:a16="http://schemas.microsoft.com/office/drawing/2014/main" val="2985075010"/>
                  </a:ext>
                </a:extLst>
              </a:tr>
              <a:tr h="370840">
                <a:tc vMerge="1">
                  <a:txBody>
                    <a:bodyPr/>
                    <a:lstStyle/>
                    <a:p>
                      <a:endParaRPr lang="en-GB" sz="1400" dirty="0"/>
                    </a:p>
                  </a:txBody>
                  <a:tcPr/>
                </a:tc>
                <a:tc>
                  <a:txBody>
                    <a:bodyPr/>
                    <a:lstStyle/>
                    <a:p>
                      <a:r>
                        <a:rPr lang="en-GB" sz="1200" dirty="0" err="1" smtClean="0">
                          <a:solidFill>
                            <a:srgbClr val="625852"/>
                          </a:solidFill>
                          <a:latin typeface="Century Gothic" panose="020B0502020202020204" pitchFamily="34" charset="0"/>
                        </a:rPr>
                        <a:t>Residuos</a:t>
                      </a:r>
                      <a:endParaRPr lang="en-GB" sz="1200" dirty="0">
                        <a:solidFill>
                          <a:srgbClr val="625852"/>
                        </a:solidFill>
                        <a:latin typeface="Century Gothic" panose="020B0502020202020204" pitchFamily="34" charset="0"/>
                      </a:endParaRPr>
                    </a:p>
                  </a:txBody>
                  <a:tcPr/>
                </a:tc>
                <a:tc>
                  <a:txBody>
                    <a:bodyPr/>
                    <a:lstStyle/>
                    <a:p>
                      <a:r>
                        <a:rPr lang="es-ES" sz="1200" dirty="0" smtClean="0">
                          <a:solidFill>
                            <a:srgbClr val="625852"/>
                          </a:solidFill>
                          <a:latin typeface="Century Gothic" panose="020B0502020202020204" pitchFamily="34" charset="0"/>
                        </a:rPr>
                        <a:t>Generación y eliminación de desechos</a:t>
                      </a:r>
                      <a:endParaRPr lang="en-GB" sz="1200" dirty="0">
                        <a:solidFill>
                          <a:srgbClr val="625852"/>
                        </a:solidFill>
                        <a:latin typeface="Century Gothic" panose="020B0502020202020204" pitchFamily="34" charset="0"/>
                      </a:endParaRPr>
                    </a:p>
                  </a:txBody>
                  <a:tcPr/>
                </a:tc>
                <a:extLst>
                  <a:ext uri="{0D108BD9-81ED-4DB2-BD59-A6C34878D82A}">
                    <a16:rowId xmlns:a16="http://schemas.microsoft.com/office/drawing/2014/main" val="3090063282"/>
                  </a:ext>
                </a:extLst>
              </a:tr>
              <a:tr h="370840">
                <a:tc vMerge="1">
                  <a:txBody>
                    <a:bodyPr/>
                    <a:lstStyle/>
                    <a:p>
                      <a:endParaRPr lang="en-GB" sz="1400" dirty="0"/>
                    </a:p>
                  </a:txBody>
                  <a:tcPr/>
                </a:tc>
                <a:tc>
                  <a:txBody>
                    <a:bodyPr/>
                    <a:lstStyle/>
                    <a:p>
                      <a:r>
                        <a:rPr lang="en-GB" sz="1200" dirty="0" err="1" smtClean="0">
                          <a:solidFill>
                            <a:srgbClr val="625852"/>
                          </a:solidFill>
                          <a:latin typeface="Century Gothic" panose="020B0502020202020204" pitchFamily="34" charset="0"/>
                        </a:rPr>
                        <a:t>Otras</a:t>
                      </a:r>
                      <a:r>
                        <a:rPr lang="en-GB" sz="1200" dirty="0" smtClean="0">
                          <a:solidFill>
                            <a:srgbClr val="625852"/>
                          </a:solidFill>
                          <a:latin typeface="Century Gothic" panose="020B0502020202020204" pitchFamily="34" charset="0"/>
                        </a:rPr>
                        <a:t>/cross-cutting</a:t>
                      </a:r>
                      <a:endParaRPr lang="en-GB" sz="1200" dirty="0">
                        <a:solidFill>
                          <a:srgbClr val="625852"/>
                        </a:solidFill>
                        <a:latin typeface="Century Gothic" panose="020B0502020202020204" pitchFamily="34" charset="0"/>
                      </a:endParaRPr>
                    </a:p>
                  </a:txBody>
                  <a:tcPr/>
                </a:tc>
                <a:tc>
                  <a:txBody>
                    <a:bodyPr/>
                    <a:lstStyle/>
                    <a:p>
                      <a:r>
                        <a:rPr lang="en-GB" sz="1200" dirty="0" err="1" smtClean="0">
                          <a:solidFill>
                            <a:srgbClr val="625852"/>
                          </a:solidFill>
                          <a:latin typeface="Century Gothic" panose="020B0502020202020204" pitchFamily="34" charset="0"/>
                        </a:rPr>
                        <a:t>Consumo</a:t>
                      </a:r>
                      <a:r>
                        <a:rPr lang="en-GB" sz="1200" dirty="0" smtClean="0">
                          <a:solidFill>
                            <a:srgbClr val="625852"/>
                          </a:solidFill>
                          <a:latin typeface="Century Gothic" panose="020B0502020202020204" pitchFamily="34" charset="0"/>
                        </a:rPr>
                        <a:t> de </a:t>
                      </a:r>
                      <a:r>
                        <a:rPr lang="en-GB" sz="1200" dirty="0" err="1" smtClean="0">
                          <a:solidFill>
                            <a:srgbClr val="625852"/>
                          </a:solidFill>
                          <a:latin typeface="Century Gothic" panose="020B0502020202020204" pitchFamily="34" charset="0"/>
                        </a:rPr>
                        <a:t>recursos</a:t>
                      </a:r>
                      <a:r>
                        <a:rPr lang="en-GB" sz="1200" dirty="0" smtClean="0">
                          <a:solidFill>
                            <a:srgbClr val="625852"/>
                          </a:solidFill>
                          <a:latin typeface="Century Gothic" panose="020B0502020202020204" pitchFamily="34" charset="0"/>
                        </a:rPr>
                        <a:t> no </a:t>
                      </a:r>
                      <a:r>
                        <a:rPr lang="en-GB" sz="1200" dirty="0" err="1" smtClean="0">
                          <a:solidFill>
                            <a:srgbClr val="625852"/>
                          </a:solidFill>
                          <a:latin typeface="Century Gothic" panose="020B0502020202020204" pitchFamily="34" charset="0"/>
                        </a:rPr>
                        <a:t>renovables</a:t>
                      </a:r>
                      <a:r>
                        <a:rPr lang="en-GB" sz="1200" dirty="0" smtClean="0">
                          <a:solidFill>
                            <a:srgbClr val="625852"/>
                          </a:solidFill>
                          <a:latin typeface="Century Gothic" panose="020B0502020202020204" pitchFamily="34" charset="0"/>
                        </a:rPr>
                        <a:t> </a:t>
                      </a:r>
                      <a:endParaRPr lang="en-GB" sz="1200" dirty="0">
                        <a:solidFill>
                          <a:srgbClr val="625852"/>
                        </a:solidFill>
                        <a:latin typeface="Century Gothic" panose="020B0502020202020204" pitchFamily="34" charset="0"/>
                      </a:endParaRPr>
                    </a:p>
                  </a:txBody>
                  <a:tcPr/>
                </a:tc>
                <a:extLst>
                  <a:ext uri="{0D108BD9-81ED-4DB2-BD59-A6C34878D82A}">
                    <a16:rowId xmlns:a16="http://schemas.microsoft.com/office/drawing/2014/main" val="2823883291"/>
                  </a:ext>
                </a:extLst>
              </a:tr>
              <a:tr h="366343">
                <a:tc rowSpan="4">
                  <a:txBody>
                    <a:bodyPr/>
                    <a:lstStyle/>
                    <a:p>
                      <a:r>
                        <a:rPr lang="en-GB" sz="1400" b="1" dirty="0" err="1" smtClean="0">
                          <a:solidFill>
                            <a:schemeClr val="bg1"/>
                          </a:solidFill>
                          <a:latin typeface="Century Gothic" panose="020B0502020202020204" pitchFamily="34" charset="0"/>
                        </a:rPr>
                        <a:t>Impactos</a:t>
                      </a:r>
                      <a:r>
                        <a:rPr lang="en-GB" sz="1400" b="1" dirty="0" smtClean="0">
                          <a:solidFill>
                            <a:schemeClr val="bg1"/>
                          </a:solidFill>
                          <a:latin typeface="Century Gothic" panose="020B0502020202020204" pitchFamily="34" charset="0"/>
                        </a:rPr>
                        <a:t> </a:t>
                      </a:r>
                      <a:r>
                        <a:rPr lang="en-GB" sz="1400" b="1" dirty="0" err="1" smtClean="0">
                          <a:solidFill>
                            <a:schemeClr val="bg1"/>
                          </a:solidFill>
                          <a:latin typeface="Century Gothic" panose="020B0502020202020204" pitchFamily="34" charset="0"/>
                        </a:rPr>
                        <a:t>sociales</a:t>
                      </a:r>
                      <a:endParaRPr lang="en-GB" sz="1400" b="1" dirty="0" smtClean="0">
                        <a:solidFill>
                          <a:schemeClr val="bg1"/>
                        </a:solidFill>
                        <a:latin typeface="Century Gothic" panose="020B0502020202020204" pitchFamily="34" charset="0"/>
                      </a:endParaRPr>
                    </a:p>
                  </a:txBody>
                  <a:tcPr>
                    <a:solidFill>
                      <a:schemeClr val="accent1"/>
                    </a:solidFill>
                  </a:tcPr>
                </a:tc>
                <a:tc>
                  <a:txBody>
                    <a:bodyPr/>
                    <a:lstStyle/>
                    <a:p>
                      <a:r>
                        <a:rPr lang="en-GB" sz="1200" dirty="0" err="1" smtClean="0">
                          <a:solidFill>
                            <a:srgbClr val="625852"/>
                          </a:solidFill>
                          <a:latin typeface="Century Gothic" panose="020B0502020202020204" pitchFamily="34" charset="0"/>
                        </a:rPr>
                        <a:t>Salud</a:t>
                      </a:r>
                      <a:r>
                        <a:rPr lang="en-GB" sz="1200" dirty="0" smtClean="0">
                          <a:solidFill>
                            <a:srgbClr val="625852"/>
                          </a:solidFill>
                          <a:latin typeface="Century Gothic" panose="020B0502020202020204" pitchFamily="34" charset="0"/>
                        </a:rPr>
                        <a:t> y well-being</a:t>
                      </a:r>
                      <a:endParaRPr lang="en-GB" sz="1200" dirty="0">
                        <a:solidFill>
                          <a:srgbClr val="625852"/>
                        </a:solidFill>
                        <a:latin typeface="Century Gothic" panose="020B0502020202020204" pitchFamily="34" charset="0"/>
                      </a:endParaRPr>
                    </a:p>
                  </a:txBody>
                  <a:tcPr/>
                </a:tc>
                <a:tc>
                  <a:txBody>
                    <a:bodyPr/>
                    <a:lstStyle/>
                    <a:p>
                      <a:r>
                        <a:rPr lang="es-ES" sz="1200" dirty="0" smtClean="0">
                          <a:solidFill>
                            <a:srgbClr val="625852"/>
                          </a:solidFill>
                          <a:latin typeface="Century Gothic" panose="020B0502020202020204" pitchFamily="34" charset="0"/>
                        </a:rPr>
                        <a:t>Hambre, nutrición y seguridad alimentaria</a:t>
                      </a:r>
                      <a:endParaRPr lang="en-GB" sz="1200" dirty="0">
                        <a:solidFill>
                          <a:srgbClr val="625852"/>
                        </a:solidFill>
                        <a:latin typeface="Century Gothic" panose="020B0502020202020204" pitchFamily="34" charset="0"/>
                      </a:endParaRPr>
                    </a:p>
                  </a:txBody>
                  <a:tcPr/>
                </a:tc>
                <a:extLst>
                  <a:ext uri="{0D108BD9-81ED-4DB2-BD59-A6C34878D82A}">
                    <a16:rowId xmlns:a16="http://schemas.microsoft.com/office/drawing/2014/main" val="1341132488"/>
                  </a:ext>
                </a:extLst>
              </a:tr>
              <a:tr h="370840">
                <a:tc vMerge="1">
                  <a:txBody>
                    <a:bodyPr/>
                    <a:lstStyle/>
                    <a:p>
                      <a:endParaRPr lang="en-GB" sz="1400" dirty="0"/>
                    </a:p>
                  </a:txBody>
                  <a:tcPr/>
                </a:tc>
                <a:tc>
                  <a:txBody>
                    <a:bodyPr/>
                    <a:lstStyle/>
                    <a:p>
                      <a:r>
                        <a:rPr lang="en-GB" sz="1200" dirty="0" smtClean="0">
                          <a:solidFill>
                            <a:srgbClr val="625852"/>
                          </a:solidFill>
                          <a:latin typeface="Century Gothic" panose="020B0502020202020204" pitchFamily="34" charset="0"/>
                        </a:rPr>
                        <a:t>Welfare</a:t>
                      </a:r>
                      <a:r>
                        <a:rPr lang="en-GB" sz="1200" baseline="0" dirty="0" smtClean="0">
                          <a:solidFill>
                            <a:srgbClr val="625852"/>
                          </a:solidFill>
                          <a:latin typeface="Century Gothic" panose="020B0502020202020204" pitchFamily="34" charset="0"/>
                        </a:rPr>
                        <a:t> e </a:t>
                      </a:r>
                      <a:r>
                        <a:rPr lang="en-GB" sz="1200" baseline="0" dirty="0" err="1" smtClean="0">
                          <a:solidFill>
                            <a:srgbClr val="625852"/>
                          </a:solidFill>
                          <a:latin typeface="Century Gothic" panose="020B0502020202020204" pitchFamily="34" charset="0"/>
                        </a:rPr>
                        <a:t>igualidad</a:t>
                      </a:r>
                      <a:endParaRPr lang="en-GB" sz="1200" dirty="0">
                        <a:solidFill>
                          <a:srgbClr val="625852"/>
                        </a:solidFill>
                        <a:latin typeface="Century Gothic" panose="020B0502020202020204" pitchFamily="34" charset="0"/>
                      </a:endParaRPr>
                    </a:p>
                  </a:txBody>
                  <a:tcPr/>
                </a:tc>
                <a:tc>
                  <a:txBody>
                    <a:bodyPr/>
                    <a:lstStyle/>
                    <a:p>
                      <a:r>
                        <a:rPr lang="en-GB" sz="1200" dirty="0" smtClean="0">
                          <a:solidFill>
                            <a:srgbClr val="625852"/>
                          </a:solidFill>
                          <a:latin typeface="Century Gothic" panose="020B0502020202020204" pitchFamily="34" charset="0"/>
                        </a:rPr>
                        <a:t>Libertad de </a:t>
                      </a:r>
                      <a:r>
                        <a:rPr lang="en-GB" sz="1200" dirty="0" err="1" smtClean="0">
                          <a:solidFill>
                            <a:srgbClr val="625852"/>
                          </a:solidFill>
                          <a:latin typeface="Century Gothic" panose="020B0502020202020204" pitchFamily="34" charset="0"/>
                        </a:rPr>
                        <a:t>expresión</a:t>
                      </a:r>
                      <a:endParaRPr lang="en-GB" sz="1200" dirty="0">
                        <a:solidFill>
                          <a:srgbClr val="625852"/>
                        </a:solidFill>
                        <a:latin typeface="Century Gothic" panose="020B0502020202020204" pitchFamily="34" charset="0"/>
                      </a:endParaRPr>
                    </a:p>
                  </a:txBody>
                  <a:tcPr/>
                </a:tc>
                <a:extLst>
                  <a:ext uri="{0D108BD9-81ED-4DB2-BD59-A6C34878D82A}">
                    <a16:rowId xmlns:a16="http://schemas.microsoft.com/office/drawing/2014/main" val="1543602354"/>
                  </a:ext>
                </a:extLst>
              </a:tr>
              <a:tr h="370840">
                <a:tc vMerge="1">
                  <a:txBody>
                    <a:bodyPr/>
                    <a:lstStyle/>
                    <a:p>
                      <a:endParaRPr lang="en-GB" sz="1400" dirty="0"/>
                    </a:p>
                  </a:txBody>
                  <a:tcPr/>
                </a:tc>
                <a:tc>
                  <a:txBody>
                    <a:bodyPr/>
                    <a:lstStyle/>
                    <a:p>
                      <a:r>
                        <a:rPr lang="en-GB" sz="1200" dirty="0" err="1" smtClean="0">
                          <a:solidFill>
                            <a:srgbClr val="625852"/>
                          </a:solidFill>
                          <a:latin typeface="Century Gothic" panose="020B0502020202020204" pitchFamily="34" charset="0"/>
                        </a:rPr>
                        <a:t>Condiciones</a:t>
                      </a:r>
                      <a:r>
                        <a:rPr lang="en-GB" sz="1200" dirty="0" smtClean="0">
                          <a:solidFill>
                            <a:srgbClr val="625852"/>
                          </a:solidFill>
                          <a:latin typeface="Century Gothic" panose="020B0502020202020204" pitchFamily="34" charset="0"/>
                        </a:rPr>
                        <a:t> de </a:t>
                      </a:r>
                      <a:r>
                        <a:rPr lang="en-GB" sz="1200" dirty="0" err="1" smtClean="0">
                          <a:solidFill>
                            <a:srgbClr val="625852"/>
                          </a:solidFill>
                          <a:latin typeface="Century Gothic" panose="020B0502020202020204" pitchFamily="34" charset="0"/>
                        </a:rPr>
                        <a:t>trabajo</a:t>
                      </a:r>
                      <a:endParaRPr lang="en-GB" sz="1200" dirty="0">
                        <a:solidFill>
                          <a:srgbClr val="625852"/>
                        </a:solidFill>
                        <a:latin typeface="Century Gothic" panose="020B0502020202020204" pitchFamily="34" charset="0"/>
                      </a:endParaRPr>
                    </a:p>
                  </a:txBody>
                  <a:tcPr/>
                </a:tc>
                <a:tc>
                  <a:txBody>
                    <a:bodyPr/>
                    <a:lstStyle/>
                    <a:p>
                      <a:r>
                        <a:rPr lang="en-GB" sz="1200" dirty="0" err="1" smtClean="0">
                          <a:solidFill>
                            <a:srgbClr val="625852"/>
                          </a:solidFill>
                          <a:latin typeface="Century Gothic" panose="020B0502020202020204" pitchFamily="34" charset="0"/>
                        </a:rPr>
                        <a:t>Calidad</a:t>
                      </a:r>
                      <a:r>
                        <a:rPr lang="en-GB" sz="1200" dirty="0" smtClean="0">
                          <a:solidFill>
                            <a:srgbClr val="625852"/>
                          </a:solidFill>
                          <a:latin typeface="Century Gothic" panose="020B0502020202020204" pitchFamily="34" charset="0"/>
                        </a:rPr>
                        <a:t> de </a:t>
                      </a:r>
                      <a:r>
                        <a:rPr lang="en-GB" sz="1200" dirty="0" err="1" smtClean="0">
                          <a:solidFill>
                            <a:srgbClr val="625852"/>
                          </a:solidFill>
                          <a:latin typeface="Century Gothic" panose="020B0502020202020204" pitchFamily="34" charset="0"/>
                        </a:rPr>
                        <a:t>los</a:t>
                      </a:r>
                      <a:r>
                        <a:rPr lang="en-GB" sz="1200" dirty="0" smtClean="0">
                          <a:solidFill>
                            <a:srgbClr val="625852"/>
                          </a:solidFill>
                          <a:latin typeface="Century Gothic" panose="020B0502020202020204" pitchFamily="34" charset="0"/>
                        </a:rPr>
                        <a:t> </a:t>
                      </a:r>
                      <a:r>
                        <a:rPr lang="en-GB" sz="1200" dirty="0" err="1" smtClean="0">
                          <a:solidFill>
                            <a:srgbClr val="625852"/>
                          </a:solidFill>
                          <a:latin typeface="Century Gothic" panose="020B0502020202020204" pitchFamily="34" charset="0"/>
                        </a:rPr>
                        <a:t>trabajos</a:t>
                      </a:r>
                      <a:endParaRPr lang="en-GB" sz="1200" dirty="0">
                        <a:solidFill>
                          <a:srgbClr val="625852"/>
                        </a:solidFill>
                        <a:latin typeface="Century Gothic" panose="020B0502020202020204" pitchFamily="34" charset="0"/>
                      </a:endParaRPr>
                    </a:p>
                  </a:txBody>
                  <a:tcPr/>
                </a:tc>
                <a:extLst>
                  <a:ext uri="{0D108BD9-81ED-4DB2-BD59-A6C34878D82A}">
                    <a16:rowId xmlns:a16="http://schemas.microsoft.com/office/drawing/2014/main" val="1077024181"/>
                  </a:ext>
                </a:extLst>
              </a:tr>
              <a:tr h="370840">
                <a:tc vMerge="1">
                  <a:txBody>
                    <a:bodyPr/>
                    <a:lstStyle/>
                    <a:p>
                      <a:endParaRPr lang="en-GB" sz="1400" dirty="0"/>
                    </a:p>
                  </a:txBody>
                  <a:tcPr/>
                </a:tc>
                <a:tc>
                  <a:txBody>
                    <a:bodyPr/>
                    <a:lstStyle/>
                    <a:p>
                      <a:r>
                        <a:rPr lang="en-GB" sz="1200" dirty="0" err="1" smtClean="0">
                          <a:solidFill>
                            <a:srgbClr val="625852"/>
                          </a:solidFill>
                          <a:latin typeface="Century Gothic" panose="020B0502020202020204" pitchFamily="34" charset="0"/>
                        </a:rPr>
                        <a:t>Comunidades</a:t>
                      </a:r>
                      <a:endParaRPr lang="en-GB" sz="1200" dirty="0">
                        <a:solidFill>
                          <a:srgbClr val="625852"/>
                        </a:solidFill>
                        <a:latin typeface="Century Gothic" panose="020B0502020202020204" pitchFamily="34" charset="0"/>
                      </a:endParaRPr>
                    </a:p>
                  </a:txBody>
                  <a:tcPr/>
                </a:tc>
                <a:tc>
                  <a:txBody>
                    <a:bodyPr/>
                    <a:lstStyle/>
                    <a:p>
                      <a:r>
                        <a:rPr lang="es-ES" sz="1200" dirty="0" smtClean="0">
                          <a:solidFill>
                            <a:srgbClr val="625852"/>
                          </a:solidFill>
                          <a:latin typeface="Century Gothic" panose="020B0502020202020204" pitchFamily="34" charset="0"/>
                        </a:rPr>
                        <a:t>Accesibilidad y calidad de la vivienda</a:t>
                      </a:r>
                      <a:endParaRPr lang="en-GB" sz="1200" dirty="0">
                        <a:solidFill>
                          <a:srgbClr val="625852"/>
                        </a:solidFill>
                        <a:latin typeface="Century Gothic" panose="020B0502020202020204" pitchFamily="34" charset="0"/>
                      </a:endParaRPr>
                    </a:p>
                  </a:txBody>
                  <a:tcPr/>
                </a:tc>
                <a:extLst>
                  <a:ext uri="{0D108BD9-81ED-4DB2-BD59-A6C34878D82A}">
                    <a16:rowId xmlns:a16="http://schemas.microsoft.com/office/drawing/2014/main" val="3352886114"/>
                  </a:ext>
                </a:extLst>
              </a:tr>
              <a:tr h="370840">
                <a:tc rowSpan="3">
                  <a:txBody>
                    <a:bodyPr/>
                    <a:lstStyle/>
                    <a:p>
                      <a:r>
                        <a:rPr lang="en-GB" sz="1400" b="1" dirty="0" err="1" smtClean="0">
                          <a:solidFill>
                            <a:schemeClr val="bg1"/>
                          </a:solidFill>
                          <a:latin typeface="Century Gothic" panose="020B0502020202020204" pitchFamily="34" charset="0"/>
                        </a:rPr>
                        <a:t>Impactos</a:t>
                      </a:r>
                      <a:r>
                        <a:rPr lang="en-GB" sz="1400" b="1" dirty="0" smtClean="0">
                          <a:solidFill>
                            <a:schemeClr val="bg1"/>
                          </a:solidFill>
                          <a:latin typeface="Century Gothic" panose="020B0502020202020204" pitchFamily="34" charset="0"/>
                        </a:rPr>
                        <a:t> </a:t>
                      </a:r>
                      <a:r>
                        <a:rPr lang="en-GB" sz="1400" b="1" dirty="0" err="1" smtClean="0">
                          <a:solidFill>
                            <a:schemeClr val="bg1"/>
                          </a:solidFill>
                          <a:latin typeface="Century Gothic" panose="020B0502020202020204" pitchFamily="34" charset="0"/>
                        </a:rPr>
                        <a:t>economicos</a:t>
                      </a:r>
                      <a:endParaRPr lang="en-GB" sz="1400" b="1" dirty="0" smtClean="0">
                        <a:solidFill>
                          <a:schemeClr val="bg1"/>
                        </a:solidFill>
                        <a:latin typeface="Century Gothic" panose="020B0502020202020204" pitchFamily="34" charset="0"/>
                      </a:endParaRPr>
                    </a:p>
                  </a:txBody>
                  <a:tcPr>
                    <a:solidFill>
                      <a:schemeClr val="accent1"/>
                    </a:solidFill>
                  </a:tcPr>
                </a:tc>
                <a:tc>
                  <a:txBody>
                    <a:bodyPr/>
                    <a:lstStyle/>
                    <a:p>
                      <a:r>
                        <a:rPr lang="en-GB" sz="1200" dirty="0" err="1" smtClean="0">
                          <a:solidFill>
                            <a:srgbClr val="625852"/>
                          </a:solidFill>
                          <a:latin typeface="Century Gothic" panose="020B0502020202020204" pitchFamily="34" charset="0"/>
                        </a:rPr>
                        <a:t>Actividad</a:t>
                      </a:r>
                      <a:r>
                        <a:rPr lang="en-GB" sz="1200" dirty="0" smtClean="0">
                          <a:solidFill>
                            <a:srgbClr val="625852"/>
                          </a:solidFill>
                          <a:latin typeface="Century Gothic" panose="020B0502020202020204" pitchFamily="34" charset="0"/>
                        </a:rPr>
                        <a:t> </a:t>
                      </a:r>
                      <a:r>
                        <a:rPr lang="en-GB" sz="1200" dirty="0" err="1" smtClean="0">
                          <a:solidFill>
                            <a:srgbClr val="625852"/>
                          </a:solidFill>
                          <a:latin typeface="Century Gothic" panose="020B0502020202020204" pitchFamily="34" charset="0"/>
                        </a:rPr>
                        <a:t>económica</a:t>
                      </a:r>
                      <a:endParaRPr lang="en-GB" sz="1200" dirty="0">
                        <a:solidFill>
                          <a:srgbClr val="625852"/>
                        </a:solidFill>
                        <a:latin typeface="Century Gothic" panose="020B0502020202020204" pitchFamily="34" charset="0"/>
                      </a:endParaRPr>
                    </a:p>
                  </a:txBody>
                  <a:tcPr/>
                </a:tc>
                <a:tc>
                  <a:txBody>
                    <a:bodyPr/>
                    <a:lstStyle/>
                    <a:p>
                      <a:r>
                        <a:rPr lang="es-ES" sz="1200" dirty="0" smtClean="0">
                          <a:solidFill>
                            <a:srgbClr val="625852"/>
                          </a:solidFill>
                          <a:latin typeface="Century Gothic" panose="020B0502020202020204" pitchFamily="34" charset="0"/>
                        </a:rPr>
                        <a:t>Disociar el crecimiento económico de la degradación del medio ambiente</a:t>
                      </a:r>
                      <a:endParaRPr lang="en-GB" sz="1200" dirty="0">
                        <a:solidFill>
                          <a:srgbClr val="625852"/>
                        </a:solidFill>
                        <a:latin typeface="Century Gothic" panose="020B0502020202020204" pitchFamily="34" charset="0"/>
                      </a:endParaRPr>
                    </a:p>
                  </a:txBody>
                  <a:tcPr/>
                </a:tc>
                <a:extLst>
                  <a:ext uri="{0D108BD9-81ED-4DB2-BD59-A6C34878D82A}">
                    <a16:rowId xmlns:a16="http://schemas.microsoft.com/office/drawing/2014/main" val="459940985"/>
                  </a:ext>
                </a:extLst>
              </a:tr>
              <a:tr h="370840">
                <a:tc vMerge="1">
                  <a:txBody>
                    <a:bodyPr/>
                    <a:lstStyle/>
                    <a:p>
                      <a:endParaRPr lang="en-GB" sz="1400" dirty="0"/>
                    </a:p>
                  </a:txBody>
                  <a:tcPr/>
                </a:tc>
                <a:tc>
                  <a:txBody>
                    <a:bodyPr/>
                    <a:lstStyle/>
                    <a:p>
                      <a:r>
                        <a:rPr lang="en-GB" sz="1200" dirty="0" err="1" smtClean="0">
                          <a:solidFill>
                            <a:srgbClr val="625852"/>
                          </a:solidFill>
                          <a:latin typeface="Century Gothic" panose="020B0502020202020204" pitchFamily="34" charset="0"/>
                        </a:rPr>
                        <a:t>Empleo</a:t>
                      </a:r>
                      <a:endParaRPr lang="en-GB" sz="1200" dirty="0" smtClean="0">
                        <a:solidFill>
                          <a:srgbClr val="625852"/>
                        </a:solidFill>
                        <a:latin typeface="Century Gothic" panose="020B0502020202020204" pitchFamily="34" charset="0"/>
                      </a:endParaRPr>
                    </a:p>
                  </a:txBody>
                  <a:tcPr/>
                </a:tc>
                <a:tc>
                  <a:txBody>
                    <a:bodyPr/>
                    <a:lstStyle/>
                    <a:p>
                      <a:r>
                        <a:rPr lang="en-GB" sz="1200" dirty="0" err="1" smtClean="0">
                          <a:solidFill>
                            <a:srgbClr val="625852"/>
                          </a:solidFill>
                          <a:latin typeface="Century Gothic" panose="020B0502020202020204" pitchFamily="34" charset="0"/>
                        </a:rPr>
                        <a:t>Salarios</a:t>
                      </a:r>
                      <a:endParaRPr lang="en-GB" sz="1200" dirty="0">
                        <a:solidFill>
                          <a:srgbClr val="625852"/>
                        </a:solidFill>
                        <a:latin typeface="Century Gothic" panose="020B0502020202020204" pitchFamily="34" charset="0"/>
                      </a:endParaRPr>
                    </a:p>
                  </a:txBody>
                  <a:tcPr/>
                </a:tc>
                <a:extLst>
                  <a:ext uri="{0D108BD9-81ED-4DB2-BD59-A6C34878D82A}">
                    <a16:rowId xmlns:a16="http://schemas.microsoft.com/office/drawing/2014/main" val="3430861398"/>
                  </a:ext>
                </a:extLst>
              </a:tr>
              <a:tr h="370840">
                <a:tc vMerge="1">
                  <a:txBody>
                    <a:bodyPr/>
                    <a:lstStyle/>
                    <a:p>
                      <a:endParaRPr lang="en-GB" sz="1400" dirty="0"/>
                    </a:p>
                  </a:txBody>
                  <a:tcPr/>
                </a:tc>
                <a:tc>
                  <a:txBody>
                    <a:bodyPr/>
                    <a:lstStyle/>
                    <a:p>
                      <a:r>
                        <a:rPr lang="en-GB" sz="1200" dirty="0" err="1" smtClean="0">
                          <a:solidFill>
                            <a:srgbClr val="625852"/>
                          </a:solidFill>
                          <a:latin typeface="Century Gothic" panose="020B0502020202020204" pitchFamily="34" charset="0"/>
                        </a:rPr>
                        <a:t>Ingresos</a:t>
                      </a:r>
                      <a:r>
                        <a:rPr lang="en-GB" sz="1200" dirty="0" smtClean="0">
                          <a:solidFill>
                            <a:srgbClr val="625852"/>
                          </a:solidFill>
                          <a:latin typeface="Century Gothic" panose="020B0502020202020204" pitchFamily="34" charset="0"/>
                        </a:rPr>
                        <a:t>, </a:t>
                      </a:r>
                      <a:r>
                        <a:rPr lang="en-GB" sz="1200" dirty="0" err="1" smtClean="0">
                          <a:solidFill>
                            <a:srgbClr val="625852"/>
                          </a:solidFill>
                          <a:latin typeface="Century Gothic" panose="020B0502020202020204" pitchFamily="34" charset="0"/>
                        </a:rPr>
                        <a:t>precios</a:t>
                      </a:r>
                      <a:r>
                        <a:rPr lang="en-GB" sz="1200" dirty="0" smtClean="0">
                          <a:solidFill>
                            <a:srgbClr val="625852"/>
                          </a:solidFill>
                          <a:latin typeface="Century Gothic" panose="020B0502020202020204" pitchFamily="34" charset="0"/>
                        </a:rPr>
                        <a:t> y </a:t>
                      </a:r>
                      <a:r>
                        <a:rPr lang="en-GB" sz="1200" dirty="0" err="1" smtClean="0">
                          <a:solidFill>
                            <a:srgbClr val="625852"/>
                          </a:solidFill>
                          <a:latin typeface="Century Gothic" panose="020B0502020202020204" pitchFamily="34" charset="0"/>
                        </a:rPr>
                        <a:t>costos</a:t>
                      </a:r>
                      <a:endParaRPr lang="en-GB" sz="1200" dirty="0">
                        <a:solidFill>
                          <a:srgbClr val="625852"/>
                        </a:solidFill>
                        <a:latin typeface="Century Gothic" panose="020B0502020202020204" pitchFamily="34" charset="0"/>
                      </a:endParaRPr>
                    </a:p>
                  </a:txBody>
                  <a:tcPr/>
                </a:tc>
                <a:tc>
                  <a:txBody>
                    <a:bodyPr/>
                    <a:lstStyle/>
                    <a:p>
                      <a:r>
                        <a:rPr lang="en-GB" sz="1200" dirty="0" err="1" smtClean="0">
                          <a:solidFill>
                            <a:srgbClr val="625852"/>
                          </a:solidFill>
                          <a:latin typeface="Century Gothic" panose="020B0502020202020204" pitchFamily="34" charset="0"/>
                        </a:rPr>
                        <a:t>Inflación</a:t>
                      </a:r>
                      <a:endParaRPr lang="en-GB" sz="1200" dirty="0">
                        <a:solidFill>
                          <a:srgbClr val="625852"/>
                        </a:solidFill>
                        <a:latin typeface="Century Gothic" panose="020B0502020202020204" pitchFamily="34" charset="0"/>
                      </a:endParaRPr>
                    </a:p>
                  </a:txBody>
                  <a:tcPr/>
                </a:tc>
                <a:extLst>
                  <a:ext uri="{0D108BD9-81ED-4DB2-BD59-A6C34878D82A}">
                    <a16:rowId xmlns:a16="http://schemas.microsoft.com/office/drawing/2014/main" val="2092761059"/>
                  </a:ext>
                </a:extLst>
              </a:tr>
            </a:tbl>
          </a:graphicData>
        </a:graphic>
      </p:graphicFrame>
    </p:spTree>
    <p:extLst>
      <p:ext uri="{BB962C8B-B14F-4D97-AF65-F5344CB8AC3E}">
        <p14:creationId xmlns:p14="http://schemas.microsoft.com/office/powerpoint/2010/main" val="545008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63944"/>
            <a:ext cx="7677150" cy="869950"/>
          </a:xfrm>
        </p:spPr>
        <p:txBody>
          <a:bodyPr>
            <a:normAutofit/>
          </a:bodyPr>
          <a:lstStyle/>
          <a:p>
            <a:r>
              <a:rPr lang="es-CR" sz="2800" dirty="0" smtClean="0">
                <a:latin typeface="Century Gothic" panose="020B0502020202020204" pitchFamily="34" charset="0"/>
              </a:rPr>
              <a:t>Qué categorías de impacto incluir</a:t>
            </a:r>
            <a:endParaRPr lang="es-CR" sz="2800" noProof="0" dirty="0">
              <a:latin typeface="Century Gothic" panose="020B0502020202020204" pitchFamily="34" charset="0"/>
            </a:endParaRPr>
          </a:p>
        </p:txBody>
      </p:sp>
      <p:grpSp>
        <p:nvGrpSpPr>
          <p:cNvPr id="26" name="Group 25"/>
          <p:cNvGrpSpPr/>
          <p:nvPr/>
        </p:nvGrpSpPr>
        <p:grpSpPr>
          <a:xfrm>
            <a:off x="628650" y="1247827"/>
            <a:ext cx="8134350" cy="4876800"/>
            <a:chOff x="557851" y="646587"/>
            <a:chExt cx="8134350" cy="4876800"/>
          </a:xfrm>
        </p:grpSpPr>
        <p:sp>
          <p:nvSpPr>
            <p:cNvPr id="25" name="Rectangle 24"/>
            <p:cNvSpPr/>
            <p:nvPr/>
          </p:nvSpPr>
          <p:spPr>
            <a:xfrm>
              <a:off x="557851" y="646587"/>
              <a:ext cx="8134350" cy="4876800"/>
            </a:xfrm>
            <a:prstGeom prst="rect">
              <a:avLst/>
            </a:prstGeom>
            <a:solidFill>
              <a:srgbClr val="E9EEF8">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b="1" dirty="0">
                  <a:solidFill>
                    <a:srgbClr val="625852"/>
                  </a:solidFill>
                  <a:latin typeface="Century Gothic" panose="020B0502020202020204" pitchFamily="34" charset="0"/>
                </a:rPr>
                <a:t>Elección sistemática, transparente y participativa, en el contexto de los objetivos del usuario y las necesidades de los interesados</a:t>
              </a:r>
              <a:r>
                <a:rPr lang="en-GB" b="1" dirty="0">
                  <a:solidFill>
                    <a:srgbClr val="625852"/>
                  </a:solidFill>
                  <a:latin typeface="Century Gothic" panose="020B0502020202020204" pitchFamily="34" charset="0"/>
                </a:rPr>
                <a:t>.</a:t>
              </a:r>
            </a:p>
          </p:txBody>
        </p:sp>
        <p:grpSp>
          <p:nvGrpSpPr>
            <p:cNvPr id="23" name="Group 22"/>
            <p:cNvGrpSpPr/>
            <p:nvPr/>
          </p:nvGrpSpPr>
          <p:grpSpPr>
            <a:xfrm>
              <a:off x="914399" y="1371600"/>
              <a:ext cx="7434674" cy="3051897"/>
              <a:chOff x="838198" y="1219200"/>
              <a:chExt cx="7434674" cy="3051897"/>
            </a:xfrm>
          </p:grpSpPr>
          <p:sp>
            <p:nvSpPr>
              <p:cNvPr id="22" name="Rectangle 21"/>
              <p:cNvSpPr/>
              <p:nvPr/>
            </p:nvSpPr>
            <p:spPr>
              <a:xfrm>
                <a:off x="6154519" y="2359408"/>
                <a:ext cx="2118353" cy="1902510"/>
              </a:xfrm>
              <a:prstGeom prst="rect">
                <a:avLst/>
              </a:prstGeom>
              <a:solidFill>
                <a:srgbClr val="D0DCF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200" dirty="0">
                    <a:solidFill>
                      <a:srgbClr val="625852"/>
                    </a:solidFill>
                  </a:rPr>
                  <a:t>Incluir de manera equilibrada impactos positivos como los negativos, y las categorías de impacto de las tres dimensiones de la sostenibilidad (ambiental, social, económica).</a:t>
                </a:r>
                <a:endParaRPr lang="en-GB" sz="1200" dirty="0">
                  <a:solidFill>
                    <a:srgbClr val="625852"/>
                  </a:solidFill>
                </a:endParaRPr>
              </a:p>
            </p:txBody>
          </p:sp>
          <p:sp>
            <p:nvSpPr>
              <p:cNvPr id="21" name="Rectangle 20"/>
              <p:cNvSpPr/>
              <p:nvPr/>
            </p:nvSpPr>
            <p:spPr>
              <a:xfrm>
                <a:off x="3506683" y="2345022"/>
                <a:ext cx="2118351" cy="1923962"/>
              </a:xfrm>
              <a:prstGeom prst="rect">
                <a:avLst/>
              </a:prstGeom>
              <a:solidFill>
                <a:srgbClr val="D0DCF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000" dirty="0">
                    <a:solidFill>
                      <a:srgbClr val="625852"/>
                    </a:solidFill>
                  </a:rPr>
                  <a:t>Entendido desde la perspectiva de los usuarios, los encargados de la adopción de decisiones y las partes interesadas</a:t>
                </a:r>
                <a:r>
                  <a:rPr lang="en-GB" sz="1000" dirty="0">
                    <a:solidFill>
                      <a:srgbClr val="625852"/>
                    </a:solidFill>
                  </a:rPr>
                  <a:t>. </a:t>
                </a:r>
              </a:p>
              <a:p>
                <a:endParaRPr lang="en-GB" sz="1000" dirty="0">
                  <a:solidFill>
                    <a:srgbClr val="625852"/>
                  </a:solidFill>
                </a:endParaRPr>
              </a:p>
              <a:p>
                <a:r>
                  <a:rPr lang="es-ES" sz="1000" dirty="0">
                    <a:solidFill>
                      <a:srgbClr val="625852"/>
                    </a:solidFill>
                  </a:rPr>
                  <a:t>Criterio subjetivo que debe determinarse en función de los objetivos de la evaluación, los objetivos de política nacionales o locales y las prioridades de los interesados. </a:t>
                </a:r>
              </a:p>
              <a:p>
                <a:endParaRPr lang="es-ES" sz="1000" dirty="0">
                  <a:solidFill>
                    <a:srgbClr val="625852"/>
                  </a:solidFill>
                </a:endParaRPr>
              </a:p>
              <a:p>
                <a:endParaRPr lang="es-ES" sz="1000" dirty="0">
                  <a:solidFill>
                    <a:srgbClr val="625852"/>
                  </a:solidFill>
                </a:endParaRPr>
              </a:p>
            </p:txBody>
          </p:sp>
          <p:sp>
            <p:nvSpPr>
              <p:cNvPr id="20" name="Rectangle 19"/>
              <p:cNvSpPr/>
              <p:nvPr/>
            </p:nvSpPr>
            <p:spPr>
              <a:xfrm>
                <a:off x="838199" y="2359408"/>
                <a:ext cx="2139000" cy="1911689"/>
              </a:xfrm>
              <a:prstGeom prst="rect">
                <a:avLst/>
              </a:prstGeom>
              <a:solidFill>
                <a:srgbClr val="D0DCF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100" dirty="0">
                    <a:solidFill>
                      <a:srgbClr val="625852"/>
                    </a:solidFill>
                  </a:rPr>
                  <a:t>Basándose en las evidencias, las categorías de impacto afectadas de manera significativa, incluyendo los impactos que son</a:t>
                </a:r>
                <a:r>
                  <a:rPr lang="en-GB" sz="1100" dirty="0">
                    <a:solidFill>
                      <a:srgbClr val="625852"/>
                    </a:solidFill>
                  </a:rPr>
                  <a:t>: </a:t>
                </a:r>
              </a:p>
              <a:p>
                <a:pPr marL="285750" indent="-285750">
                  <a:buFontTx/>
                  <a:buChar char="-"/>
                </a:pPr>
                <a:r>
                  <a:rPr lang="en-GB" sz="1100" dirty="0" err="1">
                    <a:solidFill>
                      <a:srgbClr val="625852"/>
                    </a:solidFill>
                  </a:rPr>
                  <a:t>positivos</a:t>
                </a:r>
                <a:r>
                  <a:rPr lang="en-GB" sz="1100" dirty="0">
                    <a:solidFill>
                      <a:srgbClr val="625852"/>
                    </a:solidFill>
                  </a:rPr>
                  <a:t> y </a:t>
                </a:r>
                <a:r>
                  <a:rPr lang="en-GB" sz="1100" dirty="0" err="1">
                    <a:solidFill>
                      <a:srgbClr val="625852"/>
                    </a:solidFill>
                  </a:rPr>
                  <a:t>negativos</a:t>
                </a:r>
                <a:endParaRPr lang="en-GB" sz="1100" dirty="0">
                  <a:solidFill>
                    <a:srgbClr val="625852"/>
                  </a:solidFill>
                </a:endParaRPr>
              </a:p>
              <a:p>
                <a:pPr marL="285750" indent="-285750">
                  <a:buFontTx/>
                  <a:buChar char="-"/>
                </a:pPr>
                <a:r>
                  <a:rPr lang="en-GB" sz="1100" dirty="0" err="1">
                    <a:solidFill>
                      <a:srgbClr val="625852"/>
                    </a:solidFill>
                  </a:rPr>
                  <a:t>intencional</a:t>
                </a:r>
                <a:r>
                  <a:rPr lang="en-GB" sz="1100" dirty="0">
                    <a:solidFill>
                      <a:srgbClr val="625852"/>
                    </a:solidFill>
                  </a:rPr>
                  <a:t> y no </a:t>
                </a:r>
                <a:r>
                  <a:rPr lang="en-GB" sz="1100" dirty="0" err="1">
                    <a:solidFill>
                      <a:srgbClr val="625852"/>
                    </a:solidFill>
                  </a:rPr>
                  <a:t>intencional</a:t>
                </a:r>
                <a:endParaRPr lang="en-GB" sz="1100" dirty="0">
                  <a:solidFill>
                    <a:srgbClr val="625852"/>
                  </a:solidFill>
                </a:endParaRPr>
              </a:p>
              <a:p>
                <a:pPr marL="285750" indent="-285750">
                  <a:buFontTx/>
                  <a:buChar char="-"/>
                </a:pPr>
                <a:r>
                  <a:rPr lang="es-ES" sz="1100" dirty="0">
                    <a:solidFill>
                      <a:srgbClr val="625852"/>
                    </a:solidFill>
                  </a:rPr>
                  <a:t>a corto y largo plazo </a:t>
                </a:r>
              </a:p>
              <a:p>
                <a:pPr marL="285750" indent="-285750">
                  <a:buFontTx/>
                  <a:buChar char="-"/>
                </a:pPr>
                <a:r>
                  <a:rPr lang="es-ES" sz="1100" dirty="0">
                    <a:solidFill>
                      <a:srgbClr val="625852"/>
                    </a:solidFill>
                  </a:rPr>
                  <a:t>Dentro y fuera de la jurisdicción </a:t>
                </a:r>
              </a:p>
            </p:txBody>
          </p:sp>
          <p:grpSp>
            <p:nvGrpSpPr>
              <p:cNvPr id="9" name="Group 8"/>
              <p:cNvGrpSpPr/>
              <p:nvPr/>
            </p:nvGrpSpPr>
            <p:grpSpPr>
              <a:xfrm>
                <a:off x="838198" y="1219200"/>
                <a:ext cx="7434674" cy="1146679"/>
                <a:chOff x="597053" y="1219200"/>
                <a:chExt cx="7434674" cy="1146679"/>
              </a:xfrm>
            </p:grpSpPr>
            <p:sp>
              <p:nvSpPr>
                <p:cNvPr id="19" name="Rectangle 18"/>
                <p:cNvSpPr/>
                <p:nvPr/>
              </p:nvSpPr>
              <p:spPr>
                <a:xfrm>
                  <a:off x="5913375" y="1996030"/>
                  <a:ext cx="2118352" cy="369849"/>
                </a:xfrm>
                <a:prstGeom prst="rect">
                  <a:avLst/>
                </a:prstGeom>
                <a:solidFill>
                  <a:srgbClr val="CD59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Exhaustividad</a:t>
                  </a:r>
                  <a:endParaRPr lang="es-ES" sz="1400" b="1" dirty="0"/>
                </a:p>
              </p:txBody>
            </p:sp>
            <p:grpSp>
              <p:nvGrpSpPr>
                <p:cNvPr id="8" name="Group 7"/>
                <p:cNvGrpSpPr/>
                <p:nvPr/>
              </p:nvGrpSpPr>
              <p:grpSpPr>
                <a:xfrm>
                  <a:off x="597053" y="1219200"/>
                  <a:ext cx="7432062" cy="1146679"/>
                  <a:chOff x="597053" y="1219200"/>
                  <a:chExt cx="7432062" cy="1146679"/>
                </a:xfrm>
              </p:grpSpPr>
              <p:sp>
                <p:nvSpPr>
                  <p:cNvPr id="17" name="Rectangle 16"/>
                  <p:cNvSpPr/>
                  <p:nvPr/>
                </p:nvSpPr>
                <p:spPr>
                  <a:xfrm>
                    <a:off x="3265538" y="1996030"/>
                    <a:ext cx="2118352" cy="369849"/>
                  </a:xfrm>
                  <a:prstGeom prst="rect">
                    <a:avLst/>
                  </a:prstGeom>
                  <a:solidFill>
                    <a:srgbClr val="B36A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Relevancia</a:t>
                    </a:r>
                    <a:endParaRPr lang="es-ES" sz="1400" b="1" dirty="0"/>
                  </a:p>
                </p:txBody>
              </p:sp>
              <p:grpSp>
                <p:nvGrpSpPr>
                  <p:cNvPr id="6" name="Group 5"/>
                  <p:cNvGrpSpPr/>
                  <p:nvPr/>
                </p:nvGrpSpPr>
                <p:grpSpPr>
                  <a:xfrm>
                    <a:off x="597054" y="1219200"/>
                    <a:ext cx="7432061" cy="782439"/>
                    <a:chOff x="597054" y="1219200"/>
                    <a:chExt cx="7432061" cy="782439"/>
                  </a:xfrm>
                </p:grpSpPr>
                <p:sp>
                  <p:nvSpPr>
                    <p:cNvPr id="15" name="Down Arrow 14"/>
                    <p:cNvSpPr/>
                    <p:nvPr/>
                  </p:nvSpPr>
                  <p:spPr>
                    <a:xfrm>
                      <a:off x="4216551" y="1755583"/>
                      <a:ext cx="182255" cy="246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97054" y="1219200"/>
                      <a:ext cx="7432061"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Incluir todas las categorías de impacto en el desarrollo sostenible, que se prevé que sean </a:t>
                      </a:r>
                      <a:r>
                        <a:rPr lang="es-ES" sz="1600" b="1" dirty="0" smtClean="0"/>
                        <a:t>relevantes </a:t>
                      </a:r>
                      <a:r>
                        <a:rPr lang="es-ES" sz="1600" b="1" dirty="0"/>
                        <a:t>y que vean afectadas significativamente</a:t>
                      </a:r>
                      <a:endParaRPr lang="en-GB" sz="1600" b="1" dirty="0"/>
                    </a:p>
                  </p:txBody>
                </p:sp>
                <p:sp>
                  <p:nvSpPr>
                    <p:cNvPr id="3" name="Down Arrow 2"/>
                    <p:cNvSpPr/>
                    <p:nvPr/>
                  </p:nvSpPr>
                  <p:spPr>
                    <a:xfrm>
                      <a:off x="1511453" y="1752096"/>
                      <a:ext cx="182255" cy="246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6881422" y="1743504"/>
                      <a:ext cx="182255" cy="246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p:cNvSpPr/>
                  <p:nvPr/>
                </p:nvSpPr>
                <p:spPr>
                  <a:xfrm>
                    <a:off x="597053" y="1989560"/>
                    <a:ext cx="2139001" cy="36984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Significancia</a:t>
                    </a:r>
                    <a:endParaRPr lang="es-ES" sz="1400" b="1" dirty="0"/>
                  </a:p>
                </p:txBody>
              </p:sp>
            </p:grpSp>
          </p:grpSp>
        </p:grpSp>
        <p:sp>
          <p:nvSpPr>
            <p:cNvPr id="24" name="Rectangle 23"/>
            <p:cNvSpPr/>
            <p:nvPr/>
          </p:nvSpPr>
          <p:spPr>
            <a:xfrm>
              <a:off x="908995" y="4706742"/>
              <a:ext cx="7432061" cy="533400"/>
            </a:xfrm>
            <a:prstGeom prst="rect">
              <a:avLst/>
            </a:prstGeom>
            <a:solidFill>
              <a:srgbClr val="E0A9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Consultar a las partes interesadas para elegir las categorías de impacto que cumplan los criterios</a:t>
              </a:r>
            </a:p>
            <a:p>
              <a:pPr algn="ctr"/>
              <a:r>
                <a:rPr lang="en-GB" sz="1200" b="1" dirty="0" err="1"/>
                <a:t>Cómo</a:t>
              </a:r>
              <a:r>
                <a:rPr lang="en-GB" sz="1200" b="1" dirty="0"/>
                <a:t>: ICAT </a:t>
              </a:r>
              <a:r>
                <a:rPr lang="en-GB" sz="1200" b="1" i="1" dirty="0"/>
                <a:t>Stakeholders Participation Guidance </a:t>
              </a:r>
            </a:p>
          </p:txBody>
        </p:sp>
      </p:grpSp>
      <p:sp>
        <p:nvSpPr>
          <p:cNvPr id="27" name="Down Arrow 26"/>
          <p:cNvSpPr/>
          <p:nvPr/>
        </p:nvSpPr>
        <p:spPr>
          <a:xfrm flipV="1">
            <a:off x="1886320" y="5025635"/>
            <a:ext cx="208810" cy="281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Down Arrow 29"/>
          <p:cNvSpPr/>
          <p:nvPr/>
        </p:nvSpPr>
        <p:spPr>
          <a:xfrm flipV="1">
            <a:off x="4591418" y="5014205"/>
            <a:ext cx="208810" cy="281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Down Arrow 30"/>
          <p:cNvSpPr/>
          <p:nvPr/>
        </p:nvSpPr>
        <p:spPr>
          <a:xfrm flipV="1">
            <a:off x="7256289" y="5025635"/>
            <a:ext cx="208810" cy="281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0946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CR" dirty="0" smtClean="0">
                <a:latin typeface="Century Gothic" panose="020B0502020202020204" pitchFamily="34" charset="0"/>
              </a:rPr>
              <a:t>Informar sobre la elección</a:t>
            </a:r>
            <a:endParaRPr lang="es-CR" noProof="0" dirty="0">
              <a:latin typeface="Century Gothic" panose="020B0502020202020204" pitchFamily="34" charset="0"/>
            </a:endParaRPr>
          </a:p>
        </p:txBody>
      </p:sp>
      <p:graphicFrame>
        <p:nvGraphicFramePr>
          <p:cNvPr id="15" name="Content Placeholder 14"/>
          <p:cNvGraphicFramePr>
            <a:graphicFrameLocks/>
          </p:cNvGraphicFramePr>
          <p:nvPr>
            <p:extLst>
              <p:ext uri="{D42A27DB-BD31-4B8C-83A1-F6EECF244321}">
                <p14:modId xmlns:p14="http://schemas.microsoft.com/office/powerpoint/2010/main" val="33135766"/>
              </p:ext>
            </p:extLst>
          </p:nvPr>
        </p:nvGraphicFramePr>
        <p:xfrm>
          <a:off x="400050" y="1600200"/>
          <a:ext cx="8486775" cy="3429000"/>
        </p:xfrm>
        <a:graphic>
          <a:graphicData uri="http://schemas.openxmlformats.org/drawingml/2006/table">
            <a:tbl>
              <a:tblPr firstRow="1" bandRow="1">
                <a:tableStyleId>{5C22544A-7EE6-4342-B048-85BDC9FD1C3A}</a:tableStyleId>
              </a:tblPr>
              <a:tblGrid>
                <a:gridCol w="1285783">
                  <a:extLst>
                    <a:ext uri="{9D8B030D-6E8A-4147-A177-3AD203B41FA5}">
                      <a16:colId xmlns:a16="http://schemas.microsoft.com/office/drawing/2014/main" val="3955364558"/>
                    </a:ext>
                  </a:extLst>
                </a:gridCol>
                <a:gridCol w="1143000">
                  <a:extLst>
                    <a:ext uri="{9D8B030D-6E8A-4147-A177-3AD203B41FA5}">
                      <a16:colId xmlns:a16="http://schemas.microsoft.com/office/drawing/2014/main" val="96839691"/>
                    </a:ext>
                  </a:extLst>
                </a:gridCol>
                <a:gridCol w="990497">
                  <a:extLst>
                    <a:ext uri="{9D8B030D-6E8A-4147-A177-3AD203B41FA5}">
                      <a16:colId xmlns:a16="http://schemas.microsoft.com/office/drawing/2014/main" val="1021783682"/>
                    </a:ext>
                  </a:extLst>
                </a:gridCol>
                <a:gridCol w="1117551">
                  <a:extLst>
                    <a:ext uri="{9D8B030D-6E8A-4147-A177-3AD203B41FA5}">
                      <a16:colId xmlns:a16="http://schemas.microsoft.com/office/drawing/2014/main" val="3428826586"/>
                    </a:ext>
                  </a:extLst>
                </a:gridCol>
                <a:gridCol w="1447800">
                  <a:extLst>
                    <a:ext uri="{9D8B030D-6E8A-4147-A177-3AD203B41FA5}">
                      <a16:colId xmlns:a16="http://schemas.microsoft.com/office/drawing/2014/main" val="1370802680"/>
                    </a:ext>
                  </a:extLst>
                </a:gridCol>
                <a:gridCol w="2502144">
                  <a:extLst>
                    <a:ext uri="{9D8B030D-6E8A-4147-A177-3AD203B41FA5}">
                      <a16:colId xmlns:a16="http://schemas.microsoft.com/office/drawing/2014/main" val="3896449139"/>
                    </a:ext>
                  </a:extLst>
                </a:gridCol>
              </a:tblGrid>
              <a:tr h="1142104">
                <a:tc>
                  <a:txBody>
                    <a:bodyPr/>
                    <a:lstStyle/>
                    <a:p>
                      <a:r>
                        <a:rPr lang="en-GB" sz="1200" dirty="0" err="1" smtClean="0">
                          <a:solidFill>
                            <a:schemeClr val="bg1"/>
                          </a:solidFill>
                        </a:rPr>
                        <a:t>Dimensión</a:t>
                      </a:r>
                      <a:endParaRPr lang="en-GB" sz="1200" dirty="0" smtClean="0">
                        <a:solidFill>
                          <a:schemeClr val="bg1"/>
                        </a:solidFill>
                      </a:endParaRPr>
                    </a:p>
                  </a:txBody>
                  <a:tcPr>
                    <a:solidFill>
                      <a:schemeClr val="accent5"/>
                    </a:solidFill>
                  </a:tcPr>
                </a:tc>
                <a:tc>
                  <a:txBody>
                    <a:bodyPr/>
                    <a:lstStyle/>
                    <a:p>
                      <a:r>
                        <a:rPr lang="en-GB" sz="1200" dirty="0" err="1" smtClean="0">
                          <a:solidFill>
                            <a:schemeClr val="bg1"/>
                          </a:solidFill>
                        </a:rPr>
                        <a:t>Categoría</a:t>
                      </a:r>
                      <a:r>
                        <a:rPr lang="en-GB" sz="1200" dirty="0" smtClean="0">
                          <a:solidFill>
                            <a:schemeClr val="bg1"/>
                          </a:solidFill>
                        </a:rPr>
                        <a:t> de </a:t>
                      </a:r>
                      <a:r>
                        <a:rPr lang="en-GB" sz="1200" dirty="0" err="1" smtClean="0">
                          <a:solidFill>
                            <a:schemeClr val="bg1"/>
                          </a:solidFill>
                        </a:rPr>
                        <a:t>impacto</a:t>
                      </a:r>
                      <a:endParaRPr lang="en-GB" sz="1200" dirty="0">
                        <a:solidFill>
                          <a:schemeClr val="bg1"/>
                        </a:solidFill>
                      </a:endParaRPr>
                    </a:p>
                  </a:txBody>
                  <a:tcPr>
                    <a:solidFill>
                      <a:schemeClr val="accent5"/>
                    </a:solidFill>
                  </a:tcPr>
                </a:tc>
                <a:tc>
                  <a:txBody>
                    <a:bodyPr/>
                    <a:lstStyle/>
                    <a:p>
                      <a:r>
                        <a:rPr lang="en-GB" sz="1200" dirty="0" err="1" smtClean="0">
                          <a:solidFill>
                            <a:schemeClr val="bg1"/>
                          </a:solidFill>
                        </a:rPr>
                        <a:t>Relevante</a:t>
                      </a:r>
                      <a:r>
                        <a:rPr lang="en-GB" sz="1200" baseline="0" dirty="0" smtClean="0">
                          <a:solidFill>
                            <a:schemeClr val="bg1"/>
                          </a:solidFill>
                        </a:rPr>
                        <a:t> (Yes/No)</a:t>
                      </a:r>
                      <a:endParaRPr lang="en-GB" sz="1200" dirty="0">
                        <a:solidFill>
                          <a:schemeClr val="bg1"/>
                        </a:solidFill>
                      </a:endParaRPr>
                    </a:p>
                  </a:txBody>
                  <a:tcPr>
                    <a:solidFill>
                      <a:schemeClr val="accent5"/>
                    </a:solidFill>
                  </a:tcPr>
                </a:tc>
                <a:tc>
                  <a:txBody>
                    <a:bodyPr/>
                    <a:lstStyle/>
                    <a:p>
                      <a:r>
                        <a:rPr lang="en-GB" sz="1200" dirty="0" err="1" smtClean="0">
                          <a:solidFill>
                            <a:schemeClr val="bg1"/>
                          </a:solidFill>
                        </a:rPr>
                        <a:t>Significativa</a:t>
                      </a:r>
                      <a:endParaRPr lang="en-GB"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bg1"/>
                          </a:solidFill>
                        </a:rPr>
                        <a:t>(Yes/No)</a:t>
                      </a:r>
                      <a:endParaRPr lang="en-GB" sz="1200" dirty="0" smtClean="0">
                        <a:solidFill>
                          <a:schemeClr val="bg1"/>
                        </a:solidFill>
                      </a:endParaRPr>
                    </a:p>
                    <a:p>
                      <a:endParaRPr lang="en-GB" sz="1200" dirty="0">
                        <a:solidFill>
                          <a:schemeClr val="bg1"/>
                        </a:solidFill>
                      </a:endParaRPr>
                    </a:p>
                  </a:txBody>
                  <a:tcPr>
                    <a:solidFill>
                      <a:schemeClr val="accent5"/>
                    </a:solidFill>
                  </a:tcPr>
                </a:tc>
                <a:tc>
                  <a:txBody>
                    <a:bodyPr/>
                    <a:lstStyle/>
                    <a:p>
                      <a:r>
                        <a:rPr lang="en-GB" sz="1200" dirty="0" err="1" smtClean="0">
                          <a:solidFill>
                            <a:schemeClr val="bg1"/>
                          </a:solidFill>
                        </a:rPr>
                        <a:t>Incluida</a:t>
                      </a:r>
                      <a:r>
                        <a:rPr lang="en-GB" sz="1200" dirty="0" smtClean="0">
                          <a:solidFill>
                            <a:schemeClr val="bg1"/>
                          </a:solidFill>
                        </a:rPr>
                        <a:t> </a:t>
                      </a:r>
                      <a:r>
                        <a:rPr lang="en-GB" sz="1200" dirty="0" err="1" smtClean="0">
                          <a:solidFill>
                            <a:schemeClr val="bg1"/>
                          </a:solidFill>
                        </a:rPr>
                        <a:t>en</a:t>
                      </a:r>
                      <a:r>
                        <a:rPr lang="en-GB" sz="1200" dirty="0" smtClean="0">
                          <a:solidFill>
                            <a:schemeClr val="bg1"/>
                          </a:solidFill>
                        </a:rPr>
                        <a:t> el</a:t>
                      </a:r>
                      <a:r>
                        <a:rPr lang="en-GB" sz="1200" baseline="0" dirty="0" smtClean="0">
                          <a:solidFill>
                            <a:schemeClr val="bg1"/>
                          </a:solidFill>
                        </a:rPr>
                        <a:t> </a:t>
                      </a:r>
                      <a:r>
                        <a:rPr lang="en-GB" sz="1200" dirty="0" smtClean="0">
                          <a:solidFill>
                            <a:schemeClr val="bg1"/>
                          </a:solidFill>
                        </a:rPr>
                        <a:t>assessment</a:t>
                      </a:r>
                      <a:r>
                        <a:rPr lang="en-GB" sz="1200" baseline="0" dirty="0" smtClean="0">
                          <a:solidFill>
                            <a:schemeClr val="bg1"/>
                          </a:solidFill>
                        </a:rPr>
                        <a:t> boundary?</a:t>
                      </a:r>
                      <a:endParaRPr lang="en-GB" sz="1200" dirty="0">
                        <a:solidFill>
                          <a:schemeClr val="bg1"/>
                        </a:solidFill>
                      </a:endParaRPr>
                    </a:p>
                  </a:txBody>
                  <a:tcPr>
                    <a:solidFill>
                      <a:schemeClr val="accent5"/>
                    </a:solidFill>
                  </a:tcPr>
                </a:tc>
                <a:tc>
                  <a:txBody>
                    <a:bodyPr/>
                    <a:lstStyle/>
                    <a:p>
                      <a:r>
                        <a:rPr lang="es-ES" sz="1200" dirty="0" smtClean="0">
                          <a:solidFill>
                            <a:schemeClr val="bg1"/>
                          </a:solidFill>
                        </a:rPr>
                        <a:t>Breve descripción o justificación de la determinación de </a:t>
                      </a:r>
                      <a:r>
                        <a:rPr lang="es-ES" sz="1200" dirty="0" err="1" smtClean="0">
                          <a:solidFill>
                            <a:schemeClr val="bg1"/>
                          </a:solidFill>
                        </a:rPr>
                        <a:t>relevance</a:t>
                      </a:r>
                      <a:r>
                        <a:rPr lang="es-ES" sz="1200" baseline="0" dirty="0" smtClean="0">
                          <a:solidFill>
                            <a:schemeClr val="bg1"/>
                          </a:solidFill>
                        </a:rPr>
                        <a:t> y </a:t>
                      </a:r>
                      <a:r>
                        <a:rPr lang="es-ES" sz="1200" baseline="0" dirty="0" err="1" smtClean="0">
                          <a:solidFill>
                            <a:schemeClr val="bg1"/>
                          </a:solidFill>
                        </a:rPr>
                        <a:t>significance</a:t>
                      </a:r>
                      <a:endParaRPr lang="en-GB" sz="1200" dirty="0">
                        <a:solidFill>
                          <a:schemeClr val="bg1"/>
                        </a:solidFill>
                      </a:endParaRPr>
                    </a:p>
                  </a:txBody>
                  <a:tcPr>
                    <a:solidFill>
                      <a:schemeClr val="accent5"/>
                    </a:solidFill>
                  </a:tcPr>
                </a:tc>
                <a:extLst>
                  <a:ext uri="{0D108BD9-81ED-4DB2-BD59-A6C34878D82A}">
                    <a16:rowId xmlns:a16="http://schemas.microsoft.com/office/drawing/2014/main" val="1734557318"/>
                  </a:ext>
                </a:extLst>
              </a:tr>
              <a:tr h="380701">
                <a:tc rowSpan="2">
                  <a:txBody>
                    <a:bodyPr/>
                    <a:lstStyle/>
                    <a:p>
                      <a:pPr marL="0" algn="l" defTabSz="914400" rtl="0" eaLnBrk="1" latinLnBrk="0" hangingPunct="1"/>
                      <a:r>
                        <a:rPr lang="en-GB" sz="1200" b="1" kern="1200" dirty="0" err="1" smtClean="0">
                          <a:solidFill>
                            <a:schemeClr val="bg1"/>
                          </a:solidFill>
                          <a:latin typeface="+mn-lt"/>
                          <a:ea typeface="+mn-ea"/>
                          <a:cs typeface="+mn-cs"/>
                        </a:rPr>
                        <a:t>Impactos</a:t>
                      </a:r>
                      <a:r>
                        <a:rPr lang="en-GB" sz="1200" b="1" kern="1200" dirty="0" smtClean="0">
                          <a:solidFill>
                            <a:schemeClr val="bg1"/>
                          </a:solidFill>
                          <a:latin typeface="+mn-lt"/>
                          <a:ea typeface="+mn-ea"/>
                          <a:cs typeface="+mn-cs"/>
                        </a:rPr>
                        <a:t> </a:t>
                      </a:r>
                      <a:r>
                        <a:rPr lang="en-GB" sz="1200" b="1" kern="1200" dirty="0" err="1" smtClean="0">
                          <a:solidFill>
                            <a:schemeClr val="bg1"/>
                          </a:solidFill>
                          <a:latin typeface="+mn-lt"/>
                          <a:ea typeface="+mn-ea"/>
                          <a:cs typeface="+mn-cs"/>
                        </a:rPr>
                        <a:t>ambientales</a:t>
                      </a:r>
                      <a:endParaRPr lang="en-GB" sz="1200" b="1" kern="1200" dirty="0">
                        <a:solidFill>
                          <a:schemeClr val="bg1"/>
                        </a:solidFill>
                        <a:latin typeface="+mn-lt"/>
                        <a:ea typeface="+mn-ea"/>
                        <a:cs typeface="+mn-cs"/>
                      </a:endParaRPr>
                    </a:p>
                  </a:txBody>
                  <a:tcPr>
                    <a:solidFill>
                      <a:schemeClr val="accent1"/>
                    </a:solidFill>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r>
                        <a:rPr lang="en-GB" sz="1200" dirty="0" smtClean="0">
                          <a:solidFill>
                            <a:srgbClr val="625852"/>
                          </a:solidFill>
                        </a:rPr>
                        <a:t>The policy is expected to….</a:t>
                      </a:r>
                      <a:endParaRPr lang="en-GB" sz="1200" dirty="0">
                        <a:solidFill>
                          <a:srgbClr val="625852"/>
                        </a:solidFill>
                      </a:endParaRPr>
                    </a:p>
                  </a:txBody>
                  <a:tcPr/>
                </a:tc>
                <a:extLst>
                  <a:ext uri="{0D108BD9-81ED-4DB2-BD59-A6C34878D82A}">
                    <a16:rowId xmlns:a16="http://schemas.microsoft.com/office/drawing/2014/main" val="2402657737"/>
                  </a:ext>
                </a:extLst>
              </a:tr>
              <a:tr h="468519">
                <a:tc vMerge="1">
                  <a:txBody>
                    <a:bodyPr/>
                    <a:lstStyle/>
                    <a:p>
                      <a:endParaRPr lang="en-GB" sz="1400" dirty="0"/>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extLst>
                  <a:ext uri="{0D108BD9-81ED-4DB2-BD59-A6C34878D82A}">
                    <a16:rowId xmlns:a16="http://schemas.microsoft.com/office/drawing/2014/main" val="2985075010"/>
                  </a:ext>
                </a:extLst>
              </a:tr>
              <a:tr h="634502">
                <a:tc>
                  <a:txBody>
                    <a:bodyPr/>
                    <a:lstStyle/>
                    <a:p>
                      <a:r>
                        <a:rPr lang="en-GB" sz="1200" b="1" dirty="0" err="1" smtClean="0">
                          <a:solidFill>
                            <a:schemeClr val="bg1"/>
                          </a:solidFill>
                        </a:rPr>
                        <a:t>Impactos</a:t>
                      </a:r>
                      <a:r>
                        <a:rPr lang="en-GB" sz="1200" b="1" dirty="0" smtClean="0">
                          <a:solidFill>
                            <a:schemeClr val="bg1"/>
                          </a:solidFill>
                        </a:rPr>
                        <a:t> </a:t>
                      </a:r>
                      <a:r>
                        <a:rPr lang="en-GB" sz="1200" b="1" dirty="0" err="1" smtClean="0">
                          <a:solidFill>
                            <a:schemeClr val="bg1"/>
                          </a:solidFill>
                        </a:rPr>
                        <a:t>sociales</a:t>
                      </a:r>
                      <a:endParaRPr lang="en-GB" sz="1200" b="1" dirty="0">
                        <a:solidFill>
                          <a:schemeClr val="bg1"/>
                        </a:solidFill>
                      </a:endParaRPr>
                    </a:p>
                  </a:txBody>
                  <a:tcPr>
                    <a:solidFill>
                      <a:schemeClr val="accent1"/>
                    </a:solidFill>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extLst>
                  <a:ext uri="{0D108BD9-81ED-4DB2-BD59-A6C34878D82A}">
                    <a16:rowId xmlns:a16="http://schemas.microsoft.com/office/drawing/2014/main" val="1341132488"/>
                  </a:ext>
                </a:extLst>
              </a:tr>
              <a:tr h="803174">
                <a:tc>
                  <a:txBody>
                    <a:bodyPr/>
                    <a:lstStyle/>
                    <a:p>
                      <a:r>
                        <a:rPr lang="en-GB" sz="1200" b="1" dirty="0" err="1" smtClean="0">
                          <a:solidFill>
                            <a:schemeClr val="bg1"/>
                          </a:solidFill>
                        </a:rPr>
                        <a:t>Impactos</a:t>
                      </a:r>
                      <a:r>
                        <a:rPr lang="en-GB" sz="1200" b="1" dirty="0" smtClean="0">
                          <a:solidFill>
                            <a:schemeClr val="bg1"/>
                          </a:solidFill>
                        </a:rPr>
                        <a:t> </a:t>
                      </a:r>
                      <a:r>
                        <a:rPr lang="en-GB" sz="1200" b="1" dirty="0" err="1" smtClean="0">
                          <a:solidFill>
                            <a:schemeClr val="bg1"/>
                          </a:solidFill>
                        </a:rPr>
                        <a:t>economicos</a:t>
                      </a:r>
                      <a:endParaRPr lang="en-GB" sz="1200" b="1" dirty="0">
                        <a:solidFill>
                          <a:schemeClr val="bg1"/>
                        </a:solidFill>
                      </a:endParaRPr>
                    </a:p>
                  </a:txBody>
                  <a:tcPr>
                    <a:solidFill>
                      <a:schemeClr val="accent1"/>
                    </a:solidFill>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tc>
                  <a:txBody>
                    <a:bodyPr/>
                    <a:lstStyle/>
                    <a:p>
                      <a:endParaRPr lang="en-GB" sz="1200" dirty="0">
                        <a:solidFill>
                          <a:srgbClr val="625852"/>
                        </a:solidFill>
                      </a:endParaRPr>
                    </a:p>
                  </a:txBody>
                  <a:tcPr/>
                </a:tc>
                <a:extLst>
                  <a:ext uri="{0D108BD9-81ED-4DB2-BD59-A6C34878D82A}">
                    <a16:rowId xmlns:a16="http://schemas.microsoft.com/office/drawing/2014/main" val="459940985"/>
                  </a:ext>
                </a:extLst>
              </a:tr>
            </a:tbl>
          </a:graphicData>
        </a:graphic>
      </p:graphicFrame>
    </p:spTree>
    <p:extLst>
      <p:ext uri="{BB962C8B-B14F-4D97-AF65-F5344CB8AC3E}">
        <p14:creationId xmlns:p14="http://schemas.microsoft.com/office/powerpoint/2010/main" val="4237033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15793" y="1523310"/>
            <a:ext cx="5446326" cy="536753"/>
          </a:xfrm>
        </p:spPr>
        <p:txBody>
          <a:bodyPr>
            <a:noAutofit/>
          </a:bodyPr>
          <a:lstStyle/>
          <a:p>
            <a:pPr marL="0" indent="0" algn="ctr">
              <a:buNone/>
            </a:pPr>
            <a:r>
              <a:rPr lang="es-MX" sz="2000" b="1" dirty="0" smtClean="0">
                <a:latin typeface="Arial" panose="020B0604020202020204" pitchFamily="34" charset="0"/>
                <a:cs typeface="Arial" panose="020B0604020202020204" pitchFamily="34" charset="0"/>
              </a:rPr>
              <a:t>Contribución de las acciones climáticas a los objetivos globales:</a:t>
            </a:r>
            <a:endParaRPr lang="es-MX" sz="20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6" name="Rectangle 5"/>
          <p:cNvSpPr/>
          <p:nvPr/>
        </p:nvSpPr>
        <p:spPr>
          <a:xfrm>
            <a:off x="3767309" y="2263152"/>
            <a:ext cx="1309974" cy="400110"/>
          </a:xfrm>
          <a:prstGeom prst="rect">
            <a:avLst/>
          </a:prstGeom>
        </p:spPr>
        <p:txBody>
          <a:bodyPr wrap="none">
            <a:spAutoFit/>
          </a:bodyPr>
          <a:lstStyle/>
          <a:p>
            <a:r>
              <a:rPr lang="es-MX" sz="2000" b="1" dirty="0" smtClean="0">
                <a:solidFill>
                  <a:schemeClr val="accent5"/>
                </a:solidFill>
                <a:latin typeface="Arial" panose="020B0604020202020204" pitchFamily="34" charset="0"/>
                <a:cs typeface="Arial" panose="020B0604020202020204" pitchFamily="34" charset="0"/>
              </a:rPr>
              <a:t>Impactos</a:t>
            </a:r>
            <a:endParaRPr lang="en-GB" sz="2000" dirty="0">
              <a:solidFill>
                <a:schemeClr val="accent5"/>
              </a:solidFill>
            </a:endParaRPr>
          </a:p>
        </p:txBody>
      </p:sp>
      <p:sp>
        <p:nvSpPr>
          <p:cNvPr id="7" name="Rectangle 6"/>
          <p:cNvSpPr/>
          <p:nvPr/>
        </p:nvSpPr>
        <p:spPr>
          <a:xfrm>
            <a:off x="1133582" y="3120823"/>
            <a:ext cx="582211" cy="369332"/>
          </a:xfrm>
          <a:prstGeom prst="rect">
            <a:avLst/>
          </a:prstGeom>
        </p:spPr>
        <p:txBody>
          <a:bodyPr wrap="none">
            <a:spAutoFit/>
          </a:bodyPr>
          <a:lstStyle/>
          <a:p>
            <a:r>
              <a:rPr lang="es-MX" b="1" dirty="0" smtClean="0">
                <a:solidFill>
                  <a:schemeClr val="accent5"/>
                </a:solidFill>
                <a:latin typeface="Arial" panose="020B0604020202020204" pitchFamily="34" charset="0"/>
                <a:cs typeface="Arial" panose="020B0604020202020204" pitchFamily="34" charset="0"/>
              </a:rPr>
              <a:t>GEI</a:t>
            </a:r>
            <a:endParaRPr lang="en-GB" dirty="0">
              <a:solidFill>
                <a:schemeClr val="accent5"/>
              </a:solidFill>
            </a:endParaRPr>
          </a:p>
        </p:txBody>
      </p:sp>
      <p:sp>
        <p:nvSpPr>
          <p:cNvPr id="8" name="Rounded Rectangle 7"/>
          <p:cNvSpPr/>
          <p:nvPr/>
        </p:nvSpPr>
        <p:spPr>
          <a:xfrm>
            <a:off x="5600700" y="3145044"/>
            <a:ext cx="3048000" cy="715089"/>
          </a:xfrm>
          <a:prstGeom prst="roundRect">
            <a:avLst/>
          </a:prstGeom>
          <a:ln w="76200">
            <a:noFill/>
          </a:ln>
        </p:spPr>
        <p:txBody>
          <a:bodyPr wrap="square">
            <a:spAutoFit/>
          </a:bodyPr>
          <a:lstStyle/>
          <a:p>
            <a:r>
              <a:rPr lang="es-MX" b="1" dirty="0" smtClean="0">
                <a:solidFill>
                  <a:srgbClr val="625852"/>
                </a:solidFill>
                <a:latin typeface="Arial" panose="020B0604020202020204" pitchFamily="34" charset="0"/>
                <a:cs typeface="Arial" panose="020B0604020202020204" pitchFamily="34" charset="0"/>
              </a:rPr>
              <a:t>Otros objetivos de desarrollo sostenible</a:t>
            </a:r>
            <a:endParaRPr lang="en-GB" dirty="0">
              <a:solidFill>
                <a:srgbClr val="625852"/>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4600" r="2604" b="18333"/>
          <a:stretch/>
        </p:blipFill>
        <p:spPr>
          <a:xfrm>
            <a:off x="6648606" y="4292901"/>
            <a:ext cx="1017814" cy="1006713"/>
          </a:xfrm>
          <a:prstGeom prst="ellipse">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537" t="4600" r="537" b="18333"/>
          <a:stretch/>
        </p:blipFill>
        <p:spPr>
          <a:xfrm>
            <a:off x="1493710" y="4259034"/>
            <a:ext cx="1045029" cy="1006713"/>
          </a:xfrm>
          <a:prstGeom prst="ellipse">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4288" y="4318301"/>
            <a:ext cx="1006713" cy="1006713"/>
          </a:xfrm>
          <a:prstGeom prst="ellipse">
            <a:avLst/>
          </a:prstGeom>
          <a:ln w="3175" cap="rnd">
            <a:noFill/>
          </a:ln>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6200588" y="5299614"/>
            <a:ext cx="1833225" cy="646331"/>
          </a:xfrm>
          <a:prstGeom prst="rect">
            <a:avLst/>
          </a:prstGeom>
        </p:spPr>
        <p:txBody>
          <a:bodyPr wrap="square">
            <a:spAutoFit/>
          </a:bodyPr>
          <a:lstStyle/>
          <a:p>
            <a:pPr algn="r"/>
            <a:r>
              <a:rPr lang="it-IT" sz="1400" b="1" dirty="0">
                <a:solidFill>
                  <a:srgbClr val="625852"/>
                </a:solidFill>
                <a:latin typeface="Century Gothic" panose="020B0502020202020204" pitchFamily="34" charset="0"/>
              </a:rPr>
              <a:t>Mirko Dal </a:t>
            </a:r>
            <a:r>
              <a:rPr lang="it-IT" sz="1400" b="1" dirty="0" smtClean="0">
                <a:solidFill>
                  <a:srgbClr val="625852"/>
                </a:solidFill>
                <a:latin typeface="Century Gothic" panose="020B0502020202020204" pitchFamily="34" charset="0"/>
              </a:rPr>
              <a:t>Maso</a:t>
            </a:r>
          </a:p>
          <a:p>
            <a:pPr algn="r"/>
            <a:r>
              <a:rPr lang="it-IT" sz="1100" dirty="0" smtClean="0">
                <a:solidFill>
                  <a:srgbClr val="625852"/>
                </a:solidFill>
                <a:latin typeface="Century Gothic" panose="020B0502020202020204" pitchFamily="34" charset="0"/>
              </a:rPr>
              <a:t>Programme Associate</a:t>
            </a:r>
          </a:p>
          <a:p>
            <a:pPr algn="r"/>
            <a:r>
              <a:rPr lang="en-GB" sz="1100" b="1" dirty="0" smtClean="0">
                <a:solidFill>
                  <a:srgbClr val="625852"/>
                </a:solidFill>
                <a:latin typeface="Century Gothic" panose="020B0502020202020204" pitchFamily="34" charset="0"/>
              </a:rPr>
              <a:t>UNEP DTU Partnership</a:t>
            </a:r>
            <a:endParaRPr lang="it-IT" sz="1100" b="1" dirty="0" smtClean="0">
              <a:solidFill>
                <a:srgbClr val="625852"/>
              </a:solidFill>
              <a:latin typeface="Century Gothic" panose="020B0502020202020204" pitchFamily="34" charset="0"/>
            </a:endParaRPr>
          </a:p>
        </p:txBody>
      </p:sp>
      <p:sp>
        <p:nvSpPr>
          <p:cNvPr id="14" name="Rectangle 13"/>
          <p:cNvSpPr/>
          <p:nvPr/>
        </p:nvSpPr>
        <p:spPr>
          <a:xfrm>
            <a:off x="1099613" y="5318981"/>
            <a:ext cx="1833225" cy="661720"/>
          </a:xfrm>
          <a:prstGeom prst="rect">
            <a:avLst/>
          </a:prstGeom>
        </p:spPr>
        <p:txBody>
          <a:bodyPr wrap="square">
            <a:spAutoFit/>
          </a:bodyPr>
          <a:lstStyle/>
          <a:p>
            <a:pPr algn="ctr"/>
            <a:r>
              <a:rPr lang="it-IT" sz="1400" b="1" dirty="0">
                <a:solidFill>
                  <a:srgbClr val="625852"/>
                </a:solidFill>
                <a:latin typeface="Century Gothic" panose="020B0502020202020204" pitchFamily="34" charset="0"/>
              </a:rPr>
              <a:t>Fatemeh Bakhtiari</a:t>
            </a:r>
          </a:p>
          <a:p>
            <a:pPr algn="ctr"/>
            <a:r>
              <a:rPr lang="it-IT" sz="1100" dirty="0">
                <a:solidFill>
                  <a:srgbClr val="625852"/>
                </a:solidFill>
                <a:latin typeface="Century Gothic" panose="020B0502020202020204" pitchFamily="34" charset="0"/>
              </a:rPr>
              <a:t>Senior </a:t>
            </a:r>
            <a:r>
              <a:rPr lang="it-IT" sz="1100" dirty="0" smtClean="0">
                <a:solidFill>
                  <a:srgbClr val="625852"/>
                </a:solidFill>
                <a:latin typeface="Century Gothic" panose="020B0502020202020204" pitchFamily="34" charset="0"/>
              </a:rPr>
              <a:t>Researcher</a:t>
            </a:r>
            <a:endParaRPr lang="it-IT" sz="1100" dirty="0">
              <a:solidFill>
                <a:srgbClr val="625852"/>
              </a:solidFill>
              <a:latin typeface="Century Gothic" panose="020B0502020202020204" pitchFamily="34" charset="0"/>
            </a:endParaRPr>
          </a:p>
          <a:p>
            <a:pPr algn="ctr"/>
            <a:r>
              <a:rPr lang="en-GB" sz="1100" b="1" dirty="0" smtClean="0">
                <a:solidFill>
                  <a:srgbClr val="625852"/>
                </a:solidFill>
                <a:latin typeface="Century Gothic" panose="020B0502020202020204" pitchFamily="34" charset="0"/>
              </a:rPr>
              <a:t>UNEP DTU Partnership</a:t>
            </a:r>
            <a:endParaRPr lang="it-IT" sz="1100" b="1" dirty="0" smtClean="0">
              <a:solidFill>
                <a:srgbClr val="625852"/>
              </a:solidFill>
              <a:latin typeface="Century Gothic" panose="020B0502020202020204" pitchFamily="34" charset="0"/>
            </a:endParaRPr>
          </a:p>
        </p:txBody>
      </p:sp>
      <p:sp>
        <p:nvSpPr>
          <p:cNvPr id="15" name="Rectangle 14"/>
          <p:cNvSpPr/>
          <p:nvPr/>
        </p:nvSpPr>
        <p:spPr>
          <a:xfrm>
            <a:off x="3591488" y="5328540"/>
            <a:ext cx="2072312" cy="815608"/>
          </a:xfrm>
          <a:prstGeom prst="rect">
            <a:avLst/>
          </a:prstGeom>
        </p:spPr>
        <p:txBody>
          <a:bodyPr wrap="square">
            <a:spAutoFit/>
          </a:bodyPr>
          <a:lstStyle/>
          <a:p>
            <a:pPr algn="ctr"/>
            <a:r>
              <a:rPr lang="it-IT" sz="1400" b="1" dirty="0" smtClean="0">
                <a:solidFill>
                  <a:srgbClr val="625852"/>
                </a:solidFill>
                <a:latin typeface="Century Gothic" panose="020B0502020202020204" pitchFamily="34" charset="0"/>
              </a:rPr>
              <a:t>Yan Dong</a:t>
            </a:r>
          </a:p>
          <a:p>
            <a:pPr algn="ctr"/>
            <a:r>
              <a:rPr lang="it-IT" sz="1100" dirty="0" smtClean="0">
                <a:solidFill>
                  <a:srgbClr val="625852"/>
                </a:solidFill>
                <a:latin typeface="Century Gothic" panose="020B0502020202020204" pitchFamily="34" charset="0"/>
              </a:rPr>
              <a:t>Assistant manager</a:t>
            </a:r>
          </a:p>
          <a:p>
            <a:pPr algn="ctr"/>
            <a:r>
              <a:rPr lang="en-GB" sz="1100" b="1" dirty="0" smtClean="0">
                <a:solidFill>
                  <a:srgbClr val="625852"/>
                </a:solidFill>
                <a:latin typeface="Century Gothic" panose="020B0502020202020204" pitchFamily="34" charset="0"/>
              </a:rPr>
              <a:t>Deloitte </a:t>
            </a:r>
          </a:p>
          <a:p>
            <a:pPr algn="ctr"/>
            <a:r>
              <a:rPr lang="en-GB" sz="1100" b="1" dirty="0" smtClean="0">
                <a:solidFill>
                  <a:srgbClr val="625852"/>
                </a:solidFill>
                <a:latin typeface="Century Gothic" panose="020B0502020202020204" pitchFamily="34" charset="0"/>
              </a:rPr>
              <a:t>(formerly  Post-doc at DTU)</a:t>
            </a:r>
            <a:endParaRPr lang="it-IT" sz="1100" b="1" dirty="0" smtClean="0">
              <a:solidFill>
                <a:srgbClr val="625852"/>
              </a:solidFill>
              <a:latin typeface="Century Gothic" panose="020B0502020202020204" pitchFamily="34" charset="0"/>
            </a:endParaRPr>
          </a:p>
        </p:txBody>
      </p:sp>
      <p:sp>
        <p:nvSpPr>
          <p:cNvPr id="16" name="Title 1"/>
          <p:cNvSpPr txBox="1">
            <a:spLocks/>
          </p:cNvSpPr>
          <p:nvPr/>
        </p:nvSpPr>
        <p:spPr>
          <a:xfrm>
            <a:off x="351105" y="228600"/>
            <a:ext cx="8675783" cy="966345"/>
          </a:xfrm>
          <a:prstGeom prst="rect">
            <a:avLst/>
          </a:prstGeom>
        </p:spPr>
        <p:txBody>
          <a:bodyPr vert="horz" anchor="ctr">
            <a:noAutofit/>
          </a:bodyPr>
          <a:lstStyle>
            <a:lvl1pPr algn="l" rtl="0" eaLnBrk="1" latinLnBrk="0" hangingPunct="1">
              <a:spcBef>
                <a:spcPct val="0"/>
              </a:spcBef>
              <a:buNone/>
              <a:defRPr kumimoji="0" sz="3200" kern="1200">
                <a:solidFill>
                  <a:srgbClr val="625852"/>
                </a:solidFill>
                <a:latin typeface="+mj-lt"/>
                <a:ea typeface="+mj-ea"/>
                <a:cs typeface="+mj-cs"/>
              </a:defRPr>
            </a:lvl1pPr>
          </a:lstStyle>
          <a:p>
            <a:r>
              <a:rPr lang="es-MX" sz="2400" dirty="0" smtClean="0">
                <a:latin typeface="Century Gothic" panose="020B0502020202020204" pitchFamily="34" charset="0"/>
                <a:cs typeface="Arial" panose="020B0604020202020204" pitchFamily="34" charset="0"/>
              </a:rPr>
              <a:t>Transparencia: contribución del sector privado a las NDC</a:t>
            </a:r>
            <a:r>
              <a:rPr lang="en-GB" sz="2400" dirty="0" smtClean="0">
                <a:latin typeface="Century Gothic" panose="020B0502020202020204" pitchFamily="34" charset="0"/>
                <a:cs typeface="Arial" panose="020B0604020202020204" pitchFamily="34" charset="0"/>
              </a:rPr>
              <a:t/>
            </a:r>
            <a:br>
              <a:rPr lang="en-GB" sz="2400" dirty="0" smtClean="0">
                <a:latin typeface="Century Gothic" panose="020B0502020202020204" pitchFamily="34" charset="0"/>
                <a:cs typeface="Arial" panose="020B0604020202020204" pitchFamily="34" charset="0"/>
              </a:rPr>
            </a:br>
            <a:endParaRPr lang="en-GB" sz="2400" dirty="0">
              <a:latin typeface="Century Gothic" panose="020B0502020202020204" pitchFamily="34" charset="0"/>
              <a:cs typeface="Arial" panose="020B0604020202020204" pitchFamily="34" charset="0"/>
            </a:endParaRPr>
          </a:p>
        </p:txBody>
      </p:sp>
      <p:sp>
        <p:nvSpPr>
          <p:cNvPr id="4" name="Bent Arrow 3"/>
          <p:cNvSpPr/>
          <p:nvPr/>
        </p:nvSpPr>
        <p:spPr>
          <a:xfrm rot="5400000" flipV="1">
            <a:off x="2177799" y="1522324"/>
            <a:ext cx="562335" cy="2399172"/>
          </a:xfrm>
          <a:prstGeom prst="bentArrow">
            <a:avLst>
              <a:gd name="adj1" fmla="val 8887"/>
              <a:gd name="adj2" fmla="val 25000"/>
              <a:gd name="adj3" fmla="val 25000"/>
              <a:gd name="adj4" fmla="val 437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nt Arrow 16"/>
          <p:cNvSpPr/>
          <p:nvPr/>
        </p:nvSpPr>
        <p:spPr>
          <a:xfrm rot="16200000" flipH="1" flipV="1">
            <a:off x="6104458" y="1519600"/>
            <a:ext cx="562335" cy="2399172"/>
          </a:xfrm>
          <a:prstGeom prst="bentArrow">
            <a:avLst>
              <a:gd name="adj1" fmla="val 8887"/>
              <a:gd name="adj2" fmla="val 25000"/>
              <a:gd name="adj3" fmla="val 25000"/>
              <a:gd name="adj4" fmla="val 437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Slide Number Placeholder 1">
            <a:extLst>
              <a:ext uri="{FF2B5EF4-FFF2-40B4-BE49-F238E27FC236}">
                <a16:creationId xmlns:a16="http://schemas.microsoft.com/office/drawing/2014/main" id="{B6885F9F-F339-46F9-AE0E-2560526BD3D4}"/>
              </a:ext>
            </a:extLst>
          </p:cNvPr>
          <p:cNvSpPr txBox="1">
            <a:spLocks/>
          </p:cNvSpPr>
          <p:nvPr/>
        </p:nvSpPr>
        <p:spPr>
          <a:xfrm>
            <a:off x="8330946" y="6415180"/>
            <a:ext cx="595688" cy="273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fld id="{0DE8F82B-74D0-4F25-A2A7-4C2656D6A3C8}" type="slidenum">
              <a:rPr lang="en-GB" sz="1500">
                <a:solidFill>
                  <a:prstClr val="black">
                    <a:tint val="75000"/>
                  </a:prstClr>
                </a:solidFill>
                <a:latin typeface="Century Gothic" panose="020B0502020202020204" pitchFamily="34" charset="0"/>
              </a:rPr>
              <a:pPr algn="ctr" defTabSz="685800"/>
              <a:t>3</a:t>
            </a:fld>
            <a:endParaRPr lang="en-GB" sz="1500" dirty="0">
              <a:solidFill>
                <a:prstClr val="black">
                  <a:tint val="75000"/>
                </a:prstClr>
              </a:solidFill>
              <a:latin typeface="Century Gothic" panose="020B0502020202020204" pitchFamily="34" charset="0"/>
            </a:endParaRPr>
          </a:p>
        </p:txBody>
      </p:sp>
      <p:sp>
        <p:nvSpPr>
          <p:cNvPr id="19" name="Rounded Rectangle 18"/>
          <p:cNvSpPr/>
          <p:nvPr/>
        </p:nvSpPr>
        <p:spPr>
          <a:xfrm>
            <a:off x="5410200" y="3192128"/>
            <a:ext cx="2920746" cy="668005"/>
          </a:xfrm>
          <a:prstGeom prst="roundRect">
            <a:avLst/>
          </a:prstGeom>
          <a:ln w="76200">
            <a:solidFill>
              <a:srgbClr val="E0A946"/>
            </a:solidFill>
          </a:ln>
        </p:spPr>
        <p:txBody>
          <a:bodyPr wrap="square">
            <a:spAutoFit/>
          </a:bodyPr>
          <a:lstStyle/>
          <a:p>
            <a:endParaRPr lang="en-GB" dirty="0">
              <a:solidFill>
                <a:srgbClr val="625852"/>
              </a:solidFill>
            </a:endParaRPr>
          </a:p>
        </p:txBody>
      </p:sp>
    </p:spTree>
    <p:extLst>
      <p:ext uri="{BB962C8B-B14F-4D97-AF65-F5344CB8AC3E}">
        <p14:creationId xmlns:p14="http://schemas.microsoft.com/office/powerpoint/2010/main" val="428885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13" grpId="0"/>
      <p:bldP spid="14" grpId="0"/>
      <p:bldP spid="15" grpId="0"/>
      <p:bldP spid="4" grpId="0" animBg="1"/>
      <p:bldP spid="17"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33400" y="228600"/>
            <a:ext cx="8382000" cy="584200"/>
          </a:xfrm>
        </p:spPr>
        <p:txBody>
          <a:bodyPr>
            <a:normAutofit fontScale="90000"/>
          </a:bodyPr>
          <a:lstStyle/>
          <a:p>
            <a:r>
              <a:rPr lang="es-CR" dirty="0">
                <a:latin typeface="Century Gothic" panose="020B0502020202020204" pitchFamily="34" charset="0"/>
              </a:rPr>
              <a:t>Identificar indicadores para cada categoría de impacto</a:t>
            </a:r>
            <a:endParaRPr lang="es-CR" noProof="0" dirty="0">
              <a:latin typeface="Century Gothic" panose="020B0502020202020204" pitchFamily="34" charset="0"/>
            </a:endParaRPr>
          </a:p>
        </p:txBody>
      </p:sp>
      <p:sp>
        <p:nvSpPr>
          <p:cNvPr id="2" name="TextBox 1"/>
          <p:cNvSpPr txBox="1"/>
          <p:nvPr/>
        </p:nvSpPr>
        <p:spPr>
          <a:xfrm>
            <a:off x="807045" y="2904536"/>
            <a:ext cx="8001000" cy="1323439"/>
          </a:xfrm>
          <a:prstGeom prst="rect">
            <a:avLst/>
          </a:prstGeom>
          <a:noFill/>
        </p:spPr>
        <p:txBody>
          <a:bodyPr wrap="square" rtlCol="0">
            <a:spAutoFit/>
          </a:bodyPr>
          <a:lstStyle/>
          <a:p>
            <a:r>
              <a:rPr lang="en-GB" sz="1600" dirty="0">
                <a:solidFill>
                  <a:srgbClr val="625852"/>
                </a:solidFill>
                <a:latin typeface="Century Gothic" panose="020B0502020202020204" pitchFamily="34" charset="0"/>
              </a:rPr>
              <a:t>Los </a:t>
            </a:r>
            <a:r>
              <a:rPr lang="en-GB" sz="1600" dirty="0" err="1">
                <a:solidFill>
                  <a:srgbClr val="625852"/>
                </a:solidFill>
                <a:latin typeface="Century Gothic" panose="020B0502020202020204" pitchFamily="34" charset="0"/>
              </a:rPr>
              <a:t>indicadores</a:t>
            </a:r>
            <a:r>
              <a:rPr lang="en-GB" sz="1600" dirty="0">
                <a:solidFill>
                  <a:srgbClr val="625852"/>
                </a:solidFill>
                <a:latin typeface="Century Gothic" panose="020B0502020202020204" pitchFamily="34" charset="0"/>
              </a:rPr>
              <a:t> </a:t>
            </a:r>
            <a:r>
              <a:rPr lang="en-GB" sz="1600" dirty="0" err="1">
                <a:solidFill>
                  <a:srgbClr val="625852"/>
                </a:solidFill>
                <a:latin typeface="Century Gothic" panose="020B0502020202020204" pitchFamily="34" charset="0"/>
              </a:rPr>
              <a:t>deben</a:t>
            </a:r>
            <a:r>
              <a:rPr lang="en-GB" sz="1600" dirty="0">
                <a:solidFill>
                  <a:srgbClr val="625852"/>
                </a:solidFill>
                <a:latin typeface="Century Gothic" panose="020B0502020202020204" pitchFamily="34" charset="0"/>
              </a:rPr>
              <a:t>: </a:t>
            </a:r>
          </a:p>
          <a:p>
            <a:pPr marL="285750" indent="-285750">
              <a:buFont typeface="Arial" panose="020B0604020202020204" pitchFamily="34" charset="0"/>
              <a:buChar char="•"/>
            </a:pPr>
            <a:r>
              <a:rPr lang="es-ES" sz="1600" dirty="0">
                <a:solidFill>
                  <a:srgbClr val="625852"/>
                </a:solidFill>
                <a:latin typeface="Century Gothic" panose="020B0502020202020204" pitchFamily="34" charset="0"/>
              </a:rPr>
              <a:t>Permitir que los usuarios evalúen adecuadamente si una </a:t>
            </a:r>
            <a:r>
              <a:rPr lang="es-ES" sz="1600" dirty="0" smtClean="0">
                <a:solidFill>
                  <a:srgbClr val="625852"/>
                </a:solidFill>
                <a:latin typeface="Century Gothic" panose="020B0502020202020204" pitchFamily="34" charset="0"/>
              </a:rPr>
              <a:t>acción </a:t>
            </a:r>
            <a:r>
              <a:rPr lang="es-ES" sz="1600" dirty="0">
                <a:solidFill>
                  <a:srgbClr val="625852"/>
                </a:solidFill>
                <a:latin typeface="Century Gothic" panose="020B0502020202020204" pitchFamily="34" charset="0"/>
              </a:rPr>
              <a:t>afecta a una categoría de impacto determinada y cómo</a:t>
            </a:r>
            <a:r>
              <a:rPr lang="en-GB" sz="1600" dirty="0">
                <a:solidFill>
                  <a:srgbClr val="625852"/>
                </a:solidFill>
                <a:latin typeface="Century Gothic" panose="020B0502020202020204" pitchFamily="34" charset="0"/>
              </a:rPr>
              <a:t>.</a:t>
            </a:r>
          </a:p>
          <a:p>
            <a:pPr marL="285750" indent="-285750" algn="just">
              <a:buFont typeface="Arial" panose="020B0604020202020204" pitchFamily="34" charset="0"/>
              <a:buChar char="•"/>
            </a:pPr>
            <a:r>
              <a:rPr lang="es-ES" sz="1600" dirty="0">
                <a:solidFill>
                  <a:srgbClr val="625852"/>
                </a:solidFill>
                <a:latin typeface="Century Gothic" panose="020B0502020202020204" pitchFamily="34" charset="0"/>
              </a:rPr>
              <a:t>Ser definidos de manera que se evite la </a:t>
            </a:r>
            <a:r>
              <a:rPr lang="es-ES" sz="1600" dirty="0" smtClean="0">
                <a:solidFill>
                  <a:srgbClr val="625852"/>
                </a:solidFill>
                <a:latin typeface="Century Gothic" panose="020B0502020202020204" pitchFamily="34" charset="0"/>
              </a:rPr>
              <a:t>duplicación</a:t>
            </a:r>
            <a:endParaRPr lang="es-ES" sz="1600" dirty="0">
              <a:solidFill>
                <a:srgbClr val="625852"/>
              </a:solidFill>
              <a:latin typeface="Century Gothic" panose="020B0502020202020204" pitchFamily="34" charset="0"/>
            </a:endParaRPr>
          </a:p>
          <a:p>
            <a:pPr marL="285750" indent="-285750" algn="just">
              <a:buFont typeface="Arial" panose="020B0604020202020204" pitchFamily="34" charset="0"/>
              <a:buChar char="•"/>
            </a:pPr>
            <a:r>
              <a:rPr lang="en-GB" sz="1600" dirty="0" err="1">
                <a:solidFill>
                  <a:srgbClr val="625852"/>
                </a:solidFill>
                <a:latin typeface="Century Gothic" panose="020B0502020202020204" pitchFamily="34" charset="0"/>
              </a:rPr>
              <a:t>Estar</a:t>
            </a:r>
            <a:r>
              <a:rPr lang="en-GB" sz="1600" dirty="0">
                <a:solidFill>
                  <a:srgbClr val="625852"/>
                </a:solidFill>
                <a:latin typeface="Century Gothic" panose="020B0502020202020204" pitchFamily="34" charset="0"/>
              </a:rPr>
              <a:t> </a:t>
            </a:r>
            <a:r>
              <a:rPr lang="en-GB" sz="1600" dirty="0" err="1">
                <a:solidFill>
                  <a:srgbClr val="625852"/>
                </a:solidFill>
                <a:latin typeface="Century Gothic" panose="020B0502020202020204" pitchFamily="34" charset="0"/>
              </a:rPr>
              <a:t>definidos</a:t>
            </a:r>
            <a:r>
              <a:rPr lang="en-GB" sz="1600" dirty="0">
                <a:solidFill>
                  <a:srgbClr val="625852"/>
                </a:solidFill>
                <a:latin typeface="Century Gothic" panose="020B0502020202020204" pitchFamily="34" charset="0"/>
              </a:rPr>
              <a:t> </a:t>
            </a:r>
            <a:r>
              <a:rPr lang="en-GB" sz="1600" dirty="0" err="1">
                <a:solidFill>
                  <a:srgbClr val="625852"/>
                </a:solidFill>
                <a:latin typeface="Century Gothic" panose="020B0502020202020204" pitchFamily="34" charset="0"/>
              </a:rPr>
              <a:t>obligadoriamente</a:t>
            </a:r>
            <a:r>
              <a:rPr lang="en-GB" sz="1600" dirty="0">
                <a:solidFill>
                  <a:srgbClr val="625852"/>
                </a:solidFill>
                <a:latin typeface="Century Gothic" panose="020B0502020202020204" pitchFamily="34" charset="0"/>
              </a:rPr>
              <a:t> para la </a:t>
            </a:r>
            <a:r>
              <a:rPr lang="en-GB" sz="1600" dirty="0" err="1">
                <a:solidFill>
                  <a:srgbClr val="625852"/>
                </a:solidFill>
                <a:latin typeface="Century Gothic" panose="020B0502020202020204" pitchFamily="34" charset="0"/>
              </a:rPr>
              <a:t>evaluación</a:t>
            </a:r>
            <a:r>
              <a:rPr lang="en-GB" sz="1600" dirty="0">
                <a:solidFill>
                  <a:srgbClr val="625852"/>
                </a:solidFill>
                <a:latin typeface="Century Gothic" panose="020B0502020202020204" pitchFamily="34" charset="0"/>
              </a:rPr>
              <a:t> </a:t>
            </a:r>
            <a:r>
              <a:rPr lang="en-GB" sz="1600" dirty="0" err="1">
                <a:solidFill>
                  <a:srgbClr val="625852"/>
                </a:solidFill>
                <a:latin typeface="Century Gothic" panose="020B0502020202020204" pitchFamily="34" charset="0"/>
              </a:rPr>
              <a:t>cuantitativa</a:t>
            </a:r>
            <a:endParaRPr lang="en-GB" sz="1600" dirty="0">
              <a:solidFill>
                <a:srgbClr val="625852"/>
              </a:solidFill>
              <a:latin typeface="Century Gothic" panose="020B0502020202020204" pitchFamily="34" charset="0"/>
            </a:endParaRPr>
          </a:p>
        </p:txBody>
      </p:sp>
      <p:grpSp>
        <p:nvGrpSpPr>
          <p:cNvPr id="11" name="Group 10"/>
          <p:cNvGrpSpPr/>
          <p:nvPr/>
        </p:nvGrpSpPr>
        <p:grpSpPr>
          <a:xfrm>
            <a:off x="1387695" y="4793924"/>
            <a:ext cx="1224948" cy="1224948"/>
            <a:chOff x="253670" y="2970236"/>
            <a:chExt cx="1440000" cy="1440000"/>
          </a:xfrm>
        </p:grpSpPr>
        <p:sp>
          <p:nvSpPr>
            <p:cNvPr id="12" name="Oval 11"/>
            <p:cNvSpPr/>
            <p:nvPr/>
          </p:nvSpPr>
          <p:spPr>
            <a:xfrm>
              <a:off x="253670" y="2970236"/>
              <a:ext cx="1440000" cy="1440000"/>
            </a:xfrm>
            <a:prstGeom prst="ellipse">
              <a:avLst/>
            </a:prstGeom>
            <a:solidFill>
              <a:srgbClr val="BDD6EE">
                <a:alpha val="50196"/>
              </a:srgbClr>
            </a:solidFill>
            <a:ln w="19050" cap="flat" cmpd="sng" algn="ctr">
              <a:noFill/>
              <a:prstDash val="solid"/>
            </a:ln>
            <a:effectLst/>
          </p:spPr>
          <p:txBody>
            <a:bodyPr rtlCol="0" anchor="ctr"/>
            <a:lstStyle/>
            <a:p>
              <a:pPr algn="ctr">
                <a:defRPr/>
              </a:pPr>
              <a:endParaRPr lang="en-GB" kern="0">
                <a:solidFill>
                  <a:prstClr val="white"/>
                </a:solidFill>
                <a:latin typeface="Arial"/>
              </a:endParaRPr>
            </a:p>
          </p:txBody>
        </p:sp>
        <p:sp>
          <p:nvSpPr>
            <p:cNvPr id="13" name="Rectangle 12"/>
            <p:cNvSpPr/>
            <p:nvPr/>
          </p:nvSpPr>
          <p:spPr>
            <a:xfrm>
              <a:off x="299911" y="3572919"/>
              <a:ext cx="1347516" cy="325629"/>
            </a:xfrm>
            <a:prstGeom prst="rect">
              <a:avLst/>
            </a:prstGeom>
          </p:spPr>
          <p:txBody>
            <a:bodyPr wrap="none">
              <a:spAutoFit/>
            </a:bodyPr>
            <a:lstStyle/>
            <a:p>
              <a:pPr algn="ctr"/>
              <a:r>
                <a:rPr lang="en-GB" sz="1200" dirty="0">
                  <a:solidFill>
                    <a:schemeClr val="tx1">
                      <a:lumMod val="65000"/>
                      <a:lumOff val="35000"/>
                    </a:schemeClr>
                  </a:solidFill>
                </a:rPr>
                <a:t>RELEVANCIA</a:t>
              </a:r>
              <a:endParaRPr lang="en-GB" sz="1200" dirty="0"/>
            </a:p>
          </p:txBody>
        </p:sp>
      </p:grpSp>
      <p:grpSp>
        <p:nvGrpSpPr>
          <p:cNvPr id="14" name="Group 13"/>
          <p:cNvGrpSpPr/>
          <p:nvPr/>
        </p:nvGrpSpPr>
        <p:grpSpPr>
          <a:xfrm>
            <a:off x="2589231" y="4793925"/>
            <a:ext cx="1260281" cy="1224948"/>
            <a:chOff x="1672903" y="2970236"/>
            <a:chExt cx="1481536" cy="1440000"/>
          </a:xfrm>
        </p:grpSpPr>
        <p:sp>
          <p:nvSpPr>
            <p:cNvPr id="15" name="Oval 14"/>
            <p:cNvSpPr/>
            <p:nvPr/>
          </p:nvSpPr>
          <p:spPr>
            <a:xfrm>
              <a:off x="1693670" y="2970236"/>
              <a:ext cx="1440000" cy="1440000"/>
            </a:xfrm>
            <a:prstGeom prst="ellipse">
              <a:avLst/>
            </a:prstGeom>
            <a:solidFill>
              <a:srgbClr val="4A92DB">
                <a:alpha val="50196"/>
              </a:srgbClr>
            </a:solidFill>
            <a:ln w="19050" cap="flat" cmpd="sng" algn="ctr">
              <a:noFill/>
              <a:prstDash val="solid"/>
            </a:ln>
            <a:effectLst/>
          </p:spPr>
          <p:txBody>
            <a:bodyPr rtlCol="0" anchor="ctr"/>
            <a:lstStyle/>
            <a:p>
              <a:pPr algn="ctr"/>
              <a:endParaRPr lang="en-GB" kern="0">
                <a:solidFill>
                  <a:prstClr val="white"/>
                </a:solidFill>
                <a:latin typeface="Arial"/>
              </a:endParaRPr>
            </a:p>
          </p:txBody>
        </p:sp>
        <p:sp>
          <p:nvSpPr>
            <p:cNvPr id="22" name="Rectangle 21"/>
            <p:cNvSpPr/>
            <p:nvPr/>
          </p:nvSpPr>
          <p:spPr>
            <a:xfrm>
              <a:off x="1672903" y="3572917"/>
              <a:ext cx="1481536" cy="325629"/>
            </a:xfrm>
            <a:prstGeom prst="rect">
              <a:avLst/>
            </a:prstGeom>
          </p:spPr>
          <p:txBody>
            <a:bodyPr wrap="none">
              <a:spAutoFit/>
            </a:bodyPr>
            <a:lstStyle/>
            <a:p>
              <a:pPr algn="ctr"/>
              <a:r>
                <a:rPr lang="en-GB" sz="1200" dirty="0">
                  <a:solidFill>
                    <a:schemeClr val="tx1">
                      <a:lumMod val="65000"/>
                      <a:lumOff val="35000"/>
                    </a:schemeClr>
                  </a:solidFill>
                </a:rPr>
                <a:t>CREDIBILIDAD</a:t>
              </a:r>
              <a:endParaRPr lang="en-GB" sz="1200" dirty="0"/>
            </a:p>
          </p:txBody>
        </p:sp>
      </p:grpSp>
      <p:grpSp>
        <p:nvGrpSpPr>
          <p:cNvPr id="23" name="Group 22"/>
          <p:cNvGrpSpPr/>
          <p:nvPr/>
        </p:nvGrpSpPr>
        <p:grpSpPr>
          <a:xfrm>
            <a:off x="3826095" y="4793925"/>
            <a:ext cx="1224948" cy="1224948"/>
            <a:chOff x="3216491" y="2970236"/>
            <a:chExt cx="1440000" cy="1440000"/>
          </a:xfrm>
        </p:grpSpPr>
        <p:sp>
          <p:nvSpPr>
            <p:cNvPr id="24" name="Oval 23"/>
            <p:cNvSpPr/>
            <p:nvPr/>
          </p:nvSpPr>
          <p:spPr>
            <a:xfrm>
              <a:off x="3216491" y="2970236"/>
              <a:ext cx="1440000" cy="1440000"/>
            </a:xfrm>
            <a:prstGeom prst="ellipse">
              <a:avLst/>
            </a:prstGeom>
            <a:solidFill>
              <a:srgbClr val="BDD6EE">
                <a:alpha val="50196"/>
              </a:srgbClr>
            </a:solidFill>
            <a:ln w="19050" cap="flat" cmpd="sng" algn="ctr">
              <a:noFill/>
              <a:prstDash val="solid"/>
            </a:ln>
            <a:effectLst/>
          </p:spPr>
          <p:txBody>
            <a:bodyPr rtlCol="0" anchor="ctr"/>
            <a:lstStyle/>
            <a:p>
              <a:pPr algn="ctr">
                <a:defRPr/>
              </a:pPr>
              <a:endParaRPr lang="en-GB" kern="0">
                <a:solidFill>
                  <a:prstClr val="white"/>
                </a:solidFill>
                <a:latin typeface="Arial"/>
              </a:endParaRPr>
            </a:p>
          </p:txBody>
        </p:sp>
        <p:sp>
          <p:nvSpPr>
            <p:cNvPr id="25" name="Rectangle 24"/>
            <p:cNvSpPr/>
            <p:nvPr/>
          </p:nvSpPr>
          <p:spPr>
            <a:xfrm>
              <a:off x="3374951" y="3551734"/>
              <a:ext cx="957440" cy="325629"/>
            </a:xfrm>
            <a:prstGeom prst="rect">
              <a:avLst/>
            </a:prstGeom>
          </p:spPr>
          <p:txBody>
            <a:bodyPr wrap="none">
              <a:spAutoFit/>
            </a:bodyPr>
            <a:lstStyle/>
            <a:p>
              <a:pPr algn="ctr"/>
              <a:r>
                <a:rPr lang="en-GB" sz="1200" dirty="0">
                  <a:solidFill>
                    <a:schemeClr val="tx1">
                      <a:lumMod val="65000"/>
                      <a:lumOff val="35000"/>
                    </a:schemeClr>
                  </a:solidFill>
                </a:rPr>
                <a:t>VALIDEZ</a:t>
              </a:r>
              <a:endParaRPr lang="en-GB" sz="1200" dirty="0"/>
            </a:p>
          </p:txBody>
        </p:sp>
      </p:grpSp>
      <p:grpSp>
        <p:nvGrpSpPr>
          <p:cNvPr id="26" name="Group 25"/>
          <p:cNvGrpSpPr/>
          <p:nvPr/>
        </p:nvGrpSpPr>
        <p:grpSpPr>
          <a:xfrm>
            <a:off x="5051043" y="4793925"/>
            <a:ext cx="1224948" cy="1224948"/>
            <a:chOff x="4573670" y="2970236"/>
            <a:chExt cx="1440000" cy="1440000"/>
          </a:xfrm>
        </p:grpSpPr>
        <p:sp>
          <p:nvSpPr>
            <p:cNvPr id="27" name="Oval 26"/>
            <p:cNvSpPr/>
            <p:nvPr/>
          </p:nvSpPr>
          <p:spPr>
            <a:xfrm>
              <a:off x="4573670" y="2970236"/>
              <a:ext cx="1440000" cy="1440000"/>
            </a:xfrm>
            <a:prstGeom prst="ellipse">
              <a:avLst/>
            </a:prstGeom>
            <a:solidFill>
              <a:srgbClr val="4A92DB">
                <a:alpha val="50196"/>
              </a:srgbClr>
            </a:solidFill>
            <a:ln w="19050" cap="flat" cmpd="sng" algn="ctr">
              <a:noFill/>
              <a:prstDash val="solid"/>
            </a:ln>
            <a:effectLst/>
          </p:spPr>
          <p:txBody>
            <a:bodyPr rtlCol="0" anchor="ctr"/>
            <a:lstStyle/>
            <a:p>
              <a:pPr algn="ctr"/>
              <a:endParaRPr lang="en-GB" kern="0">
                <a:solidFill>
                  <a:prstClr val="white"/>
                </a:solidFill>
                <a:latin typeface="Arial"/>
              </a:endParaRPr>
            </a:p>
          </p:txBody>
        </p:sp>
        <p:sp>
          <p:nvSpPr>
            <p:cNvPr id="28" name="Rectangle 27"/>
            <p:cNvSpPr/>
            <p:nvPr/>
          </p:nvSpPr>
          <p:spPr>
            <a:xfrm>
              <a:off x="4675519" y="3557161"/>
              <a:ext cx="1202641" cy="325629"/>
            </a:xfrm>
            <a:prstGeom prst="rect">
              <a:avLst/>
            </a:prstGeom>
          </p:spPr>
          <p:txBody>
            <a:bodyPr wrap="none">
              <a:spAutoFit/>
            </a:bodyPr>
            <a:lstStyle/>
            <a:p>
              <a:pPr algn="ctr"/>
              <a:r>
                <a:rPr lang="en-GB" sz="1200" dirty="0">
                  <a:solidFill>
                    <a:schemeClr val="tx1">
                      <a:lumMod val="65000"/>
                      <a:lumOff val="35000"/>
                    </a:schemeClr>
                  </a:solidFill>
                </a:rPr>
                <a:t>FIABILIDAD</a:t>
              </a:r>
              <a:endParaRPr lang="en-GB" sz="1200" dirty="0"/>
            </a:p>
          </p:txBody>
        </p:sp>
      </p:grpSp>
      <p:grpSp>
        <p:nvGrpSpPr>
          <p:cNvPr id="32" name="Group 31"/>
          <p:cNvGrpSpPr/>
          <p:nvPr/>
        </p:nvGrpSpPr>
        <p:grpSpPr>
          <a:xfrm>
            <a:off x="6270243" y="4793924"/>
            <a:ext cx="1224948" cy="1224948"/>
            <a:chOff x="6025756" y="2970236"/>
            <a:chExt cx="1440000" cy="1440000"/>
          </a:xfrm>
        </p:grpSpPr>
        <p:sp>
          <p:nvSpPr>
            <p:cNvPr id="33" name="Oval 32"/>
            <p:cNvSpPr/>
            <p:nvPr/>
          </p:nvSpPr>
          <p:spPr>
            <a:xfrm>
              <a:off x="6025756" y="2970236"/>
              <a:ext cx="1440000" cy="1440000"/>
            </a:xfrm>
            <a:prstGeom prst="ellipse">
              <a:avLst/>
            </a:prstGeom>
            <a:solidFill>
              <a:srgbClr val="BDD6EE">
                <a:alpha val="50196"/>
              </a:srgbClr>
            </a:solidFill>
            <a:ln w="19050" cap="flat" cmpd="sng" algn="ctr">
              <a:noFill/>
              <a:prstDash val="solid"/>
            </a:ln>
            <a:effectLst/>
          </p:spPr>
          <p:txBody>
            <a:bodyPr rtlCol="0" anchor="ctr"/>
            <a:lstStyle/>
            <a:p>
              <a:pPr algn="ctr">
                <a:defRPr/>
              </a:pPr>
              <a:endParaRPr lang="en-GB" kern="0">
                <a:solidFill>
                  <a:prstClr val="white"/>
                </a:solidFill>
                <a:latin typeface="Arial"/>
              </a:endParaRPr>
            </a:p>
          </p:txBody>
        </p:sp>
        <p:sp>
          <p:nvSpPr>
            <p:cNvPr id="34" name="Rectangle 33"/>
            <p:cNvSpPr/>
            <p:nvPr/>
          </p:nvSpPr>
          <p:spPr>
            <a:xfrm>
              <a:off x="6167779" y="3574370"/>
              <a:ext cx="1212062" cy="325629"/>
            </a:xfrm>
            <a:prstGeom prst="rect">
              <a:avLst/>
            </a:prstGeom>
          </p:spPr>
          <p:txBody>
            <a:bodyPr wrap="none">
              <a:spAutoFit/>
            </a:bodyPr>
            <a:lstStyle/>
            <a:p>
              <a:pPr algn="ctr"/>
              <a:r>
                <a:rPr lang="en-GB" sz="1200" dirty="0">
                  <a:solidFill>
                    <a:schemeClr val="tx1">
                      <a:lumMod val="65000"/>
                      <a:lumOff val="35000"/>
                    </a:schemeClr>
                  </a:solidFill>
                </a:rPr>
                <a:t>VIABILIDAD</a:t>
              </a:r>
              <a:endParaRPr lang="en-GB" sz="1200" dirty="0"/>
            </a:p>
          </p:txBody>
        </p:sp>
      </p:grpSp>
      <p:sp>
        <p:nvSpPr>
          <p:cNvPr id="37" name="TextBox 36"/>
          <p:cNvSpPr txBox="1"/>
          <p:nvPr/>
        </p:nvSpPr>
        <p:spPr>
          <a:xfrm>
            <a:off x="717500" y="4387714"/>
            <a:ext cx="8001000" cy="369332"/>
          </a:xfrm>
          <a:prstGeom prst="rect">
            <a:avLst/>
          </a:prstGeom>
          <a:noFill/>
        </p:spPr>
        <p:txBody>
          <a:bodyPr wrap="square" rtlCol="0">
            <a:spAutoFit/>
          </a:bodyPr>
          <a:lstStyle/>
          <a:p>
            <a:r>
              <a:rPr lang="en-GB" dirty="0">
                <a:solidFill>
                  <a:srgbClr val="625852"/>
                </a:solidFill>
              </a:rPr>
              <a:t>5 </a:t>
            </a:r>
            <a:r>
              <a:rPr lang="es-ES" dirty="0">
                <a:solidFill>
                  <a:srgbClr val="625852"/>
                </a:solidFill>
              </a:rPr>
              <a:t>criterios para la elección de los indicadores</a:t>
            </a:r>
            <a:endParaRPr lang="en-GB" dirty="0">
              <a:solidFill>
                <a:srgbClr val="625852"/>
              </a:solidFill>
            </a:endParaRPr>
          </a:p>
        </p:txBody>
      </p:sp>
      <p:grpSp>
        <p:nvGrpSpPr>
          <p:cNvPr id="29" name="Group 28"/>
          <p:cNvGrpSpPr/>
          <p:nvPr/>
        </p:nvGrpSpPr>
        <p:grpSpPr>
          <a:xfrm>
            <a:off x="796484" y="1326291"/>
            <a:ext cx="7546724" cy="1392468"/>
            <a:chOff x="959917" y="1547601"/>
            <a:chExt cx="7546724" cy="1392468"/>
          </a:xfrm>
        </p:grpSpPr>
        <p:grpSp>
          <p:nvGrpSpPr>
            <p:cNvPr id="30" name="Group 29"/>
            <p:cNvGrpSpPr/>
            <p:nvPr/>
          </p:nvGrpSpPr>
          <p:grpSpPr>
            <a:xfrm>
              <a:off x="959917" y="1547601"/>
              <a:ext cx="7546724" cy="1392468"/>
              <a:chOff x="885365" y="1748889"/>
              <a:chExt cx="7146665" cy="1392468"/>
            </a:xfrm>
          </p:grpSpPr>
          <p:sp>
            <p:nvSpPr>
              <p:cNvPr id="41" name="Rectangle 40"/>
              <p:cNvSpPr/>
              <p:nvPr/>
            </p:nvSpPr>
            <p:spPr>
              <a:xfrm>
                <a:off x="885365" y="1768349"/>
                <a:ext cx="7146665" cy="1373008"/>
              </a:xfrm>
              <a:prstGeom prst="rect">
                <a:avLst/>
              </a:prstGeom>
              <a:solidFill>
                <a:srgbClr val="BDD6EE">
                  <a:alpha val="50196"/>
                </a:srgbClr>
              </a:solidFill>
              <a:ln w="19050" cap="flat" cmpd="sng" algn="ctr">
                <a:noFill/>
                <a:prstDash val="solid"/>
              </a:ln>
              <a:effectLst/>
            </p:spPr>
            <p:txBody>
              <a:bodyPr rtlCol="0" anchor="ctr"/>
              <a:lstStyle/>
              <a:p>
                <a:pPr algn="ctr">
                  <a:defRPr/>
                </a:pPr>
                <a:endParaRPr lang="en-GB" kern="0" dirty="0">
                  <a:solidFill>
                    <a:prstClr val="white"/>
                  </a:solidFill>
                  <a:latin typeface="Arial"/>
                </a:endParaRPr>
              </a:p>
            </p:txBody>
          </p:sp>
          <p:sp>
            <p:nvSpPr>
              <p:cNvPr id="43" name="Rectangle 42"/>
              <p:cNvSpPr/>
              <p:nvPr/>
            </p:nvSpPr>
            <p:spPr>
              <a:xfrm>
                <a:off x="928294" y="1748889"/>
                <a:ext cx="4407164" cy="738664"/>
              </a:xfrm>
              <a:prstGeom prst="rect">
                <a:avLst/>
              </a:prstGeom>
            </p:spPr>
            <p:txBody>
              <a:bodyPr wrap="square">
                <a:spAutoFit/>
              </a:bodyPr>
              <a:lstStyle/>
              <a:p>
                <a:pPr>
                  <a:defRPr/>
                </a:pPr>
                <a:r>
                  <a:rPr lang="en-GB" sz="1400" dirty="0">
                    <a:solidFill>
                      <a:srgbClr val="1B375A"/>
                    </a:solidFill>
                    <a:latin typeface="Arial"/>
                  </a:rPr>
                  <a:t>DIMENSIONES</a:t>
                </a:r>
              </a:p>
              <a:p>
                <a:pPr algn="ctr">
                  <a:defRPr/>
                </a:pPr>
                <a:endParaRPr lang="en-GB" sz="1400" dirty="0">
                  <a:solidFill>
                    <a:prstClr val="black"/>
                  </a:solidFill>
                  <a:latin typeface="Arial"/>
                </a:endParaRPr>
              </a:p>
              <a:p>
                <a:pPr algn="ctr">
                  <a:defRPr/>
                </a:pPr>
                <a:endParaRPr lang="en-GB" sz="1400" dirty="0">
                  <a:solidFill>
                    <a:prstClr val="black"/>
                  </a:solidFill>
                  <a:latin typeface="Arial"/>
                </a:endParaRPr>
              </a:p>
            </p:txBody>
          </p:sp>
          <p:sp>
            <p:nvSpPr>
              <p:cNvPr id="44" name="Rectangle 43"/>
              <p:cNvSpPr/>
              <p:nvPr/>
            </p:nvSpPr>
            <p:spPr>
              <a:xfrm>
                <a:off x="1217791" y="2191077"/>
                <a:ext cx="6664898" cy="879186"/>
              </a:xfrm>
              <a:prstGeom prst="rect">
                <a:avLst/>
              </a:prstGeom>
              <a:solidFill>
                <a:srgbClr val="A4C8ED"/>
              </a:solidFill>
              <a:ln w="19050" cap="flat" cmpd="sng" algn="ctr">
                <a:noFill/>
                <a:prstDash val="solid"/>
              </a:ln>
              <a:effectLst/>
            </p:spPr>
            <p:txBody>
              <a:bodyPr rtlCol="0" anchor="ctr"/>
              <a:lstStyle/>
              <a:p>
                <a:pPr algn="ctr">
                  <a:defRPr/>
                </a:pPr>
                <a:endParaRPr lang="en-GB" sz="1200" kern="0" dirty="0">
                  <a:solidFill>
                    <a:srgbClr val="1B375A"/>
                  </a:solidFill>
                  <a:latin typeface="Arial"/>
                </a:endParaRPr>
              </a:p>
            </p:txBody>
          </p:sp>
          <p:sp>
            <p:nvSpPr>
              <p:cNvPr id="45" name="Rectangle 44"/>
              <p:cNvSpPr/>
              <p:nvPr/>
            </p:nvSpPr>
            <p:spPr>
              <a:xfrm>
                <a:off x="1217791" y="2184212"/>
                <a:ext cx="3124201" cy="738664"/>
              </a:xfrm>
              <a:prstGeom prst="rect">
                <a:avLst/>
              </a:prstGeom>
            </p:spPr>
            <p:txBody>
              <a:bodyPr wrap="square">
                <a:spAutoFit/>
              </a:bodyPr>
              <a:lstStyle/>
              <a:p>
                <a:pPr>
                  <a:defRPr/>
                </a:pPr>
                <a:r>
                  <a:rPr lang="en-GB" sz="1400" dirty="0">
                    <a:solidFill>
                      <a:srgbClr val="1B375A"/>
                    </a:solidFill>
                    <a:latin typeface="Arial"/>
                  </a:rPr>
                  <a:t>CATEGORIAS DE IMPACTO</a:t>
                </a:r>
              </a:p>
              <a:p>
                <a:pPr algn="ctr">
                  <a:defRPr/>
                </a:pPr>
                <a:endParaRPr lang="en-GB" sz="1400" dirty="0">
                  <a:solidFill>
                    <a:prstClr val="black"/>
                  </a:solidFill>
                  <a:latin typeface="Arial"/>
                </a:endParaRPr>
              </a:p>
              <a:p>
                <a:pPr algn="ctr">
                  <a:defRPr/>
                </a:pPr>
                <a:endParaRPr lang="en-GB" sz="1400" dirty="0">
                  <a:solidFill>
                    <a:prstClr val="black"/>
                  </a:solidFill>
                  <a:latin typeface="Arial"/>
                </a:endParaRPr>
              </a:p>
            </p:txBody>
          </p:sp>
          <p:sp>
            <p:nvSpPr>
              <p:cNvPr id="46" name="Rectangle 45"/>
              <p:cNvSpPr/>
              <p:nvPr/>
            </p:nvSpPr>
            <p:spPr>
              <a:xfrm>
                <a:off x="1930811" y="2610921"/>
                <a:ext cx="1584285" cy="333567"/>
              </a:xfrm>
              <a:prstGeom prst="rect">
                <a:avLst/>
              </a:prstGeom>
              <a:solidFill>
                <a:schemeClr val="accent5"/>
              </a:solidFill>
              <a:ln w="19050" cap="flat" cmpd="sng" algn="ctr">
                <a:noFill/>
                <a:prstDash val="solid"/>
              </a:ln>
              <a:effectLst/>
            </p:spPr>
            <p:txBody>
              <a:bodyPr lIns="36000" tIns="0" rIns="36000" bIns="0" rtlCol="0" anchor="ctr"/>
              <a:lstStyle/>
              <a:p>
                <a:pPr lvl="0" algn="ctr">
                  <a:defRPr/>
                </a:pPr>
                <a:r>
                  <a:rPr lang="en-GB" sz="1200" b="1" kern="0" dirty="0" err="1">
                    <a:solidFill>
                      <a:schemeClr val="bg1"/>
                    </a:solidFill>
                  </a:rPr>
                  <a:t>Impacto</a:t>
                </a:r>
                <a:r>
                  <a:rPr lang="en-GB" sz="1200" b="1" kern="0" dirty="0">
                    <a:solidFill>
                      <a:schemeClr val="bg1"/>
                    </a:solidFill>
                  </a:rPr>
                  <a:t> </a:t>
                </a:r>
                <a:r>
                  <a:rPr lang="en-GB" sz="1200" b="1" kern="0" dirty="0" err="1">
                    <a:solidFill>
                      <a:schemeClr val="bg1"/>
                    </a:solidFill>
                  </a:rPr>
                  <a:t>significativo</a:t>
                </a:r>
                <a:endParaRPr lang="en-GB" sz="1200" b="1" kern="0" dirty="0">
                  <a:solidFill>
                    <a:schemeClr val="bg1"/>
                  </a:solidFill>
                  <a:latin typeface="Arial"/>
                </a:endParaRPr>
              </a:p>
            </p:txBody>
          </p:sp>
        </p:grpSp>
        <p:sp>
          <p:nvSpPr>
            <p:cNvPr id="31" name="Rectangle 30"/>
            <p:cNvSpPr/>
            <p:nvPr/>
          </p:nvSpPr>
          <p:spPr>
            <a:xfrm>
              <a:off x="4120770" y="2404106"/>
              <a:ext cx="1672971" cy="333567"/>
            </a:xfrm>
            <a:prstGeom prst="rect">
              <a:avLst/>
            </a:prstGeom>
            <a:solidFill>
              <a:schemeClr val="accent5"/>
            </a:solidFill>
            <a:ln w="19050" cap="flat" cmpd="sng" algn="ctr">
              <a:noFill/>
              <a:prstDash val="solid"/>
            </a:ln>
            <a:effectLst/>
          </p:spPr>
          <p:txBody>
            <a:bodyPr lIns="36000" tIns="0" rIns="36000" bIns="0" rtlCol="0" anchor="ctr"/>
            <a:lstStyle/>
            <a:p>
              <a:pPr lvl="0" algn="ctr">
                <a:defRPr/>
              </a:pPr>
              <a:r>
                <a:rPr lang="en-GB" sz="1200" b="1" kern="0" dirty="0" err="1">
                  <a:solidFill>
                    <a:schemeClr val="bg1"/>
                  </a:solidFill>
                </a:rPr>
                <a:t>Impacto</a:t>
              </a:r>
              <a:r>
                <a:rPr lang="en-GB" sz="1200" b="1" kern="0" dirty="0">
                  <a:solidFill>
                    <a:schemeClr val="bg1"/>
                  </a:solidFill>
                </a:rPr>
                <a:t> </a:t>
              </a:r>
              <a:r>
                <a:rPr lang="en-GB" sz="1200" b="1" kern="0" dirty="0" err="1">
                  <a:solidFill>
                    <a:schemeClr val="bg1"/>
                  </a:solidFill>
                </a:rPr>
                <a:t>significativo</a:t>
              </a:r>
              <a:endParaRPr lang="en-GB" sz="1200" b="1" kern="0" dirty="0">
                <a:solidFill>
                  <a:schemeClr val="bg1"/>
                </a:solidFill>
                <a:latin typeface="Arial"/>
              </a:endParaRPr>
            </a:p>
          </p:txBody>
        </p:sp>
        <p:sp>
          <p:nvSpPr>
            <p:cNvPr id="38" name="Rectangle 37"/>
            <p:cNvSpPr/>
            <p:nvPr/>
          </p:nvSpPr>
          <p:spPr>
            <a:xfrm>
              <a:off x="6179651" y="2407715"/>
              <a:ext cx="1672971" cy="333567"/>
            </a:xfrm>
            <a:prstGeom prst="rect">
              <a:avLst/>
            </a:prstGeom>
            <a:solidFill>
              <a:schemeClr val="accent5"/>
            </a:solidFill>
            <a:ln w="19050" cap="flat" cmpd="sng" algn="ctr">
              <a:noFill/>
              <a:prstDash val="solid"/>
            </a:ln>
            <a:effectLst/>
          </p:spPr>
          <p:txBody>
            <a:bodyPr lIns="36000" tIns="0" rIns="36000" bIns="0" rtlCol="0" anchor="ctr"/>
            <a:lstStyle/>
            <a:p>
              <a:pPr lvl="0" algn="ctr">
                <a:defRPr/>
              </a:pPr>
              <a:r>
                <a:rPr lang="en-GB" sz="1200" b="1" kern="0" dirty="0" err="1">
                  <a:solidFill>
                    <a:schemeClr val="bg1"/>
                  </a:solidFill>
                </a:rPr>
                <a:t>Impacto</a:t>
              </a:r>
              <a:r>
                <a:rPr lang="en-GB" sz="1200" b="1" kern="0" dirty="0">
                  <a:solidFill>
                    <a:schemeClr val="bg1"/>
                  </a:solidFill>
                </a:rPr>
                <a:t> </a:t>
              </a:r>
              <a:r>
                <a:rPr lang="en-GB" sz="1200" b="1" kern="0" dirty="0" err="1">
                  <a:solidFill>
                    <a:schemeClr val="bg1"/>
                  </a:solidFill>
                </a:rPr>
                <a:t>significativo</a:t>
              </a:r>
              <a:endParaRPr lang="en-GB" sz="1200" b="1" kern="0" dirty="0">
                <a:solidFill>
                  <a:schemeClr val="bg1"/>
                </a:solidFill>
                <a:latin typeface="Arial"/>
              </a:endParaRPr>
            </a:p>
          </p:txBody>
        </p:sp>
        <p:sp>
          <p:nvSpPr>
            <p:cNvPr id="39" name="TextBox 38"/>
            <p:cNvSpPr txBox="1"/>
            <p:nvPr/>
          </p:nvSpPr>
          <p:spPr>
            <a:xfrm>
              <a:off x="3955014" y="1982923"/>
              <a:ext cx="2501006" cy="338554"/>
            </a:xfrm>
            <a:prstGeom prst="rect">
              <a:avLst/>
            </a:prstGeom>
            <a:noFill/>
          </p:spPr>
          <p:txBody>
            <a:bodyPr wrap="none" rtlCol="0">
              <a:spAutoFit/>
            </a:bodyPr>
            <a:lstStyle/>
            <a:p>
              <a:r>
                <a:rPr lang="en-GB" sz="1600" dirty="0" err="1">
                  <a:solidFill>
                    <a:schemeClr val="tx2"/>
                  </a:solidFill>
                </a:rPr>
                <a:t>Indicadores</a:t>
              </a:r>
              <a:r>
                <a:rPr lang="en-GB" sz="1600" dirty="0">
                  <a:solidFill>
                    <a:schemeClr val="tx2"/>
                  </a:solidFill>
                </a:rPr>
                <a:t> y </a:t>
              </a:r>
              <a:r>
                <a:rPr lang="en-GB" sz="1600" dirty="0" err="1">
                  <a:solidFill>
                    <a:schemeClr val="tx2"/>
                  </a:solidFill>
                </a:rPr>
                <a:t>parametros</a:t>
              </a:r>
              <a:endParaRPr lang="en-GB" sz="1600" dirty="0">
                <a:solidFill>
                  <a:schemeClr val="tx2"/>
                </a:solidFill>
              </a:endParaRPr>
            </a:p>
          </p:txBody>
        </p:sp>
      </p:grpSp>
    </p:spTree>
    <p:extLst>
      <p:ext uri="{BB962C8B-B14F-4D97-AF65-F5344CB8AC3E}">
        <p14:creationId xmlns:p14="http://schemas.microsoft.com/office/powerpoint/2010/main" val="663697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normAutofit fontScale="70000" lnSpcReduction="20000"/>
          </a:bodyPr>
          <a:lstStyle/>
          <a:p>
            <a:r>
              <a:rPr lang="es-CR" noProof="0" dirty="0" smtClean="0">
                <a:latin typeface="Century Gothic" panose="020B0502020202020204" pitchFamily="34" charset="0"/>
              </a:rPr>
              <a:t>Determinar</a:t>
            </a:r>
            <a:r>
              <a:rPr lang="es-CR" dirty="0" smtClean="0">
                <a:latin typeface="Century Gothic" panose="020B0502020202020204" pitchFamily="34" charset="0"/>
              </a:rPr>
              <a:t> los impactos específicos de la política dentro de las categorías de impacto elegidas </a:t>
            </a:r>
            <a:endParaRPr lang="es-CR" dirty="0">
              <a:latin typeface="Century Gothic" panose="020B0502020202020204" pitchFamily="34" charset="0"/>
            </a:endParaRPr>
          </a:p>
        </p:txBody>
      </p:sp>
      <p:sp>
        <p:nvSpPr>
          <p:cNvPr id="14" name="TextBox 13"/>
          <p:cNvSpPr txBox="1"/>
          <p:nvPr/>
        </p:nvSpPr>
        <p:spPr>
          <a:xfrm>
            <a:off x="8766048" y="6477000"/>
            <a:ext cx="377952" cy="381000"/>
          </a:xfrm>
          <a:prstGeom prst="rect">
            <a:avLst/>
          </a:prstGeom>
        </p:spPr>
        <p:txBody>
          <a:bodyPr vert="horz" wrap="none" rtlCol="0" anchor="ctr">
            <a:normAutofit/>
          </a:bodyPr>
          <a:lstStyle/>
          <a:p>
            <a:pPr algn="ctr">
              <a:spcBef>
                <a:spcPct val="0"/>
              </a:spcBef>
            </a:pPr>
            <a:fld id="{DE4D266D-46A3-4199-BED5-A24930169276}" type="slidenum">
              <a:rPr lang="en-GB" sz="1400">
                <a:solidFill>
                  <a:srgbClr val="000000"/>
                </a:solidFill>
                <a:latin typeface="+mj-lt"/>
                <a:ea typeface="+mj-ea"/>
                <a:cs typeface="+mj-cs"/>
              </a:rPr>
              <a:pPr algn="ctr">
                <a:spcBef>
                  <a:spcPct val="0"/>
                </a:spcBef>
              </a:pPr>
              <a:t>31</a:t>
            </a:fld>
            <a:endParaRPr lang="en-GB" sz="1400" dirty="0">
              <a:solidFill>
                <a:srgbClr val="000000"/>
              </a:solidFill>
              <a:latin typeface="+mj-lt"/>
              <a:ea typeface="+mj-ea"/>
              <a:cs typeface="+mj-cs"/>
            </a:endParaRPr>
          </a:p>
        </p:txBody>
      </p:sp>
    </p:spTree>
    <p:extLst>
      <p:ext uri="{BB962C8B-B14F-4D97-AF65-F5344CB8AC3E}">
        <p14:creationId xmlns:p14="http://schemas.microsoft.com/office/powerpoint/2010/main" val="48325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s-CR" dirty="0">
                <a:latin typeface="Century Gothic" panose="020B0502020202020204" pitchFamily="34" charset="0"/>
              </a:rPr>
              <a:t>Tipos de impactos específicos</a:t>
            </a:r>
          </a:p>
        </p:txBody>
      </p:sp>
      <p:sp>
        <p:nvSpPr>
          <p:cNvPr id="18" name="Text Placeholder 17"/>
          <p:cNvSpPr>
            <a:spLocks noGrp="1"/>
          </p:cNvSpPr>
          <p:nvPr>
            <p:ph type="body" sz="quarter" idx="4294967295"/>
          </p:nvPr>
        </p:nvSpPr>
        <p:spPr>
          <a:xfrm>
            <a:off x="609599" y="1236225"/>
            <a:ext cx="8153400" cy="1111250"/>
          </a:xfrm>
        </p:spPr>
        <p:txBody>
          <a:bodyPr>
            <a:normAutofit/>
          </a:bodyPr>
          <a:lstStyle/>
          <a:p>
            <a:pPr marL="0" indent="0">
              <a:buNone/>
            </a:pPr>
            <a:r>
              <a:rPr lang="es-CR" sz="1600" dirty="0" smtClean="0">
                <a:latin typeface="Century Gothic" panose="020B0502020202020204" pitchFamily="34" charset="0"/>
              </a:rPr>
              <a:t>Identificar </a:t>
            </a:r>
            <a:r>
              <a:rPr lang="es-CR" sz="1600" b="1" dirty="0" smtClean="0">
                <a:latin typeface="Century Gothic" panose="020B0502020202020204" pitchFamily="34" charset="0"/>
              </a:rPr>
              <a:t>todos los posibles impactos </a:t>
            </a:r>
            <a:r>
              <a:rPr lang="es-CR" sz="1600" dirty="0" smtClean="0">
                <a:latin typeface="Century Gothic" panose="020B0502020202020204" pitchFamily="34" charset="0"/>
              </a:rPr>
              <a:t>de la acción en el desarrollo sostenible </a:t>
            </a:r>
            <a:r>
              <a:rPr lang="es-CR" sz="1600" b="1" dirty="0" smtClean="0">
                <a:latin typeface="Century Gothic" panose="020B0502020202020204" pitchFamily="34" charset="0"/>
              </a:rPr>
              <a:t>dentro de cada categoría de impacto</a:t>
            </a:r>
            <a:r>
              <a:rPr lang="es-CR" sz="1600" dirty="0" smtClean="0">
                <a:latin typeface="Century Gothic" panose="020B0502020202020204" pitchFamily="34" charset="0"/>
              </a:rPr>
              <a:t> incluida en la evaluación</a:t>
            </a:r>
            <a:r>
              <a:rPr lang="es-CR" sz="1600" noProof="0" dirty="0" smtClean="0">
                <a:latin typeface="Century Gothic" panose="020B0502020202020204" pitchFamily="34" charset="0"/>
              </a:rPr>
              <a:t> </a:t>
            </a:r>
            <a:endParaRPr lang="es-CR" sz="1600" noProof="0" dirty="0">
              <a:latin typeface="Century Gothic" panose="020B0502020202020204" pitchFamily="34" charset="0"/>
            </a:endParaRPr>
          </a:p>
        </p:txBody>
      </p:sp>
      <p:sp>
        <p:nvSpPr>
          <p:cNvPr id="33" name="Text Placeholder 17"/>
          <p:cNvSpPr txBox="1">
            <a:spLocks/>
          </p:cNvSpPr>
          <p:nvPr/>
        </p:nvSpPr>
        <p:spPr>
          <a:xfrm>
            <a:off x="618066" y="3571163"/>
            <a:ext cx="8280097" cy="11105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62585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2585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2585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258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258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800" kern="1200">
                <a:solidFill>
                  <a:srgbClr val="09294E"/>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400" b="1" dirty="0">
                <a:latin typeface="Century Gothic" panose="020B0502020202020204" pitchFamily="34" charset="0"/>
              </a:rPr>
              <a:t>Para garantizar la </a:t>
            </a:r>
            <a:r>
              <a:rPr lang="es-ES" sz="1400" b="1" dirty="0" smtClean="0">
                <a:latin typeface="Century Gothic" panose="020B0502020202020204" pitchFamily="34" charset="0"/>
              </a:rPr>
              <a:t>exhaustividad, </a:t>
            </a:r>
            <a:r>
              <a:rPr lang="es-ES" sz="1400" b="1" dirty="0">
                <a:latin typeface="Century Gothic" panose="020B0502020202020204" pitchFamily="34" charset="0"/>
              </a:rPr>
              <a:t>los impactos identificados deben ser: </a:t>
            </a:r>
          </a:p>
          <a:p>
            <a:pPr marL="0" indent="0">
              <a:lnSpc>
                <a:spcPct val="100000"/>
              </a:lnSpc>
              <a:spcBef>
                <a:spcPts val="0"/>
              </a:spcBef>
              <a:buNone/>
            </a:pPr>
            <a:r>
              <a:rPr lang="es-ES" sz="1400" dirty="0">
                <a:latin typeface="Century Gothic" panose="020B0502020202020204" pitchFamily="34" charset="0"/>
              </a:rPr>
              <a:t>Positivos y negativos, previstos y no previstos, dentro y fuera de la jurisdicción, a corto y largo </a:t>
            </a:r>
            <a:r>
              <a:rPr lang="es-ES" sz="1400" dirty="0" smtClean="0">
                <a:latin typeface="Century Gothic" panose="020B0502020202020204" pitchFamily="34" charset="0"/>
              </a:rPr>
              <a:t>plazo, etc.</a:t>
            </a:r>
            <a:endParaRPr lang="en-GB" sz="1400" dirty="0">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01697773"/>
              </p:ext>
            </p:extLst>
          </p:nvPr>
        </p:nvGraphicFramePr>
        <p:xfrm>
          <a:off x="618066" y="1988605"/>
          <a:ext cx="8153400" cy="1311593"/>
        </p:xfrm>
        <a:graphic>
          <a:graphicData uri="http://schemas.openxmlformats.org/drawingml/2006/table">
            <a:tbl>
              <a:tblPr firstRow="1" firstCol="1" bandRow="1">
                <a:tableStyleId>{5C22544A-7EE6-4342-B048-85BDC9FD1C3A}</a:tableStyleId>
              </a:tblPr>
              <a:tblGrid>
                <a:gridCol w="4076700">
                  <a:extLst>
                    <a:ext uri="{9D8B030D-6E8A-4147-A177-3AD203B41FA5}">
                      <a16:colId xmlns:a16="http://schemas.microsoft.com/office/drawing/2014/main" val="2910193399"/>
                    </a:ext>
                  </a:extLst>
                </a:gridCol>
                <a:gridCol w="4076700">
                  <a:extLst>
                    <a:ext uri="{9D8B030D-6E8A-4147-A177-3AD203B41FA5}">
                      <a16:colId xmlns:a16="http://schemas.microsoft.com/office/drawing/2014/main" val="85524049"/>
                    </a:ext>
                  </a:extLst>
                </a:gridCol>
              </a:tblGrid>
              <a:tr h="217325">
                <a:tc>
                  <a:txBody>
                    <a:bodyPr/>
                    <a:lstStyle/>
                    <a:p>
                      <a:pPr algn="just">
                        <a:lnSpc>
                          <a:spcPct val="107000"/>
                        </a:lnSpc>
                        <a:spcAft>
                          <a:spcPts val="0"/>
                        </a:spcAft>
                      </a:pPr>
                      <a:r>
                        <a:rPr lang="en-GB" sz="1100" dirty="0" err="1" smtClean="0">
                          <a:effectLst/>
                          <a:latin typeface="Calibri" panose="020F0502020204030204" pitchFamily="34" charset="0"/>
                          <a:ea typeface="Calibri" panose="020F0502020204030204" pitchFamily="34" charset="0"/>
                          <a:cs typeface="Arial" panose="020B0604020202020204" pitchFamily="34" charset="0"/>
                        </a:rPr>
                        <a:t>Categorias</a:t>
                      </a:r>
                      <a:r>
                        <a:rPr lang="en-GB" sz="1100" dirty="0" smtClean="0">
                          <a:effectLst/>
                          <a:latin typeface="Calibri" panose="020F0502020204030204" pitchFamily="34" charset="0"/>
                          <a:ea typeface="Calibri" panose="020F0502020204030204" pitchFamily="34" charset="0"/>
                          <a:cs typeface="Arial" panose="020B0604020202020204" pitchFamily="34" charset="0"/>
                        </a:rPr>
                        <a:t> de </a:t>
                      </a:r>
                      <a:r>
                        <a:rPr lang="en-GB" sz="1100" dirty="0" err="1" smtClean="0">
                          <a:effectLst/>
                          <a:latin typeface="Calibri" panose="020F0502020204030204" pitchFamily="34" charset="0"/>
                          <a:ea typeface="Calibri" panose="020F0502020204030204" pitchFamily="34" charset="0"/>
                          <a:cs typeface="Arial" panose="020B0604020202020204" pitchFamily="34" charset="0"/>
                        </a:rPr>
                        <a:t>impacto</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689" marR="65689" marT="0" marB="0"/>
                </a:tc>
                <a:tc>
                  <a:txBody>
                    <a:bodyPr/>
                    <a:lstStyle/>
                    <a:p>
                      <a:pPr algn="just">
                        <a:lnSpc>
                          <a:spcPct val="107000"/>
                        </a:lnSpc>
                        <a:spcAft>
                          <a:spcPts val="0"/>
                        </a:spcAft>
                      </a:pPr>
                      <a:r>
                        <a:rPr lang="en-GB" sz="1100" dirty="0" err="1" smtClean="0">
                          <a:effectLst/>
                          <a:latin typeface="Calibri" panose="020F0502020204030204" pitchFamily="34" charset="0"/>
                          <a:ea typeface="Calibri" panose="020F0502020204030204" pitchFamily="34" charset="0"/>
                          <a:cs typeface="Arial" panose="020B0604020202020204" pitchFamily="34" charset="0"/>
                        </a:rPr>
                        <a:t>Impactos</a:t>
                      </a:r>
                      <a:r>
                        <a:rPr lang="en-GB" sz="1100" dirty="0" smtClean="0">
                          <a:effectLst/>
                          <a:latin typeface="Calibri" panose="020F0502020204030204" pitchFamily="34" charset="0"/>
                          <a:ea typeface="Calibri" panose="020F0502020204030204" pitchFamily="34" charset="0"/>
                          <a:cs typeface="Arial" panose="020B0604020202020204" pitchFamily="34" charset="0"/>
                        </a:rPr>
                        <a:t> </a:t>
                      </a:r>
                      <a:r>
                        <a:rPr lang="en-GB" sz="1100" dirty="0" err="1" smtClean="0">
                          <a:effectLst/>
                          <a:latin typeface="Calibri" panose="020F0502020204030204" pitchFamily="34" charset="0"/>
                          <a:ea typeface="Calibri" panose="020F0502020204030204" pitchFamily="34" charset="0"/>
                          <a:cs typeface="Arial" panose="020B0604020202020204" pitchFamily="34" charset="0"/>
                        </a:rPr>
                        <a:t>especificos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689" marR="65689" marT="0" marB="0"/>
                </a:tc>
                <a:extLst>
                  <a:ext uri="{0D108BD9-81ED-4DB2-BD59-A6C34878D82A}">
                    <a16:rowId xmlns:a16="http://schemas.microsoft.com/office/drawing/2014/main" val="446986245"/>
                  </a:ext>
                </a:extLst>
              </a:tr>
              <a:tr h="217325">
                <a:tc rowSpan="2">
                  <a:txBody>
                    <a:bodyPr/>
                    <a:lstStyle/>
                    <a:p>
                      <a:pPr algn="just">
                        <a:lnSpc>
                          <a:spcPct val="107000"/>
                        </a:lnSpc>
                        <a:spcAft>
                          <a:spcPts val="0"/>
                        </a:spcAft>
                      </a:pPr>
                      <a:r>
                        <a:rPr lang="es-CR" sz="1000" dirty="0">
                          <a:effectLst/>
                        </a:rPr>
                        <a:t>Empleo</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689" marR="65689" marT="0" marB="0"/>
                </a:tc>
                <a:tc>
                  <a:txBody>
                    <a:bodyPr/>
                    <a:lstStyle/>
                    <a:p>
                      <a:pPr algn="just">
                        <a:lnSpc>
                          <a:spcPct val="107000"/>
                        </a:lnSpc>
                        <a:spcAft>
                          <a:spcPts val="0"/>
                        </a:spcAft>
                      </a:pPr>
                      <a:r>
                        <a:rPr lang="es-CR" sz="1000">
                          <a:effectLst/>
                        </a:rPr>
                        <a:t>Generación de empleo en movilidad ciclista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689" marR="65689" marT="0" marB="0"/>
                </a:tc>
                <a:extLst>
                  <a:ext uri="{0D108BD9-81ED-4DB2-BD59-A6C34878D82A}">
                    <a16:rowId xmlns:a16="http://schemas.microsoft.com/office/drawing/2014/main" val="947113540"/>
                  </a:ext>
                </a:extLst>
              </a:tr>
              <a:tr h="442293">
                <a:tc vMerge="1">
                  <a:txBody>
                    <a:bodyPr/>
                    <a:lstStyle/>
                    <a:p>
                      <a:endParaRPr lang="en-GB"/>
                    </a:p>
                  </a:txBody>
                  <a:tcPr/>
                </a:tc>
                <a:tc>
                  <a:txBody>
                    <a:bodyPr/>
                    <a:lstStyle/>
                    <a:p>
                      <a:pPr algn="just">
                        <a:lnSpc>
                          <a:spcPct val="107000"/>
                        </a:lnSpc>
                        <a:spcAft>
                          <a:spcPts val="0"/>
                        </a:spcAft>
                      </a:pPr>
                      <a:r>
                        <a:rPr lang="es-CR" sz="1000">
                          <a:effectLst/>
                        </a:rPr>
                        <a:t>Decrecimiento de los empleos relacionados a la movilidad de vehículos motorizados y transporte público</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689" marR="65689" marT="0" marB="0"/>
                </a:tc>
                <a:extLst>
                  <a:ext uri="{0D108BD9-81ED-4DB2-BD59-A6C34878D82A}">
                    <a16:rowId xmlns:a16="http://schemas.microsoft.com/office/drawing/2014/main" val="3037152585"/>
                  </a:ext>
                </a:extLst>
              </a:tr>
              <a:tr h="217325">
                <a:tc rowSpan="2">
                  <a:txBody>
                    <a:bodyPr/>
                    <a:lstStyle/>
                    <a:p>
                      <a:pPr algn="just">
                        <a:lnSpc>
                          <a:spcPct val="107000"/>
                        </a:lnSpc>
                        <a:spcAft>
                          <a:spcPts val="0"/>
                        </a:spcAft>
                      </a:pPr>
                      <a:r>
                        <a:rPr lang="es-CR" sz="1000" dirty="0">
                          <a:effectLst/>
                        </a:rPr>
                        <a:t>Activación económica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689" marR="65689" marT="0" marB="0"/>
                </a:tc>
                <a:tc>
                  <a:txBody>
                    <a:bodyPr/>
                    <a:lstStyle/>
                    <a:p>
                      <a:pPr algn="just">
                        <a:lnSpc>
                          <a:spcPct val="107000"/>
                        </a:lnSpc>
                        <a:spcAft>
                          <a:spcPts val="0"/>
                        </a:spcAft>
                      </a:pPr>
                      <a:r>
                        <a:rPr lang="es-CR" sz="1000">
                          <a:effectLst/>
                        </a:rPr>
                        <a:t>Activación de los negocios (Más negocios con mejores ingresos)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689" marR="65689" marT="0" marB="0"/>
                </a:tc>
                <a:extLst>
                  <a:ext uri="{0D108BD9-81ED-4DB2-BD59-A6C34878D82A}">
                    <a16:rowId xmlns:a16="http://schemas.microsoft.com/office/drawing/2014/main" val="3237834623"/>
                  </a:ext>
                </a:extLst>
              </a:tr>
              <a:tr h="217325">
                <a:tc vMerge="1">
                  <a:txBody>
                    <a:bodyPr/>
                    <a:lstStyle/>
                    <a:p>
                      <a:endParaRPr lang="en-GB"/>
                    </a:p>
                  </a:txBody>
                  <a:tcPr/>
                </a:tc>
                <a:tc>
                  <a:txBody>
                    <a:bodyPr/>
                    <a:lstStyle/>
                    <a:p>
                      <a:pPr algn="just">
                        <a:lnSpc>
                          <a:spcPct val="107000"/>
                        </a:lnSpc>
                        <a:spcAft>
                          <a:spcPts val="0"/>
                        </a:spcAft>
                      </a:pPr>
                      <a:r>
                        <a:rPr lang="es-CR" sz="1000" dirty="0">
                          <a:effectLst/>
                        </a:rPr>
                        <a:t>Incremento del turismo en los cantones de la </a:t>
                      </a:r>
                      <a:r>
                        <a:rPr lang="es-CR" sz="1000" dirty="0" err="1">
                          <a:effectLst/>
                        </a:rPr>
                        <a:t>ciclovía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689" marR="65689" marT="0" marB="0"/>
                </a:tc>
                <a:extLst>
                  <a:ext uri="{0D108BD9-81ED-4DB2-BD59-A6C34878D82A}">
                    <a16:rowId xmlns:a16="http://schemas.microsoft.com/office/drawing/2014/main" val="595780116"/>
                  </a:ext>
                </a:extLst>
              </a:tr>
            </a:tbl>
          </a:graphicData>
        </a:graphic>
      </p:graphicFrame>
      <p:sp>
        <p:nvSpPr>
          <p:cNvPr id="19" name="Text Placeholder 17"/>
          <p:cNvSpPr txBox="1">
            <a:spLocks/>
          </p:cNvSpPr>
          <p:nvPr/>
        </p:nvSpPr>
        <p:spPr>
          <a:xfrm>
            <a:off x="584199" y="3292589"/>
            <a:ext cx="8280097" cy="2785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62585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2585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2585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258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258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800" kern="1200">
                <a:solidFill>
                  <a:srgbClr val="09294E"/>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000" i="1" dirty="0" smtClean="0">
                <a:latin typeface="Century Gothic" panose="020B0502020202020204" pitchFamily="34" charset="0"/>
              </a:rPr>
              <a:t>Caso </a:t>
            </a:r>
            <a:r>
              <a:rPr lang="es-ES" sz="1000" i="1" dirty="0">
                <a:latin typeface="Century Gothic" panose="020B0502020202020204" pitchFamily="34" charset="0"/>
              </a:rPr>
              <a:t>de estudio: Fomento y desarrollo del ciclismo </a:t>
            </a:r>
            <a:r>
              <a:rPr lang="es-ES" sz="1000" i="1" dirty="0" smtClean="0">
                <a:latin typeface="Century Gothic" panose="020B0502020202020204" pitchFamily="34" charset="0"/>
              </a:rPr>
              <a:t>urbano en Costa Rica (Torres y Chacon - ICAT, 2021)</a:t>
            </a:r>
            <a:endParaRPr lang="en-GB" sz="1000" i="1" dirty="0">
              <a:latin typeface="Century Gothic" panose="020B0502020202020204" pitchFamily="34" charset="0"/>
            </a:endParaRPr>
          </a:p>
        </p:txBody>
      </p:sp>
      <p:sp>
        <p:nvSpPr>
          <p:cNvPr id="20" name="Text Placeholder 17"/>
          <p:cNvSpPr txBox="1">
            <a:spLocks/>
          </p:cNvSpPr>
          <p:nvPr/>
        </p:nvSpPr>
        <p:spPr>
          <a:xfrm>
            <a:off x="609599" y="4516277"/>
            <a:ext cx="8153400" cy="1143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Arial" pitchFamily="34" charset="0"/>
              <a:buNone/>
            </a:pPr>
            <a:r>
              <a:rPr lang="es-CR" sz="1400" dirty="0" smtClean="0">
                <a:latin typeface="Century Gothic" panose="020B0502020202020204" pitchFamily="34" charset="0"/>
              </a:rPr>
              <a:t>Para identificar impactos los usuarios pueden: </a:t>
            </a:r>
          </a:p>
          <a:p>
            <a:r>
              <a:rPr lang="es-CR" sz="1400" b="1" dirty="0" smtClean="0">
                <a:latin typeface="Century Gothic" panose="020B0502020202020204" pitchFamily="34" charset="0"/>
              </a:rPr>
              <a:t>revisar la literatura </a:t>
            </a:r>
            <a:r>
              <a:rPr lang="es-CR" sz="1400" dirty="0" smtClean="0">
                <a:latin typeface="Century Gothic" panose="020B0502020202020204" pitchFamily="34" charset="0"/>
              </a:rPr>
              <a:t>(evaluaciones previas o estudios de casos similares)</a:t>
            </a:r>
          </a:p>
          <a:p>
            <a:r>
              <a:rPr lang="es-CR" sz="1400" b="1" dirty="0" smtClean="0">
                <a:latin typeface="Century Gothic" panose="020B0502020202020204" pitchFamily="34" charset="0"/>
              </a:rPr>
              <a:t>consultar a los actores interesados</a:t>
            </a:r>
            <a:r>
              <a:rPr lang="es-CR" sz="1400" dirty="0" smtClean="0">
                <a:latin typeface="Century Gothic" panose="020B0502020202020204" pitchFamily="34" charset="0"/>
              </a:rPr>
              <a:t> pertinentes con diferentes perspectivas </a:t>
            </a:r>
          </a:p>
          <a:p>
            <a:r>
              <a:rPr lang="es-CR" sz="1400" dirty="0" smtClean="0">
                <a:latin typeface="Century Gothic" panose="020B0502020202020204" pitchFamily="34" charset="0"/>
              </a:rPr>
              <a:t>Usar </a:t>
            </a:r>
            <a:r>
              <a:rPr lang="es-CR" sz="1400" dirty="0" err="1" smtClean="0">
                <a:latin typeface="Century Gothic" panose="020B0502020202020204" pitchFamily="34" charset="0"/>
              </a:rPr>
              <a:t>impact</a:t>
            </a:r>
            <a:r>
              <a:rPr lang="es-CR" sz="1400" dirty="0" smtClean="0">
                <a:latin typeface="Century Gothic" panose="020B0502020202020204" pitchFamily="34" charset="0"/>
              </a:rPr>
              <a:t> </a:t>
            </a:r>
            <a:r>
              <a:rPr lang="es-CR" sz="1400" dirty="0" err="1" smtClean="0">
                <a:latin typeface="Century Gothic" panose="020B0502020202020204" pitchFamily="34" charset="0"/>
              </a:rPr>
              <a:t>assessment</a:t>
            </a:r>
            <a:r>
              <a:rPr lang="es-CR" sz="1400" dirty="0" smtClean="0">
                <a:latin typeface="Century Gothic" panose="020B0502020202020204" pitchFamily="34" charset="0"/>
              </a:rPr>
              <a:t> </a:t>
            </a:r>
            <a:r>
              <a:rPr lang="es-CR" sz="1400" dirty="0" err="1" smtClean="0">
                <a:latin typeface="Century Gothic" panose="020B0502020202020204" pitchFamily="34" charset="0"/>
              </a:rPr>
              <a:t>tools</a:t>
            </a:r>
            <a:r>
              <a:rPr lang="es-CR" sz="1400" dirty="0" smtClean="0">
                <a:latin typeface="Century Gothic" panose="020B0502020202020204" pitchFamily="34" charset="0"/>
              </a:rPr>
              <a:t> (por ejemplo, LCA)</a:t>
            </a:r>
          </a:p>
          <a:p>
            <a:r>
              <a:rPr lang="es-CR" sz="1400" dirty="0" smtClean="0">
                <a:latin typeface="Century Gothic" panose="020B0502020202020204" pitchFamily="34" charset="0"/>
              </a:rPr>
              <a:t>complementar con "</a:t>
            </a:r>
            <a:r>
              <a:rPr lang="es-CR" sz="1400" dirty="0" err="1" smtClean="0">
                <a:latin typeface="Century Gothic" panose="020B0502020202020204" pitchFamily="34" charset="0"/>
              </a:rPr>
              <a:t>expert</a:t>
            </a:r>
            <a:r>
              <a:rPr lang="es-CR" sz="1400" dirty="0" smtClean="0">
                <a:latin typeface="Century Gothic" panose="020B0502020202020204" pitchFamily="34" charset="0"/>
              </a:rPr>
              <a:t> </a:t>
            </a:r>
            <a:r>
              <a:rPr lang="es-CR" sz="1400" dirty="0" err="1" smtClean="0">
                <a:latin typeface="Century Gothic" panose="020B0502020202020204" pitchFamily="34" charset="0"/>
              </a:rPr>
              <a:t>judgement</a:t>
            </a:r>
            <a:r>
              <a:rPr lang="es-CR" sz="1400" dirty="0" smtClean="0">
                <a:latin typeface="Century Gothic" panose="020B0502020202020204" pitchFamily="34" charset="0"/>
              </a:rPr>
              <a:t>"</a:t>
            </a:r>
            <a:endParaRPr lang="es-CR" sz="1400" dirty="0">
              <a:latin typeface="Century Gothic" panose="020B0502020202020204" pitchFamily="34" charset="0"/>
            </a:endParaRPr>
          </a:p>
        </p:txBody>
      </p:sp>
    </p:spTree>
    <p:extLst>
      <p:ext uri="{BB962C8B-B14F-4D97-AF65-F5344CB8AC3E}">
        <p14:creationId xmlns:p14="http://schemas.microsoft.com/office/powerpoint/2010/main" val="696590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79114"/>
            <a:ext cx="8458200" cy="584775"/>
          </a:xfrm>
        </p:spPr>
        <p:txBody>
          <a:bodyPr>
            <a:normAutofit fontScale="90000"/>
          </a:bodyPr>
          <a:lstStyle/>
          <a:p>
            <a:r>
              <a:rPr lang="es-MX" dirty="0" smtClean="0"/>
              <a:t>Informar sobre la elección de impactos específicos</a:t>
            </a:r>
            <a:endParaRPr lang="es-MX" dirty="0"/>
          </a:p>
        </p:txBody>
      </p:sp>
      <p:graphicFrame>
        <p:nvGraphicFramePr>
          <p:cNvPr id="7" name="Table 6"/>
          <p:cNvGraphicFramePr>
            <a:graphicFrameLocks noGrp="1"/>
          </p:cNvGraphicFramePr>
          <p:nvPr>
            <p:extLst>
              <p:ext uri="{D42A27DB-BD31-4B8C-83A1-F6EECF244321}">
                <p14:modId xmlns:p14="http://schemas.microsoft.com/office/powerpoint/2010/main" val="3321794145"/>
              </p:ext>
            </p:extLst>
          </p:nvPr>
        </p:nvGraphicFramePr>
        <p:xfrm>
          <a:off x="495299" y="1981200"/>
          <a:ext cx="8267700" cy="3237706"/>
        </p:xfrm>
        <a:graphic>
          <a:graphicData uri="http://schemas.openxmlformats.org/drawingml/2006/table">
            <a:tbl>
              <a:tblPr firstRow="1" firstCol="1" bandRow="1"/>
              <a:tblGrid>
                <a:gridCol w="1856015">
                  <a:extLst>
                    <a:ext uri="{9D8B030D-6E8A-4147-A177-3AD203B41FA5}">
                      <a16:colId xmlns:a16="http://schemas.microsoft.com/office/drawing/2014/main" val="760757190"/>
                    </a:ext>
                  </a:extLst>
                </a:gridCol>
                <a:gridCol w="1687286">
                  <a:extLst>
                    <a:ext uri="{9D8B030D-6E8A-4147-A177-3AD203B41FA5}">
                      <a16:colId xmlns:a16="http://schemas.microsoft.com/office/drawing/2014/main" val="2707787178"/>
                    </a:ext>
                  </a:extLst>
                </a:gridCol>
                <a:gridCol w="843643">
                  <a:extLst>
                    <a:ext uri="{9D8B030D-6E8A-4147-A177-3AD203B41FA5}">
                      <a16:colId xmlns:a16="http://schemas.microsoft.com/office/drawing/2014/main" val="3961040422"/>
                    </a:ext>
                  </a:extLst>
                </a:gridCol>
                <a:gridCol w="759279">
                  <a:extLst>
                    <a:ext uri="{9D8B030D-6E8A-4147-A177-3AD203B41FA5}">
                      <a16:colId xmlns:a16="http://schemas.microsoft.com/office/drawing/2014/main" val="1565441474"/>
                    </a:ext>
                  </a:extLst>
                </a:gridCol>
                <a:gridCol w="1602922">
                  <a:extLst>
                    <a:ext uri="{9D8B030D-6E8A-4147-A177-3AD203B41FA5}">
                      <a16:colId xmlns:a16="http://schemas.microsoft.com/office/drawing/2014/main" val="1654864742"/>
                    </a:ext>
                  </a:extLst>
                </a:gridCol>
                <a:gridCol w="1518555">
                  <a:extLst>
                    <a:ext uri="{9D8B030D-6E8A-4147-A177-3AD203B41FA5}">
                      <a16:colId xmlns:a16="http://schemas.microsoft.com/office/drawing/2014/main" val="2386817520"/>
                    </a:ext>
                  </a:extLst>
                </a:gridCol>
              </a:tblGrid>
              <a:tr h="1180306">
                <a:tc>
                  <a:txBody>
                    <a:bodyPr/>
                    <a:lstStyle/>
                    <a:p>
                      <a:pPr>
                        <a:lnSpc>
                          <a:spcPct val="125000"/>
                        </a:lnSpc>
                        <a:spcBef>
                          <a:spcPts val="200"/>
                        </a:spcBef>
                        <a:spcAft>
                          <a:spcPts val="200"/>
                        </a:spcAft>
                      </a:pPr>
                      <a:r>
                        <a:rPr lang="en-US" sz="1200" b="1" dirty="0">
                          <a:solidFill>
                            <a:srgbClr val="FFFFFF"/>
                          </a:solidFill>
                          <a:effectLst/>
                          <a:latin typeface="Arial" panose="020B0604020202020204" pitchFamily="34" charset="0"/>
                          <a:ea typeface="Calibri" panose="020F0502020204030204" pitchFamily="34" charset="0"/>
                        </a:rPr>
                        <a:t>Impact categories included in the </a:t>
                      </a:r>
                      <a:r>
                        <a:rPr lang="en-US" sz="1200" b="1" dirty="0" smtClean="0">
                          <a:solidFill>
                            <a:srgbClr val="FFFFFF"/>
                          </a:solidFill>
                          <a:effectLst/>
                          <a:latin typeface="Arial" panose="020B0604020202020204" pitchFamily="34" charset="0"/>
                          <a:ea typeface="Calibri" panose="020F0502020204030204" pitchFamily="34" charset="0"/>
                        </a:rPr>
                        <a:t>assessment</a:t>
                      </a:r>
                      <a:endParaRPr lang="en-GB" sz="1200" dirty="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200" b="1" dirty="0">
                          <a:solidFill>
                            <a:srgbClr val="FFFFFF"/>
                          </a:solidFill>
                          <a:effectLst/>
                          <a:latin typeface="Arial" panose="020B0604020202020204" pitchFamily="34" charset="0"/>
                          <a:ea typeface="Calibri" panose="020F0502020204030204" pitchFamily="34" charset="0"/>
                        </a:rPr>
                        <a:t>Specific impacts identified (within each impact category)</a:t>
                      </a:r>
                      <a:endParaRPr lang="en-GB" sz="1200" dirty="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200" b="1" dirty="0">
                          <a:solidFill>
                            <a:srgbClr val="FFFFFF"/>
                          </a:solidFill>
                          <a:effectLst/>
                          <a:latin typeface="Arial" panose="020B0604020202020204" pitchFamily="34" charset="0"/>
                          <a:ea typeface="Calibri" panose="020F0502020204030204" pitchFamily="34" charset="0"/>
                        </a:rPr>
                        <a:t>In- or out-of-jurisdiction</a:t>
                      </a:r>
                      <a:endParaRPr lang="en-GB" sz="1200" dirty="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200" b="1">
                          <a:solidFill>
                            <a:srgbClr val="FFFFFF"/>
                          </a:solidFill>
                          <a:effectLst/>
                          <a:latin typeface="Arial" panose="020B0604020202020204" pitchFamily="34" charset="0"/>
                          <a:ea typeface="Calibri" panose="020F0502020204030204" pitchFamily="34" charset="0"/>
                        </a:rPr>
                        <a:t>Scope 1-2-3</a:t>
                      </a:r>
                      <a:endParaRPr lang="en-GB" sz="1200">
                        <a:effectLst/>
                        <a:latin typeface="Arial" panose="020B0604020202020204" pitchFamily="34" charset="0"/>
                        <a:ea typeface="Calibri" panose="020F0502020204030204" pitchFamily="34" charset="0"/>
                      </a:endParaRPr>
                    </a:p>
                    <a:p>
                      <a:pPr>
                        <a:lnSpc>
                          <a:spcPct val="125000"/>
                        </a:lnSpc>
                        <a:spcBef>
                          <a:spcPts val="200"/>
                        </a:spcBef>
                        <a:spcAft>
                          <a:spcPts val="200"/>
                        </a:spcAft>
                      </a:pPr>
                      <a:r>
                        <a:rPr lang="en-US" sz="1200" b="1">
                          <a:solidFill>
                            <a:srgbClr val="FFFFFF"/>
                          </a:solidFill>
                          <a:effectLst/>
                          <a:latin typeface="Arial" panose="020B0604020202020204" pitchFamily="34" charset="0"/>
                          <a:ea typeface="Calibri" panose="020F0502020204030204" pitchFamily="34" charset="0"/>
                        </a:rPr>
                        <a:t>(optional)</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200" b="1">
                          <a:solidFill>
                            <a:srgbClr val="FFFFFF"/>
                          </a:solidFill>
                          <a:effectLst/>
                          <a:latin typeface="Arial" panose="020B0604020202020204" pitchFamily="34" charset="0"/>
                          <a:ea typeface="Calibri" panose="020F0502020204030204" pitchFamily="34" charset="0"/>
                        </a:rPr>
                        <a:t>Type of impacts (optional)</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200" b="1">
                          <a:solidFill>
                            <a:srgbClr val="FFFFFF"/>
                          </a:solidFill>
                          <a:effectLst/>
                          <a:latin typeface="Arial" panose="020B0604020202020204" pitchFamily="34" charset="0"/>
                          <a:ea typeface="Calibri" panose="020F0502020204030204" pitchFamily="34" charset="0"/>
                        </a:rPr>
                        <a:t>Methods/ sources used to identify impacts (optional)</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extLst>
                  <a:ext uri="{0D108BD9-81ED-4DB2-BD59-A6C34878D82A}">
                    <a16:rowId xmlns:a16="http://schemas.microsoft.com/office/drawing/2014/main" val="1756665416"/>
                  </a:ext>
                </a:extLst>
              </a:tr>
              <a:tr h="67990">
                <a:tc rowSpan="9">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585707928"/>
                  </a:ext>
                </a:extLst>
              </a:tr>
              <a:tr h="67990">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3117397060"/>
                  </a:ext>
                </a:extLst>
              </a:tr>
              <a:tr h="67990">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3966807710"/>
                  </a:ext>
                </a:extLst>
              </a:tr>
              <a:tr h="67990">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770970293"/>
                  </a:ext>
                </a:extLst>
              </a:tr>
              <a:tr h="67990">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3802493422"/>
                  </a:ext>
                </a:extLst>
              </a:tr>
              <a:tr h="67990">
                <a:tc vMerge="1">
                  <a:txBody>
                    <a:bodyPr/>
                    <a:lstStyle/>
                    <a:p>
                      <a:endParaRPr lang="en-GB"/>
                    </a:p>
                  </a:txBody>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381225779"/>
                  </a:ext>
                </a:extLst>
              </a:tr>
              <a:tr h="67990">
                <a:tc vMerge="1">
                  <a:txBody>
                    <a:bodyPr/>
                    <a:lstStyle/>
                    <a:p>
                      <a:endParaRPr lang="en-GB"/>
                    </a:p>
                  </a:txBody>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505455088"/>
                  </a:ext>
                </a:extLst>
              </a:tr>
              <a:tr h="67990">
                <a:tc vMerge="1">
                  <a:txBody>
                    <a:bodyPr/>
                    <a:lstStyle/>
                    <a:p>
                      <a:endParaRPr lang="en-GB"/>
                    </a:p>
                  </a:txBody>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330086742"/>
                  </a:ext>
                </a:extLst>
              </a:tr>
              <a:tr h="67990">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24476" marR="24476"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3773431694"/>
                  </a:ext>
                </a:extLst>
              </a:tr>
            </a:tbl>
          </a:graphicData>
        </a:graphic>
      </p:graphicFrame>
    </p:spTree>
    <p:extLst>
      <p:ext uri="{BB962C8B-B14F-4D97-AF65-F5344CB8AC3E}">
        <p14:creationId xmlns:p14="http://schemas.microsoft.com/office/powerpoint/2010/main" val="1414604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s-CR" noProof="0" dirty="0" smtClean="0">
                <a:latin typeface="Century Gothic" panose="020B0502020202020204" pitchFamily="34" charset="0"/>
              </a:rPr>
              <a:t>Evaluación cualitativa</a:t>
            </a:r>
            <a:endParaRPr lang="es-CR" noProof="0" dirty="0">
              <a:latin typeface="Century Gothic" panose="020B0502020202020204" pitchFamily="34" charset="0"/>
            </a:endParaRPr>
          </a:p>
        </p:txBody>
      </p:sp>
      <p:sp>
        <p:nvSpPr>
          <p:cNvPr id="14" name="TextBox 13"/>
          <p:cNvSpPr txBox="1"/>
          <p:nvPr/>
        </p:nvSpPr>
        <p:spPr>
          <a:xfrm>
            <a:off x="8766048" y="6477000"/>
            <a:ext cx="377952" cy="381000"/>
          </a:xfrm>
          <a:prstGeom prst="rect">
            <a:avLst/>
          </a:prstGeom>
        </p:spPr>
        <p:txBody>
          <a:bodyPr vert="horz" wrap="none" rtlCol="0" anchor="ctr">
            <a:normAutofit/>
          </a:bodyPr>
          <a:lstStyle/>
          <a:p>
            <a:pPr algn="ctr">
              <a:spcBef>
                <a:spcPct val="0"/>
              </a:spcBef>
            </a:pPr>
            <a:fld id="{DE4D266D-46A3-4199-BED5-A24930169276}" type="slidenum">
              <a:rPr lang="en-GB" sz="1400">
                <a:solidFill>
                  <a:srgbClr val="000000"/>
                </a:solidFill>
                <a:latin typeface="+mj-lt"/>
                <a:ea typeface="+mj-ea"/>
                <a:cs typeface="+mj-cs"/>
              </a:rPr>
              <a:pPr algn="ctr">
                <a:spcBef>
                  <a:spcPct val="0"/>
                </a:spcBef>
              </a:pPr>
              <a:t>34</a:t>
            </a:fld>
            <a:endParaRPr lang="en-GB" sz="1400" dirty="0">
              <a:solidFill>
                <a:srgbClr val="000000"/>
              </a:solidFill>
              <a:latin typeface="+mj-lt"/>
              <a:ea typeface="+mj-ea"/>
              <a:cs typeface="+mj-cs"/>
            </a:endParaRPr>
          </a:p>
        </p:txBody>
      </p:sp>
    </p:spTree>
    <p:extLst>
      <p:ext uri="{BB962C8B-B14F-4D97-AF65-F5344CB8AC3E}">
        <p14:creationId xmlns:p14="http://schemas.microsoft.com/office/powerpoint/2010/main" val="1495301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normAutofit/>
          </a:bodyPr>
          <a:lstStyle/>
          <a:p>
            <a:r>
              <a:rPr lang="es-CR" noProof="0" dirty="0" smtClean="0">
                <a:latin typeface="Century Gothic" panose="020B0502020202020204" pitchFamily="34" charset="0"/>
              </a:rPr>
              <a:t>Introducción a la evaluación cualitativa</a:t>
            </a:r>
            <a:endParaRPr lang="es-CR" noProof="0" dirty="0">
              <a:latin typeface="Century Gothic" panose="020B0502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126936855"/>
              </p:ext>
            </p:extLst>
          </p:nvPr>
        </p:nvGraphicFramePr>
        <p:xfrm>
          <a:off x="919196" y="1670772"/>
          <a:ext cx="7913109" cy="3028461"/>
        </p:xfrm>
        <a:graphic>
          <a:graphicData uri="http://schemas.openxmlformats.org/drawingml/2006/table">
            <a:tbl>
              <a:tblPr firstRow="1" bandRow="1">
                <a:tableStyleId>{5C22544A-7EE6-4342-B048-85BDC9FD1C3A}</a:tableStyleId>
              </a:tblPr>
              <a:tblGrid>
                <a:gridCol w="3871881">
                  <a:extLst>
                    <a:ext uri="{9D8B030D-6E8A-4147-A177-3AD203B41FA5}">
                      <a16:colId xmlns:a16="http://schemas.microsoft.com/office/drawing/2014/main" val="3098546638"/>
                    </a:ext>
                  </a:extLst>
                </a:gridCol>
                <a:gridCol w="4041228">
                  <a:extLst>
                    <a:ext uri="{9D8B030D-6E8A-4147-A177-3AD203B41FA5}">
                      <a16:colId xmlns:a16="http://schemas.microsoft.com/office/drawing/2014/main" val="1500866264"/>
                    </a:ext>
                  </a:extLst>
                </a:gridCol>
              </a:tblGrid>
              <a:tr h="2732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1400" noProof="0" dirty="0" smtClean="0">
                          <a:latin typeface="Arial" panose="020B0604020202020204" pitchFamily="34" charset="0"/>
                          <a:cs typeface="Arial" panose="020B0604020202020204" pitchFamily="34" charset="0"/>
                        </a:rPr>
                        <a:t>EVALUACION</a:t>
                      </a:r>
                      <a:r>
                        <a:rPr lang="es-CR" sz="1400" baseline="0" noProof="0" dirty="0" smtClean="0">
                          <a:latin typeface="Arial" panose="020B0604020202020204" pitchFamily="34" charset="0"/>
                          <a:cs typeface="Arial" panose="020B0604020202020204" pitchFamily="34" charset="0"/>
                        </a:rPr>
                        <a:t> CUALITATIVA</a:t>
                      </a:r>
                      <a:endParaRPr lang="es-CR" sz="1400" noProof="0" dirty="0" smtClean="0">
                        <a:latin typeface="Arial" panose="020B0604020202020204" pitchFamily="34" charset="0"/>
                        <a:cs typeface="Arial" panose="020B0604020202020204" pitchFamily="34" charset="0"/>
                      </a:endParaRPr>
                    </a:p>
                  </a:txBody>
                  <a:tcPr/>
                </a:tc>
                <a:tc>
                  <a:txBody>
                    <a:bodyPr/>
                    <a:lstStyle/>
                    <a:p>
                      <a:pPr algn="ctr"/>
                      <a:r>
                        <a:rPr lang="es-CR" sz="1400" noProof="0" dirty="0" smtClean="0">
                          <a:latin typeface="Arial" panose="020B0604020202020204" pitchFamily="34" charset="0"/>
                          <a:cs typeface="Arial" panose="020B0604020202020204" pitchFamily="34" charset="0"/>
                        </a:rPr>
                        <a:t>EVALUACION CUANTITATIVA</a:t>
                      </a:r>
                      <a:endParaRPr lang="es-CR"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7257491"/>
                  </a:ext>
                </a:extLst>
              </a:tr>
              <a:tr h="1025032">
                <a:tc>
                  <a:txBody>
                    <a:bodyPr/>
                    <a:lstStyle/>
                    <a:p>
                      <a:pPr marL="285750" indent="-285750">
                        <a:buFont typeface="Arial" panose="020B0604020202020204" pitchFamily="34" charset="0"/>
                        <a:buChar char="•"/>
                      </a:pPr>
                      <a:r>
                        <a:rPr lang="es-CR" sz="1400" baseline="0" noProof="0" dirty="0" smtClean="0">
                          <a:solidFill>
                            <a:schemeClr val="tx1"/>
                          </a:solidFill>
                          <a:latin typeface="Arial" panose="020B0604020202020204" pitchFamily="34" charset="0"/>
                          <a:cs typeface="Arial" panose="020B0604020202020204" pitchFamily="34" charset="0"/>
                        </a:rPr>
                        <a:t>Mas simple, requiere menos recursos </a:t>
                      </a:r>
                    </a:p>
                    <a:p>
                      <a:pPr marL="285750" indent="-285750">
                        <a:buFont typeface="Arial" panose="020B0604020202020204" pitchFamily="34" charset="0"/>
                        <a:buChar char="•"/>
                      </a:pPr>
                      <a:r>
                        <a:rPr lang="es-CR" sz="1400" baseline="0" noProof="0" dirty="0" smtClean="0">
                          <a:solidFill>
                            <a:schemeClr val="tx1"/>
                          </a:solidFill>
                          <a:latin typeface="Arial" panose="020B0604020202020204" pitchFamily="34" charset="0"/>
                          <a:cs typeface="Arial" panose="020B0604020202020204" pitchFamily="34" charset="0"/>
                        </a:rPr>
                        <a:t>A veces es suficiente para cumplir con los objetivos de la evaluación</a:t>
                      </a:r>
                    </a:p>
                    <a:p>
                      <a:pPr marL="285750" indent="-285750">
                        <a:buFont typeface="Arial" panose="020B0604020202020204" pitchFamily="34" charset="0"/>
                        <a:buChar char="•"/>
                      </a:pPr>
                      <a:r>
                        <a:rPr lang="es-CR" sz="1400" baseline="0" noProof="0" dirty="0" smtClean="0">
                          <a:solidFill>
                            <a:schemeClr val="tx1"/>
                          </a:solidFill>
                          <a:latin typeface="Arial" panose="020B0604020202020204" pitchFamily="34" charset="0"/>
                          <a:cs typeface="Arial" panose="020B0604020202020204" pitchFamily="34" charset="0"/>
                        </a:rPr>
                        <a:t>Siempre puede apoyarse a datos cuantitativos para mayores insumos</a:t>
                      </a:r>
                      <a:endParaRPr lang="es-CR" sz="1400" noProof="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s-ES" sz="1400" noProof="0" dirty="0" smtClean="0">
                          <a:solidFill>
                            <a:schemeClr val="tx1"/>
                          </a:solidFill>
                          <a:latin typeface="Arial" panose="020B0604020202020204" pitchFamily="34" charset="0"/>
                          <a:cs typeface="Arial" panose="020B0604020202020204" pitchFamily="34" charset="0"/>
                        </a:rPr>
                        <a:t>Normalmente produce resultados más fiables y sólidos</a:t>
                      </a:r>
                    </a:p>
                    <a:p>
                      <a:pPr marL="285750" indent="-285750">
                        <a:buFont typeface="Arial" panose="020B0604020202020204" pitchFamily="34" charset="0"/>
                        <a:buChar char="•"/>
                      </a:pPr>
                      <a:r>
                        <a:rPr lang="es-ES" sz="1400" noProof="0" dirty="0" smtClean="0">
                          <a:solidFill>
                            <a:schemeClr val="tx1"/>
                          </a:solidFill>
                          <a:latin typeface="Arial" panose="020B0604020202020204" pitchFamily="34" charset="0"/>
                          <a:cs typeface="Arial" panose="020B0604020202020204" pitchFamily="34" charset="0"/>
                        </a:rPr>
                        <a:t>Puede responder a una gama más amplia de objetivos de evaluación </a:t>
                      </a:r>
                      <a:endParaRPr lang="es-CR" sz="14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711596"/>
                  </a:ext>
                </a:extLst>
              </a:tr>
              <a:tr h="1565421">
                <a:tc>
                  <a:txBody>
                    <a:bodyPr/>
                    <a:lstStyle/>
                    <a:p>
                      <a:pPr marL="285750" indent="-285750">
                        <a:buFont typeface="Arial" panose="020B0604020202020204" pitchFamily="34" charset="0"/>
                        <a:buChar char="•"/>
                      </a:pPr>
                      <a:r>
                        <a:rPr lang="es-CR" sz="1400" noProof="0" dirty="0" smtClean="0">
                          <a:solidFill>
                            <a:schemeClr val="tx1"/>
                          </a:solidFill>
                          <a:latin typeface="Arial" panose="020B0604020202020204" pitchFamily="34" charset="0"/>
                          <a:cs typeface="Arial" panose="020B0604020202020204" pitchFamily="34" charset="0"/>
                        </a:rPr>
                        <a:t>A veces</a:t>
                      </a:r>
                      <a:r>
                        <a:rPr lang="es-CR" sz="1400" baseline="0" noProof="0" dirty="0" smtClean="0">
                          <a:solidFill>
                            <a:schemeClr val="tx1"/>
                          </a:solidFill>
                          <a:latin typeface="Arial" panose="020B0604020202020204" pitchFamily="34" charset="0"/>
                          <a:cs typeface="Arial" panose="020B0604020202020204" pitchFamily="34" charset="0"/>
                        </a:rPr>
                        <a:t> no es suficiente para cumplir con los objetivos de la evaluación </a:t>
                      </a:r>
                    </a:p>
                    <a:p>
                      <a:pPr marL="285750" indent="-285750">
                        <a:buFont typeface="Arial" panose="020B0604020202020204" pitchFamily="34" charset="0"/>
                        <a:buChar char="•"/>
                      </a:pPr>
                      <a:r>
                        <a:rPr lang="es-CR" sz="1400" baseline="0" noProof="0" dirty="0" smtClean="0">
                          <a:solidFill>
                            <a:schemeClr val="tx1"/>
                          </a:solidFill>
                          <a:latin typeface="Arial" panose="020B0604020202020204" pitchFamily="34" charset="0"/>
                          <a:cs typeface="Arial" panose="020B0604020202020204" pitchFamily="34" charset="0"/>
                        </a:rPr>
                        <a:t>Es mas subjetiva</a:t>
                      </a:r>
                    </a:p>
                    <a:p>
                      <a:pPr marL="285750" indent="-285750">
                        <a:buFont typeface="Arial" panose="020B0604020202020204" pitchFamily="34" charset="0"/>
                        <a:buChar char="•"/>
                      </a:pPr>
                      <a:r>
                        <a:rPr lang="es-CR" sz="1400" baseline="0" noProof="0" dirty="0" smtClean="0">
                          <a:solidFill>
                            <a:schemeClr val="tx1"/>
                          </a:solidFill>
                          <a:latin typeface="Arial" panose="020B0604020202020204" pitchFamily="34" charset="0"/>
                          <a:cs typeface="Arial" panose="020B0604020202020204" pitchFamily="34" charset="0"/>
                        </a:rPr>
                        <a:t>Puede ser limitada en cobertura y excluir impactos que todavía no conocemos </a:t>
                      </a:r>
                    </a:p>
                  </a:txBody>
                  <a:tcPr/>
                </a:tc>
                <a:tc>
                  <a:txBody>
                    <a:bodyPr/>
                    <a:lstStyle/>
                    <a:p>
                      <a:pPr marL="285750" indent="-285750">
                        <a:buFont typeface="Arial" panose="020B0604020202020204" pitchFamily="34" charset="0"/>
                        <a:buChar char="•"/>
                      </a:pPr>
                      <a:r>
                        <a:rPr lang="es-ES" sz="1400" noProof="0" dirty="0" smtClean="0">
                          <a:solidFill>
                            <a:schemeClr val="tx1"/>
                          </a:solidFill>
                          <a:latin typeface="Arial" panose="020B0604020202020204" pitchFamily="34" charset="0"/>
                          <a:cs typeface="Arial" panose="020B0604020202020204" pitchFamily="34" charset="0"/>
                        </a:rPr>
                        <a:t>Sólo es posible utilizar datos cuantitativos </a:t>
                      </a:r>
                    </a:p>
                    <a:p>
                      <a:pPr marL="285750" indent="-285750">
                        <a:buFont typeface="Arial" panose="020B0604020202020204" pitchFamily="34" charset="0"/>
                        <a:buChar char="•"/>
                      </a:pPr>
                      <a:r>
                        <a:rPr lang="es-ES" sz="1400" noProof="0" dirty="0" smtClean="0">
                          <a:solidFill>
                            <a:schemeClr val="tx1"/>
                          </a:solidFill>
                          <a:latin typeface="Arial" panose="020B0604020202020204" pitchFamily="34" charset="0"/>
                          <a:cs typeface="Arial" panose="020B0604020202020204" pitchFamily="34" charset="0"/>
                        </a:rPr>
                        <a:t>Requiere más tiempo y recursos </a:t>
                      </a:r>
                    </a:p>
                    <a:p>
                      <a:pPr marL="285750" indent="-285750">
                        <a:buFont typeface="Arial" panose="020B0604020202020204" pitchFamily="34" charset="0"/>
                        <a:buChar char="•"/>
                      </a:pPr>
                      <a:r>
                        <a:rPr lang="es-ES" sz="1400" noProof="0" dirty="0" smtClean="0">
                          <a:solidFill>
                            <a:schemeClr val="tx1"/>
                          </a:solidFill>
                          <a:latin typeface="Arial" panose="020B0604020202020204" pitchFamily="34" charset="0"/>
                          <a:cs typeface="Arial" panose="020B0604020202020204" pitchFamily="34" charset="0"/>
                        </a:rPr>
                        <a:t>Requiere un uso intensivo de datos</a:t>
                      </a:r>
                    </a:p>
                    <a:p>
                      <a:endParaRPr lang="es-CR" sz="14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0285795"/>
                  </a:ext>
                </a:extLst>
              </a:tr>
            </a:tbl>
          </a:graphicData>
        </a:graphic>
      </p:graphicFrame>
      <p:sp>
        <p:nvSpPr>
          <p:cNvPr id="17" name="TextBox 16"/>
          <p:cNvSpPr txBox="1"/>
          <p:nvPr/>
        </p:nvSpPr>
        <p:spPr>
          <a:xfrm>
            <a:off x="76593" y="2172189"/>
            <a:ext cx="838691" cy="369332"/>
          </a:xfrm>
          <a:prstGeom prst="rect">
            <a:avLst/>
          </a:prstGeom>
          <a:noFill/>
        </p:spPr>
        <p:txBody>
          <a:bodyPr wrap="none" rtlCol="0">
            <a:spAutoFit/>
          </a:bodyPr>
          <a:lstStyle/>
          <a:p>
            <a:r>
              <a:rPr lang="en-GB" b="1" dirty="0">
                <a:solidFill>
                  <a:srgbClr val="09294E"/>
                </a:solidFill>
                <a:latin typeface="Arial" panose="020B0604020202020204" pitchFamily="34" charset="0"/>
                <a:cs typeface="Arial" panose="020B0604020202020204" pitchFamily="34" charset="0"/>
              </a:rPr>
              <a:t>PROS</a:t>
            </a:r>
          </a:p>
        </p:txBody>
      </p:sp>
      <p:sp>
        <p:nvSpPr>
          <p:cNvPr id="18" name="TextBox 17"/>
          <p:cNvSpPr txBox="1"/>
          <p:nvPr/>
        </p:nvSpPr>
        <p:spPr>
          <a:xfrm>
            <a:off x="38494" y="3697286"/>
            <a:ext cx="851515" cy="369332"/>
          </a:xfrm>
          <a:prstGeom prst="rect">
            <a:avLst/>
          </a:prstGeom>
          <a:noFill/>
        </p:spPr>
        <p:txBody>
          <a:bodyPr wrap="none" rtlCol="0">
            <a:spAutoFit/>
          </a:bodyPr>
          <a:lstStyle/>
          <a:p>
            <a:r>
              <a:rPr lang="en-GB" b="1" dirty="0">
                <a:solidFill>
                  <a:srgbClr val="09294E"/>
                </a:solidFill>
                <a:latin typeface="Arial" panose="020B0604020202020204" pitchFamily="34" charset="0"/>
                <a:cs typeface="Arial" panose="020B0604020202020204" pitchFamily="34" charset="0"/>
              </a:rPr>
              <a:t>CONS</a:t>
            </a:r>
          </a:p>
        </p:txBody>
      </p:sp>
      <p:sp>
        <p:nvSpPr>
          <p:cNvPr id="5" name="Rectangle 4"/>
          <p:cNvSpPr/>
          <p:nvPr/>
        </p:nvSpPr>
        <p:spPr>
          <a:xfrm>
            <a:off x="808920" y="5181600"/>
            <a:ext cx="7914393" cy="67339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Century Gothic" panose="020B0502020202020204" pitchFamily="34" charset="0"/>
              </a:rPr>
              <a:t>Es útil utilizar una combinación de </a:t>
            </a:r>
            <a:r>
              <a:rPr lang="es-ES" dirty="0" smtClean="0">
                <a:latin typeface="Century Gothic" panose="020B0502020202020204" pitchFamily="34" charset="0"/>
              </a:rPr>
              <a:t>enfoques </a:t>
            </a:r>
            <a:r>
              <a:rPr lang="es-ES" dirty="0">
                <a:latin typeface="Century Gothic" panose="020B0502020202020204" pitchFamily="34" charset="0"/>
              </a:rPr>
              <a:t>cualitativos y cuantitativos</a:t>
            </a:r>
            <a:endParaRPr lang="en-GB" dirty="0">
              <a:latin typeface="Century Gothic" panose="020B0502020202020204" pitchFamily="34" charset="0"/>
            </a:endParaRPr>
          </a:p>
        </p:txBody>
      </p:sp>
    </p:spTree>
    <p:extLst>
      <p:ext uri="{BB962C8B-B14F-4D97-AF65-F5344CB8AC3E}">
        <p14:creationId xmlns:p14="http://schemas.microsoft.com/office/powerpoint/2010/main" val="3021460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4294967295"/>
          </p:nvPr>
        </p:nvSpPr>
        <p:spPr>
          <a:xfrm>
            <a:off x="609600" y="1371600"/>
            <a:ext cx="8534400" cy="4648200"/>
          </a:xfrm>
        </p:spPr>
        <p:txBody>
          <a:bodyPr>
            <a:normAutofit fontScale="92500" lnSpcReduction="10000"/>
          </a:bodyPr>
          <a:lstStyle/>
          <a:p>
            <a:pPr marL="0" indent="0">
              <a:buNone/>
            </a:pPr>
            <a:r>
              <a:rPr lang="es-CR" sz="2000" dirty="0">
                <a:latin typeface="Century Gothic" panose="020B0502020202020204" pitchFamily="34" charset="0"/>
              </a:rPr>
              <a:t>Evaluación de la </a:t>
            </a:r>
            <a:r>
              <a:rPr lang="es-CR" sz="2000" b="1" dirty="0">
                <a:latin typeface="Century Gothic" panose="020B0502020202020204" pitchFamily="34" charset="0"/>
              </a:rPr>
              <a:t>probabilidad</a:t>
            </a:r>
            <a:r>
              <a:rPr lang="es-CR" sz="2000" dirty="0">
                <a:latin typeface="Century Gothic" panose="020B0502020202020204" pitchFamily="34" charset="0"/>
              </a:rPr>
              <a:t> de que se produzca el impacto</a:t>
            </a:r>
          </a:p>
          <a:p>
            <a:endParaRPr lang="es-CR" sz="2000" dirty="0">
              <a:latin typeface="Century Gothic" panose="020B0502020202020204" pitchFamily="34" charset="0"/>
            </a:endParaRPr>
          </a:p>
          <a:p>
            <a:endParaRPr lang="es-CR" noProof="0" dirty="0" smtClean="0">
              <a:latin typeface="Century Gothic" panose="020B0502020202020204" pitchFamily="34" charset="0"/>
            </a:endParaRPr>
          </a:p>
          <a:p>
            <a:endParaRPr lang="es-CR" noProof="0" dirty="0" smtClean="0">
              <a:latin typeface="Century Gothic" panose="020B0502020202020204" pitchFamily="34" charset="0"/>
            </a:endParaRPr>
          </a:p>
          <a:p>
            <a:endParaRPr lang="es-CR" noProof="0" dirty="0" smtClean="0">
              <a:latin typeface="Century Gothic" panose="020B0502020202020204" pitchFamily="34" charset="0"/>
            </a:endParaRPr>
          </a:p>
          <a:p>
            <a:endParaRPr lang="es-CR" noProof="0" dirty="0" smtClean="0">
              <a:latin typeface="Century Gothic" panose="020B0502020202020204" pitchFamily="34" charset="0"/>
            </a:endParaRPr>
          </a:p>
          <a:p>
            <a:pPr marL="0" indent="0">
              <a:buNone/>
            </a:pPr>
            <a:endParaRPr lang="es-CR" noProof="0" dirty="0" smtClean="0">
              <a:latin typeface="Century Gothic" panose="020B0502020202020204" pitchFamily="34" charset="0"/>
            </a:endParaRPr>
          </a:p>
          <a:p>
            <a:pPr marL="0" indent="0">
              <a:buNone/>
            </a:pPr>
            <a:endParaRPr lang="es-CR" noProof="0" dirty="0" smtClean="0">
              <a:latin typeface="Century Gothic" panose="020B0502020202020204" pitchFamily="34" charset="0"/>
            </a:endParaRPr>
          </a:p>
          <a:p>
            <a:pPr marL="0" indent="0">
              <a:buNone/>
            </a:pPr>
            <a:endParaRPr lang="es-CR" sz="2000" dirty="0">
              <a:latin typeface="Century Gothic" panose="020B0502020202020204" pitchFamily="34" charset="0"/>
            </a:endParaRPr>
          </a:p>
          <a:p>
            <a:pPr marL="0" indent="0">
              <a:buNone/>
            </a:pPr>
            <a:r>
              <a:rPr lang="es-CR" sz="2000" dirty="0">
                <a:latin typeface="Century Gothic" panose="020B0502020202020204" pitchFamily="34" charset="0"/>
              </a:rPr>
              <a:t>Clasificación de la probabilidad </a:t>
            </a:r>
          </a:p>
          <a:p>
            <a:pPr lvl="1"/>
            <a:r>
              <a:rPr lang="es-CR" sz="1600" dirty="0">
                <a:latin typeface="Century Gothic" panose="020B0502020202020204" pitchFamily="34" charset="0"/>
              </a:rPr>
              <a:t>Basada en las </a:t>
            </a:r>
            <a:r>
              <a:rPr lang="es-CR" sz="1600" b="1" dirty="0">
                <a:latin typeface="Century Gothic" panose="020B0502020202020204" pitchFamily="34" charset="0"/>
              </a:rPr>
              <a:t>evidencias</a:t>
            </a:r>
          </a:p>
          <a:p>
            <a:pPr lvl="1"/>
            <a:r>
              <a:rPr lang="es-CR" sz="1600" dirty="0">
                <a:latin typeface="Century Gothic" panose="020B0502020202020204" pitchFamily="34" charset="0"/>
              </a:rPr>
              <a:t>Obtener </a:t>
            </a:r>
            <a:r>
              <a:rPr lang="es-CR" sz="1600" b="1" dirty="0">
                <a:latin typeface="Century Gothic" panose="020B0502020202020204" pitchFamily="34" charset="0"/>
              </a:rPr>
              <a:t>múltiples puntos de vista </a:t>
            </a:r>
            <a:r>
              <a:rPr lang="es-CR" sz="1600" dirty="0">
                <a:latin typeface="Century Gothic" panose="020B0502020202020204" pitchFamily="34" charset="0"/>
              </a:rPr>
              <a:t>y consultar a los </a:t>
            </a:r>
            <a:r>
              <a:rPr lang="es-CR" sz="1600" dirty="0" smtClean="0">
                <a:latin typeface="Century Gothic" panose="020B0502020202020204" pitchFamily="34" charset="0"/>
              </a:rPr>
              <a:t>actores interesados</a:t>
            </a:r>
            <a:endParaRPr lang="es-CR" sz="1600" i="1" dirty="0">
              <a:latin typeface="Century Gothic" panose="020B0502020202020204" pitchFamily="34" charset="0"/>
            </a:endParaRPr>
          </a:p>
        </p:txBody>
      </p:sp>
      <p:sp>
        <p:nvSpPr>
          <p:cNvPr id="25" name="Title 24"/>
          <p:cNvSpPr>
            <a:spLocks noGrp="1"/>
          </p:cNvSpPr>
          <p:nvPr>
            <p:ph type="title" idx="4294967295"/>
          </p:nvPr>
        </p:nvSpPr>
        <p:spPr>
          <a:xfrm>
            <a:off x="495300" y="82550"/>
            <a:ext cx="8648700" cy="871538"/>
          </a:xfrm>
        </p:spPr>
        <p:txBody>
          <a:bodyPr>
            <a:noAutofit/>
          </a:bodyPr>
          <a:lstStyle/>
          <a:p>
            <a:r>
              <a:rPr lang="es-CR" dirty="0">
                <a:latin typeface="Century Gothic" panose="020B0502020202020204" pitchFamily="34" charset="0"/>
              </a:rPr>
              <a:t>Caracterizar cada impacto específico</a:t>
            </a:r>
            <a:endParaRPr lang="es-CR" noProof="0" dirty="0">
              <a:latin typeface="Century Gothic" panose="020B0502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52171056"/>
              </p:ext>
            </p:extLst>
          </p:nvPr>
        </p:nvGraphicFramePr>
        <p:xfrm>
          <a:off x="1066800" y="1905000"/>
          <a:ext cx="7132332" cy="2926080"/>
        </p:xfrm>
        <a:graphic>
          <a:graphicData uri="http://schemas.openxmlformats.org/drawingml/2006/table">
            <a:tbl>
              <a:tblPr firstRow="1" bandRow="1">
                <a:tableStyleId>{5C22544A-7EE6-4342-B048-85BDC9FD1C3A}</a:tableStyleId>
              </a:tblPr>
              <a:tblGrid>
                <a:gridCol w="1184916">
                  <a:extLst>
                    <a:ext uri="{9D8B030D-6E8A-4147-A177-3AD203B41FA5}">
                      <a16:colId xmlns:a16="http://schemas.microsoft.com/office/drawing/2014/main" val="3098546638"/>
                    </a:ext>
                  </a:extLst>
                </a:gridCol>
                <a:gridCol w="5947416">
                  <a:extLst>
                    <a:ext uri="{9D8B030D-6E8A-4147-A177-3AD203B41FA5}">
                      <a16:colId xmlns:a16="http://schemas.microsoft.com/office/drawing/2014/main" val="1500866264"/>
                    </a:ext>
                  </a:extLst>
                </a:gridCol>
              </a:tblGrid>
              <a:tr h="132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smtClean="0">
                          <a:latin typeface="Arial" panose="020B0604020202020204" pitchFamily="34" charset="0"/>
                          <a:cs typeface="Arial" panose="020B0604020202020204" pitchFamily="34" charset="0"/>
                        </a:rPr>
                        <a:t>Probabilidad</a:t>
                      </a:r>
                      <a:endParaRPr lang="en-GB" sz="1200" dirty="0" smtClean="0">
                        <a:latin typeface="Arial" panose="020B0604020202020204" pitchFamily="34" charset="0"/>
                        <a:cs typeface="Arial" panose="020B0604020202020204" pitchFamily="34" charset="0"/>
                      </a:endParaRPr>
                    </a:p>
                  </a:txBody>
                  <a:tcPr>
                    <a:solidFill>
                      <a:srgbClr val="4A92DB"/>
                    </a:solidFill>
                  </a:tcPr>
                </a:tc>
                <a:tc>
                  <a:txBody>
                    <a:bodyPr/>
                    <a:lstStyle/>
                    <a:p>
                      <a:r>
                        <a:rPr lang="en-GB" sz="1200" dirty="0" err="1" smtClean="0">
                          <a:latin typeface="Arial" panose="020B0604020202020204" pitchFamily="34" charset="0"/>
                          <a:cs typeface="Arial" panose="020B0604020202020204" pitchFamily="34" charset="0"/>
                        </a:rPr>
                        <a:t>Descripción</a:t>
                      </a:r>
                      <a:endParaRPr lang="en-GB" sz="1200" dirty="0">
                        <a:latin typeface="Arial" panose="020B0604020202020204" pitchFamily="34" charset="0"/>
                        <a:cs typeface="Arial" panose="020B0604020202020204" pitchFamily="34" charset="0"/>
                      </a:endParaRPr>
                    </a:p>
                  </a:txBody>
                  <a:tcPr>
                    <a:solidFill>
                      <a:srgbClr val="4A92DB"/>
                    </a:solidFill>
                  </a:tcPr>
                </a:tc>
                <a:extLst>
                  <a:ext uri="{0D108BD9-81ED-4DB2-BD59-A6C34878D82A}">
                    <a16:rowId xmlns:a16="http://schemas.microsoft.com/office/drawing/2014/main" val="4087257491"/>
                  </a:ext>
                </a:extLst>
              </a:tr>
              <a:tr h="436962">
                <a:tc>
                  <a:txBody>
                    <a:bodyPr/>
                    <a:lstStyle/>
                    <a:p>
                      <a:r>
                        <a:rPr lang="en-GB" sz="1050" b="1" dirty="0" err="1" smtClean="0">
                          <a:latin typeface="Arial" panose="020B0604020202020204" pitchFamily="34" charset="0"/>
                          <a:cs typeface="Arial" panose="020B0604020202020204" pitchFamily="34" charset="0"/>
                        </a:rPr>
                        <a:t>Muy</a:t>
                      </a:r>
                      <a:r>
                        <a:rPr lang="en-GB" sz="1050" b="1" dirty="0" smtClean="0">
                          <a:latin typeface="Arial" panose="020B0604020202020204" pitchFamily="34" charset="0"/>
                          <a:cs typeface="Arial" panose="020B0604020202020204" pitchFamily="34" charset="0"/>
                        </a:rPr>
                        <a:t> probable</a:t>
                      </a:r>
                      <a:endParaRPr lang="en-GB" sz="1050" b="1" dirty="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r>
                        <a:rPr lang="es-ES" sz="1200" dirty="0" smtClean="0">
                          <a:latin typeface="Arial" panose="020B0604020202020204" pitchFamily="34" charset="0"/>
                          <a:cs typeface="Arial" panose="020B0604020202020204" pitchFamily="34" charset="0"/>
                        </a:rPr>
                        <a:t>Razón para creer que el impacto ocurrirá (o ocurrió) como resultado de la política o la acción.</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79342480"/>
                  </a:ext>
                </a:extLst>
              </a:tr>
              <a:tr h="36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smtClean="0">
                          <a:latin typeface="Arial" panose="020B0604020202020204" pitchFamily="34" charset="0"/>
                          <a:cs typeface="Arial" panose="020B0604020202020204" pitchFamily="34" charset="0"/>
                        </a:rPr>
                        <a:t>Probable</a:t>
                      </a:r>
                    </a:p>
                  </a:txBody>
                  <a:tcPr>
                    <a:solidFill>
                      <a:srgbClr val="529CA8"/>
                    </a:solidFill>
                  </a:tcPr>
                </a:tc>
                <a:tc>
                  <a:txBody>
                    <a:bodyPr/>
                    <a:lstStyle/>
                    <a:p>
                      <a:r>
                        <a:rPr lang="es-ES" sz="1200" dirty="0" smtClean="0">
                          <a:latin typeface="Arial" panose="020B0604020202020204" pitchFamily="34" charset="0"/>
                          <a:cs typeface="Arial" panose="020B0604020202020204" pitchFamily="34" charset="0"/>
                        </a:rPr>
                        <a:t>Razón para creer que el impacto probablemente ocurrirá (o probablemente ocurrió) como resultado de la política o la acción.</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711596"/>
                  </a:ext>
                </a:extLst>
              </a:tr>
              <a:tr h="360762">
                <a:tc>
                  <a:txBody>
                    <a:bodyPr/>
                    <a:lstStyle/>
                    <a:p>
                      <a:r>
                        <a:rPr lang="en-GB" sz="1050" b="1" dirty="0" err="1" smtClean="0">
                          <a:latin typeface="Arial" panose="020B0604020202020204" pitchFamily="34" charset="0"/>
                          <a:cs typeface="Arial" panose="020B0604020202020204" pitchFamily="34" charset="0"/>
                        </a:rPr>
                        <a:t>Posible</a:t>
                      </a:r>
                      <a:endParaRPr lang="en-GB" sz="1050" b="1" dirty="0">
                        <a:latin typeface="Arial" panose="020B0604020202020204" pitchFamily="34" charset="0"/>
                        <a:cs typeface="Arial" panose="020B0604020202020204" pitchFamily="34" charset="0"/>
                      </a:endParaRPr>
                    </a:p>
                  </a:txBody>
                  <a:tcPr>
                    <a:solidFill>
                      <a:srgbClr val="91C1C9"/>
                    </a:solidFill>
                  </a:tcPr>
                </a:tc>
                <a:tc>
                  <a:txBody>
                    <a:bodyPr/>
                    <a:lstStyle/>
                    <a:p>
                      <a:r>
                        <a:rPr lang="es-ES" sz="1200" dirty="0" smtClean="0">
                          <a:latin typeface="Arial" panose="020B0604020202020204" pitchFamily="34" charset="0"/>
                          <a:cs typeface="Arial" panose="020B0604020202020204" pitchFamily="34" charset="0"/>
                        </a:rPr>
                        <a:t>Razón para creer que el impacto puede o no suceder (o puede o no haber sucedido) como resultado de la política o la acción. Casi tan probable como que no. Los casos en que la probabilidad se desconoce o no puede determinarse deben considerarse posibles.</a:t>
                      </a:r>
                    </a:p>
                  </a:txBody>
                  <a:tcPr/>
                </a:tc>
                <a:extLst>
                  <a:ext uri="{0D108BD9-81ED-4DB2-BD59-A6C34878D82A}">
                    <a16:rowId xmlns:a16="http://schemas.microsoft.com/office/drawing/2014/main" val="272779135"/>
                  </a:ext>
                </a:extLst>
              </a:tr>
              <a:tr h="360762">
                <a:tc>
                  <a:txBody>
                    <a:bodyPr/>
                    <a:lstStyle/>
                    <a:p>
                      <a:r>
                        <a:rPr lang="en-GB" sz="1050" b="1" dirty="0" smtClean="0">
                          <a:latin typeface="Arial" panose="020B0604020202020204" pitchFamily="34" charset="0"/>
                          <a:cs typeface="Arial" panose="020B0604020202020204" pitchFamily="34" charset="0"/>
                        </a:rPr>
                        <a:t>Improbable</a:t>
                      </a:r>
                      <a:endParaRPr lang="en-GB" sz="105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r>
                        <a:rPr lang="es-ES" sz="1200" dirty="0" smtClean="0">
                          <a:latin typeface="Arial" panose="020B0604020202020204" pitchFamily="34" charset="0"/>
                          <a:cs typeface="Arial" panose="020B0604020202020204" pitchFamily="34" charset="0"/>
                        </a:rPr>
                        <a:t>Razón para creer que el impacto probablemente no se producirá (o probablemente no se produjo) como resultado de la política o la acción.</a:t>
                      </a:r>
                    </a:p>
                  </a:txBody>
                  <a:tcPr/>
                </a:tc>
                <a:extLst>
                  <a:ext uri="{0D108BD9-81ED-4DB2-BD59-A6C34878D82A}">
                    <a16:rowId xmlns:a16="http://schemas.microsoft.com/office/drawing/2014/main" val="157332054"/>
                  </a:ext>
                </a:extLst>
              </a:tr>
              <a:tr h="36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err="1" smtClean="0">
                          <a:latin typeface="Arial" panose="020B0604020202020204" pitchFamily="34" charset="0"/>
                          <a:cs typeface="Arial" panose="020B0604020202020204" pitchFamily="34" charset="0"/>
                        </a:rPr>
                        <a:t>Muy</a:t>
                      </a:r>
                      <a:r>
                        <a:rPr lang="en-GB" sz="1050" b="1" dirty="0" smtClean="0">
                          <a:latin typeface="Arial" panose="020B0604020202020204" pitchFamily="34" charset="0"/>
                          <a:cs typeface="Arial" panose="020B0604020202020204" pitchFamily="34" charset="0"/>
                        </a:rPr>
                        <a:t> improbable</a:t>
                      </a:r>
                    </a:p>
                  </a:txBody>
                  <a:tcPr>
                    <a:solidFill>
                      <a:schemeClr val="accent5">
                        <a:lumMod val="20000"/>
                        <a:lumOff val="80000"/>
                      </a:schemeClr>
                    </a:solidFill>
                  </a:tcPr>
                </a:tc>
                <a:tc>
                  <a:txBody>
                    <a:bodyPr/>
                    <a:lstStyle/>
                    <a:p>
                      <a:r>
                        <a:rPr lang="es-ES" sz="1200" dirty="0" smtClean="0">
                          <a:latin typeface="Arial" panose="020B0604020202020204" pitchFamily="34" charset="0"/>
                          <a:cs typeface="Arial" panose="020B0604020202020204" pitchFamily="34" charset="0"/>
                        </a:rPr>
                        <a:t>Razón para creer que el impacto no se producirá (o no se produjo) como resultado de la política o la acción.</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7379141"/>
                  </a:ext>
                </a:extLst>
              </a:tr>
            </a:tbl>
          </a:graphicData>
        </a:graphic>
      </p:graphicFrame>
    </p:spTree>
    <p:extLst>
      <p:ext uri="{BB962C8B-B14F-4D97-AF65-F5344CB8AC3E}">
        <p14:creationId xmlns:p14="http://schemas.microsoft.com/office/powerpoint/2010/main" val="3753317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0" y="1474788"/>
            <a:ext cx="7696200" cy="2646362"/>
          </a:xfrm>
        </p:spPr>
        <p:txBody>
          <a:bodyPr>
            <a:normAutofit/>
          </a:bodyPr>
          <a:lstStyle/>
          <a:p>
            <a:r>
              <a:rPr lang="es-CR" sz="2000" dirty="0"/>
              <a:t>Evaluación de la </a:t>
            </a:r>
            <a:r>
              <a:rPr lang="es-CR" sz="2000" b="1" dirty="0"/>
              <a:t>magnitud</a:t>
            </a:r>
            <a:r>
              <a:rPr lang="es-CR" sz="2000" dirty="0"/>
              <a:t> del impacto y la </a:t>
            </a:r>
            <a:r>
              <a:rPr lang="es-CR" sz="2000" b="1" dirty="0"/>
              <a:t>dirección</a:t>
            </a:r>
          </a:p>
        </p:txBody>
      </p:sp>
      <p:sp>
        <p:nvSpPr>
          <p:cNvPr id="24" name="Title 24"/>
          <p:cNvSpPr>
            <a:spLocks noGrp="1"/>
          </p:cNvSpPr>
          <p:nvPr>
            <p:ph type="title" idx="4294967295"/>
          </p:nvPr>
        </p:nvSpPr>
        <p:spPr>
          <a:xfrm>
            <a:off x="495300" y="82550"/>
            <a:ext cx="8648700" cy="871538"/>
          </a:xfrm>
        </p:spPr>
        <p:txBody>
          <a:bodyPr>
            <a:noAutofit/>
          </a:bodyPr>
          <a:lstStyle/>
          <a:p>
            <a:r>
              <a:rPr lang="es-CR" dirty="0"/>
              <a:t>Caracterizar cada impacto específico</a:t>
            </a:r>
            <a:endParaRPr lang="es-CR" noProof="0" dirty="0"/>
          </a:p>
        </p:txBody>
      </p:sp>
      <p:graphicFrame>
        <p:nvGraphicFramePr>
          <p:cNvPr id="29" name="Table 28"/>
          <p:cNvGraphicFramePr>
            <a:graphicFrameLocks noGrp="1"/>
          </p:cNvGraphicFramePr>
          <p:nvPr>
            <p:extLst>
              <p:ext uri="{D42A27DB-BD31-4B8C-83A1-F6EECF244321}">
                <p14:modId xmlns:p14="http://schemas.microsoft.com/office/powerpoint/2010/main" val="2994469332"/>
              </p:ext>
            </p:extLst>
          </p:nvPr>
        </p:nvGraphicFramePr>
        <p:xfrm>
          <a:off x="1066800" y="2066763"/>
          <a:ext cx="7132332" cy="2203612"/>
        </p:xfrm>
        <a:graphic>
          <a:graphicData uri="http://schemas.openxmlformats.org/drawingml/2006/table">
            <a:tbl>
              <a:tblPr firstRow="1" bandRow="1">
                <a:tableStyleId>{5C22544A-7EE6-4342-B048-85BDC9FD1C3A}</a:tableStyleId>
              </a:tblPr>
              <a:tblGrid>
                <a:gridCol w="1013466">
                  <a:extLst>
                    <a:ext uri="{9D8B030D-6E8A-4147-A177-3AD203B41FA5}">
                      <a16:colId xmlns:a16="http://schemas.microsoft.com/office/drawing/2014/main" val="3098546638"/>
                    </a:ext>
                  </a:extLst>
                </a:gridCol>
                <a:gridCol w="6118866">
                  <a:extLst>
                    <a:ext uri="{9D8B030D-6E8A-4147-A177-3AD203B41FA5}">
                      <a16:colId xmlns:a16="http://schemas.microsoft.com/office/drawing/2014/main" val="1500866264"/>
                    </a:ext>
                  </a:extLst>
                </a:gridCol>
              </a:tblGrid>
              <a:tr h="283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smtClean="0"/>
                        <a:t>Magnitud</a:t>
                      </a:r>
                      <a:endParaRPr lang="en-GB" sz="1200" dirty="0" smtClean="0">
                        <a:latin typeface="Arial" panose="020B0604020202020204" pitchFamily="34" charset="0"/>
                        <a:cs typeface="Arial" panose="020B0604020202020204" pitchFamily="34" charset="0"/>
                      </a:endParaRPr>
                    </a:p>
                  </a:txBody>
                  <a:tcPr>
                    <a:solidFill>
                      <a:srgbClr val="4A92DB"/>
                    </a:solidFill>
                  </a:tcPr>
                </a:tc>
                <a:tc>
                  <a:txBody>
                    <a:bodyPr/>
                    <a:lstStyle/>
                    <a:p>
                      <a:r>
                        <a:rPr lang="en-GB" sz="1200" dirty="0" err="1" smtClean="0">
                          <a:latin typeface="Arial" panose="020B0604020202020204" pitchFamily="34" charset="0"/>
                          <a:cs typeface="Arial" panose="020B0604020202020204" pitchFamily="34" charset="0"/>
                        </a:rPr>
                        <a:t>Descripción</a:t>
                      </a:r>
                      <a:endParaRPr lang="en-GB" sz="1200" dirty="0">
                        <a:latin typeface="Arial" panose="020B0604020202020204" pitchFamily="34" charset="0"/>
                        <a:cs typeface="Arial" panose="020B0604020202020204" pitchFamily="34" charset="0"/>
                      </a:endParaRPr>
                    </a:p>
                  </a:txBody>
                  <a:tcPr>
                    <a:solidFill>
                      <a:srgbClr val="4A92DB"/>
                    </a:solidFill>
                  </a:tcPr>
                </a:tc>
                <a:extLst>
                  <a:ext uri="{0D108BD9-81ED-4DB2-BD59-A6C34878D82A}">
                    <a16:rowId xmlns:a16="http://schemas.microsoft.com/office/drawing/2014/main" val="4087257491"/>
                  </a:ext>
                </a:extLst>
              </a:tr>
              <a:tr h="436962">
                <a:tc>
                  <a:txBody>
                    <a:bodyPr/>
                    <a:lstStyle/>
                    <a:p>
                      <a:r>
                        <a:rPr lang="en-GB" sz="1100" b="1" dirty="0" err="1" smtClean="0">
                          <a:latin typeface="Arial" panose="020B0604020202020204" pitchFamily="34" charset="0"/>
                          <a:cs typeface="Arial" panose="020B0604020202020204" pitchFamily="34" charset="0"/>
                        </a:rPr>
                        <a:t>Importante</a:t>
                      </a:r>
                      <a:endParaRPr lang="en-GB" sz="1100" b="1" dirty="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r>
                        <a:rPr lang="es-ES" sz="1200" dirty="0" smtClean="0">
                          <a:latin typeface="Arial" panose="020B0604020202020204" pitchFamily="34" charset="0"/>
                          <a:cs typeface="Arial" panose="020B0604020202020204" pitchFamily="34" charset="0"/>
                        </a:rPr>
                        <a:t>El cambio en la categoría de impacto es (o se espera que sea) de magnitud importante (ya sea positivo o negativo). El impacto influye significativamente en la eficacia de la política o la acción con respecto a esa categoría de impacto.</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79342480"/>
                  </a:ext>
                </a:extLst>
              </a:tr>
              <a:tr h="360762">
                <a:tc>
                  <a:txBody>
                    <a:bodyPr/>
                    <a:lstStyle/>
                    <a:p>
                      <a:r>
                        <a:rPr lang="en-GB" sz="1100" b="1" dirty="0" err="1" smtClean="0">
                          <a:latin typeface="Arial" panose="020B0604020202020204" pitchFamily="34" charset="0"/>
                          <a:cs typeface="Arial" panose="020B0604020202020204" pitchFamily="34" charset="0"/>
                        </a:rPr>
                        <a:t>Moderado</a:t>
                      </a:r>
                      <a:endParaRPr lang="en-GB" sz="1100" b="1" dirty="0">
                        <a:latin typeface="Arial" panose="020B0604020202020204" pitchFamily="34" charset="0"/>
                        <a:cs typeface="Arial" panose="020B0604020202020204" pitchFamily="34" charset="0"/>
                      </a:endParaRPr>
                    </a:p>
                  </a:txBody>
                  <a:tcPr>
                    <a:solidFill>
                      <a:srgbClr val="6FAEB9"/>
                    </a:solidFill>
                  </a:tcPr>
                </a:tc>
                <a:tc>
                  <a:txBody>
                    <a:bodyPr/>
                    <a:lstStyle/>
                    <a:p>
                      <a:r>
                        <a:rPr lang="es-ES" sz="1200" dirty="0" smtClean="0">
                          <a:latin typeface="Arial" panose="020B0604020202020204" pitchFamily="34" charset="0"/>
                          <a:cs typeface="Arial" panose="020B0604020202020204" pitchFamily="34" charset="0"/>
                        </a:rPr>
                        <a:t>El cambio en la categoría de impacto es (o se espera que sea) de magnitud moderada</a:t>
                      </a:r>
                      <a:r>
                        <a:rPr lang="es-ES" sz="1200" baseline="0" dirty="0" smtClean="0">
                          <a:latin typeface="Arial" panose="020B0604020202020204" pitchFamily="34" charset="0"/>
                          <a:cs typeface="Arial" panose="020B0604020202020204" pitchFamily="34" charset="0"/>
                        </a:rPr>
                        <a:t> </a:t>
                      </a:r>
                      <a:r>
                        <a:rPr lang="es-ES" sz="1200" dirty="0" smtClean="0">
                          <a:latin typeface="Arial" panose="020B0604020202020204" pitchFamily="34" charset="0"/>
                          <a:cs typeface="Arial" panose="020B0604020202020204" pitchFamily="34" charset="0"/>
                        </a:rPr>
                        <a:t>(ya sea positivo o negativo). El impacto influye en cierta medida en la eficacia de la política o la acción con respecto a esa categoría de impacto.</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711596"/>
                  </a:ext>
                </a:extLst>
              </a:tr>
              <a:tr h="360762">
                <a:tc>
                  <a:txBody>
                    <a:bodyPr/>
                    <a:lstStyle/>
                    <a:p>
                      <a:r>
                        <a:rPr lang="en-GB" sz="1100" b="1" dirty="0" err="1" smtClean="0">
                          <a:latin typeface="Arial" panose="020B0604020202020204" pitchFamily="34" charset="0"/>
                          <a:cs typeface="Arial" panose="020B0604020202020204" pitchFamily="34" charset="0"/>
                        </a:rPr>
                        <a:t>Pequeño</a:t>
                      </a:r>
                      <a:endParaRPr lang="en-GB" sz="11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r>
                        <a:rPr lang="es-ES" sz="1200" dirty="0" smtClean="0">
                          <a:latin typeface="Arial" panose="020B0604020202020204" pitchFamily="34" charset="0"/>
                          <a:cs typeface="Arial" panose="020B0604020202020204" pitchFamily="34" charset="0"/>
                        </a:rPr>
                        <a:t>El cambio en la categoría de impacto es (o se espera que sea) insignificante en magnitud (ya sea positiva o negativa). El impacto es </a:t>
                      </a:r>
                      <a:r>
                        <a:rPr lang="es-ES" sz="1200" dirty="0" err="1" smtClean="0">
                          <a:latin typeface="Arial" panose="020B0604020202020204" pitchFamily="34" charset="0"/>
                          <a:cs typeface="Arial" panose="020B0604020202020204" pitchFamily="34" charset="0"/>
                        </a:rPr>
                        <a:t>iirrilevante</a:t>
                      </a:r>
                      <a:r>
                        <a:rPr lang="es-ES" sz="1200" dirty="0" smtClean="0">
                          <a:latin typeface="Arial" panose="020B0604020202020204" pitchFamily="34" charset="0"/>
                          <a:cs typeface="Arial" panose="020B0604020202020204" pitchFamily="34" charset="0"/>
                        </a:rPr>
                        <a:t> para la eficacia de la política o la acción con respecto a esa categoría de impacto.</a:t>
                      </a:r>
                    </a:p>
                  </a:txBody>
                  <a:tcPr/>
                </a:tc>
                <a:extLst>
                  <a:ext uri="{0D108BD9-81ED-4DB2-BD59-A6C34878D82A}">
                    <a16:rowId xmlns:a16="http://schemas.microsoft.com/office/drawing/2014/main" val="272779135"/>
                  </a:ext>
                </a:extLst>
              </a:tr>
            </a:tbl>
          </a:graphicData>
        </a:graphic>
      </p:graphicFrame>
      <p:sp>
        <p:nvSpPr>
          <p:cNvPr id="30" name="Text Placeholder 4"/>
          <p:cNvSpPr txBox="1">
            <a:spLocks/>
          </p:cNvSpPr>
          <p:nvPr/>
        </p:nvSpPr>
        <p:spPr>
          <a:xfrm>
            <a:off x="685800" y="4419600"/>
            <a:ext cx="7696200" cy="1754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62585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2585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2585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258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258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800" kern="1200">
                <a:solidFill>
                  <a:srgbClr val="09294E"/>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t>Es</a:t>
            </a:r>
            <a:r>
              <a:rPr lang="en-GB" sz="2000" dirty="0"/>
              <a:t> </a:t>
            </a:r>
            <a:r>
              <a:rPr lang="en-GB" sz="2000" dirty="0" err="1"/>
              <a:t>útil</a:t>
            </a:r>
            <a:r>
              <a:rPr lang="en-GB" sz="2000" dirty="0"/>
              <a:t> </a:t>
            </a:r>
            <a:r>
              <a:rPr lang="en-GB" sz="2000" dirty="0" err="1"/>
              <a:t>considerar</a:t>
            </a:r>
            <a:r>
              <a:rPr lang="en-GB" sz="2000" dirty="0"/>
              <a:t>: </a:t>
            </a:r>
          </a:p>
          <a:p>
            <a:pPr lvl="1"/>
            <a:r>
              <a:rPr lang="es-ES" sz="1600" dirty="0"/>
              <a:t>Extensión del área afectada (un solo sitio, impactos locales, regionales, nacionales o internacionales)</a:t>
            </a:r>
          </a:p>
          <a:p>
            <a:pPr lvl="1"/>
            <a:r>
              <a:rPr lang="es-ES" sz="1600" dirty="0"/>
              <a:t>Duración del cambio (a corto, medio o largo plazo)</a:t>
            </a:r>
          </a:p>
          <a:p>
            <a:pPr lvl="1"/>
            <a:r>
              <a:rPr lang="es-ES" sz="1600" dirty="0"/>
              <a:t>Tamaño de los grupos afectados</a:t>
            </a:r>
            <a:endParaRPr lang="en-GB" dirty="0"/>
          </a:p>
        </p:txBody>
      </p:sp>
    </p:spTree>
    <p:extLst>
      <p:ext uri="{BB962C8B-B14F-4D97-AF65-F5344CB8AC3E}">
        <p14:creationId xmlns:p14="http://schemas.microsoft.com/office/powerpoint/2010/main" val="218577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381000" y="1600200"/>
            <a:ext cx="8648700" cy="4773613"/>
          </a:xfrm>
        </p:spPr>
        <p:txBody>
          <a:bodyPr>
            <a:normAutofit/>
          </a:bodyPr>
          <a:lstStyle/>
          <a:p>
            <a:pPr marL="0" indent="0" algn="ctr">
              <a:buNone/>
            </a:pPr>
            <a:r>
              <a:rPr lang="es-CR" sz="2000" dirty="0">
                <a:latin typeface="Century Gothic" panose="020B0502020202020204" pitchFamily="34" charset="0"/>
              </a:rPr>
              <a:t>Combinación de probabilidad y magnitud para </a:t>
            </a:r>
            <a:r>
              <a:rPr lang="es-CR" sz="2000" b="1" dirty="0">
                <a:latin typeface="Century Gothic" panose="020B0502020202020204" pitchFamily="34" charset="0"/>
              </a:rPr>
              <a:t>determinar la importancia </a:t>
            </a:r>
            <a:r>
              <a:rPr lang="es-CR" sz="2000" b="1" dirty="0" smtClean="0">
                <a:latin typeface="Century Gothic" panose="020B0502020202020204" pitchFamily="34" charset="0"/>
              </a:rPr>
              <a:t>("</a:t>
            </a:r>
            <a:r>
              <a:rPr lang="es-CR" sz="2000" b="1" dirty="0" err="1" smtClean="0">
                <a:latin typeface="Century Gothic" panose="020B0502020202020204" pitchFamily="34" charset="0"/>
              </a:rPr>
              <a:t>significance</a:t>
            </a:r>
            <a:r>
              <a:rPr lang="es-CR" sz="2000" b="1" dirty="0" smtClean="0">
                <a:latin typeface="Century Gothic" panose="020B0502020202020204" pitchFamily="34" charset="0"/>
              </a:rPr>
              <a:t>")</a:t>
            </a:r>
            <a:endParaRPr lang="es-CR" sz="2000" b="1" dirty="0">
              <a:latin typeface="Century Gothic" panose="020B0502020202020204" pitchFamily="34" charset="0"/>
            </a:endParaRPr>
          </a:p>
        </p:txBody>
      </p:sp>
      <p:sp>
        <p:nvSpPr>
          <p:cNvPr id="22" name="Title 24"/>
          <p:cNvSpPr>
            <a:spLocks noGrp="1"/>
          </p:cNvSpPr>
          <p:nvPr>
            <p:ph type="title" idx="4294967295"/>
          </p:nvPr>
        </p:nvSpPr>
        <p:spPr>
          <a:xfrm>
            <a:off x="495300" y="82550"/>
            <a:ext cx="8648700" cy="871538"/>
          </a:xfrm>
        </p:spPr>
        <p:txBody>
          <a:bodyPr>
            <a:noAutofit/>
          </a:bodyPr>
          <a:lstStyle/>
          <a:p>
            <a:r>
              <a:rPr lang="es-CR" dirty="0">
                <a:latin typeface="Century Gothic" panose="020B0502020202020204" pitchFamily="34" charset="0"/>
              </a:rPr>
              <a:t>Caracterizar cada impacto específico</a:t>
            </a:r>
            <a:endParaRPr lang="es-CR" noProof="0" dirty="0">
              <a:latin typeface="Century Gothic" panose="020B050202020202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902703161"/>
              </p:ext>
            </p:extLst>
          </p:nvPr>
        </p:nvGraphicFramePr>
        <p:xfrm>
          <a:off x="1295400" y="2819400"/>
          <a:ext cx="6400801" cy="2584612"/>
        </p:xfrm>
        <a:graphic>
          <a:graphicData uri="http://schemas.openxmlformats.org/drawingml/2006/table">
            <a:tbl>
              <a:tblPr firstRow="1" bandRow="1">
                <a:tableStyleId>{5C22544A-7EE6-4342-B048-85BDC9FD1C3A}</a:tableStyleId>
              </a:tblPr>
              <a:tblGrid>
                <a:gridCol w="1313881">
                  <a:extLst>
                    <a:ext uri="{9D8B030D-6E8A-4147-A177-3AD203B41FA5}">
                      <a16:colId xmlns:a16="http://schemas.microsoft.com/office/drawing/2014/main" val="3003254850"/>
                    </a:ext>
                  </a:extLst>
                </a:gridCol>
                <a:gridCol w="1734119">
                  <a:extLst>
                    <a:ext uri="{9D8B030D-6E8A-4147-A177-3AD203B41FA5}">
                      <a16:colId xmlns:a16="http://schemas.microsoft.com/office/drawing/2014/main" val="5698913"/>
                    </a:ext>
                  </a:extLst>
                </a:gridCol>
                <a:gridCol w="1676400">
                  <a:extLst>
                    <a:ext uri="{9D8B030D-6E8A-4147-A177-3AD203B41FA5}">
                      <a16:colId xmlns:a16="http://schemas.microsoft.com/office/drawing/2014/main" val="1539455854"/>
                    </a:ext>
                  </a:extLst>
                </a:gridCol>
                <a:gridCol w="1676401">
                  <a:extLst>
                    <a:ext uri="{9D8B030D-6E8A-4147-A177-3AD203B41FA5}">
                      <a16:colId xmlns:a16="http://schemas.microsoft.com/office/drawing/2014/main" val="1444586111"/>
                    </a:ext>
                  </a:extLst>
                </a:gridCol>
              </a:tblGrid>
              <a:tr h="31014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smtClean="0"/>
                        <a:t>Probabilidad</a:t>
                      </a:r>
                      <a:endParaRPr lang="en-GB" sz="1200" dirty="0" smtClean="0">
                        <a:latin typeface="Arial" panose="020B0604020202020204" pitchFamily="34" charset="0"/>
                        <a:cs typeface="Arial" panose="020B0604020202020204" pitchFamily="34" charset="0"/>
                      </a:endParaRPr>
                    </a:p>
                  </a:txBody>
                  <a:tcPr anchor="ctr">
                    <a:solidFill>
                      <a:srgbClr val="4A92DB"/>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lt1"/>
                          </a:solidFill>
                          <a:latin typeface="Arial" panose="020B0604020202020204" pitchFamily="34" charset="0"/>
                          <a:ea typeface="+mn-ea"/>
                          <a:cs typeface="Arial" panose="020B0604020202020204" pitchFamily="34" charset="0"/>
                        </a:rPr>
                        <a:t>Magnitud</a:t>
                      </a:r>
                      <a:endParaRPr lang="en-GB" sz="1200" b="1" kern="1200" dirty="0" smtClean="0">
                        <a:solidFill>
                          <a:schemeClr val="lt1"/>
                        </a:solidFill>
                        <a:latin typeface="Arial" panose="020B0604020202020204" pitchFamily="34" charset="0"/>
                        <a:ea typeface="+mn-ea"/>
                        <a:cs typeface="Arial" panose="020B0604020202020204" pitchFamily="34" charset="0"/>
                      </a:endParaRPr>
                    </a:p>
                  </a:txBody>
                  <a:tcPr>
                    <a:solidFill>
                      <a:srgbClr val="4A92DB"/>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lt1"/>
                        </a:solidFill>
                        <a:latin typeface="Arial" panose="020B0604020202020204" pitchFamily="34" charset="0"/>
                        <a:ea typeface="+mn-ea"/>
                        <a:cs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475535693"/>
                  </a:ext>
                </a:extLst>
              </a:tr>
              <a:tr h="300237">
                <a:tc vMerge="1">
                  <a:txBody>
                    <a:bodyPr/>
                    <a:lstStyle/>
                    <a:p>
                      <a:endParaRPr lang="en-GB" sz="1200" b="1" dirty="0">
                        <a:latin typeface="Arial" panose="020B0604020202020204" pitchFamily="34" charset="0"/>
                        <a:cs typeface="Arial" panose="020B0604020202020204" pitchFamily="34" charset="0"/>
                      </a:endParaRPr>
                    </a:p>
                  </a:txBody>
                  <a:tcPr/>
                </a:tc>
                <a:tc>
                  <a:txBody>
                    <a:bodyPr/>
                    <a:lstStyle/>
                    <a:p>
                      <a:pPr algn="ctr"/>
                      <a:r>
                        <a:rPr lang="en-GB" sz="1200" b="1" dirty="0" smtClean="0">
                          <a:latin typeface="Arial" panose="020B0604020202020204" pitchFamily="34" charset="0"/>
                          <a:cs typeface="Arial" panose="020B0604020202020204" pitchFamily="34" charset="0"/>
                        </a:rPr>
                        <a:t>Minor</a:t>
                      </a:r>
                      <a:endParaRPr lang="en-GB" sz="1200" b="1" dirty="0">
                        <a:latin typeface="Arial" panose="020B0604020202020204" pitchFamily="34" charset="0"/>
                        <a:cs typeface="Arial" panose="020B0604020202020204" pitchFamily="34" charset="0"/>
                      </a:endParaRPr>
                    </a:p>
                  </a:txBody>
                  <a:tcPr/>
                </a:tc>
                <a:tc>
                  <a:txBody>
                    <a:bodyPr/>
                    <a:lstStyle/>
                    <a:p>
                      <a:pPr algn="ctr"/>
                      <a:r>
                        <a:rPr lang="en-GB" sz="1200" b="1" dirty="0" smtClean="0">
                          <a:latin typeface="Arial" panose="020B0604020202020204" pitchFamily="34" charset="0"/>
                          <a:cs typeface="Arial" panose="020B0604020202020204" pitchFamily="34" charset="0"/>
                        </a:rPr>
                        <a:t>Moderate</a:t>
                      </a:r>
                      <a:endParaRPr lang="en-GB" sz="1200" b="1" dirty="0">
                        <a:latin typeface="Arial" panose="020B0604020202020204" pitchFamily="34" charset="0"/>
                        <a:cs typeface="Arial" panose="020B0604020202020204" pitchFamily="34" charset="0"/>
                      </a:endParaRPr>
                    </a:p>
                  </a:txBody>
                  <a:tcPr/>
                </a:tc>
                <a:tc>
                  <a:txBody>
                    <a:bodyPr/>
                    <a:lstStyle/>
                    <a:p>
                      <a:pPr algn="ctr"/>
                      <a:r>
                        <a:rPr lang="en-GB" sz="1200" b="1" dirty="0" smtClean="0">
                          <a:latin typeface="Arial" panose="020B0604020202020204" pitchFamily="34" charset="0"/>
                          <a:cs typeface="Arial" panose="020B0604020202020204" pitchFamily="34" charset="0"/>
                        </a:rPr>
                        <a:t>Major</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71661752"/>
                  </a:ext>
                </a:extLst>
              </a:tr>
              <a:tr h="394846">
                <a:tc>
                  <a:txBody>
                    <a:bodyPr/>
                    <a:lstStyle/>
                    <a:p>
                      <a:r>
                        <a:rPr lang="en-GB" sz="1200" b="1" dirty="0" smtClean="0">
                          <a:latin typeface="Arial" panose="020B0604020202020204" pitchFamily="34" charset="0"/>
                          <a:cs typeface="Arial" panose="020B0604020202020204" pitchFamily="34" charset="0"/>
                        </a:rPr>
                        <a:t>Very likely</a:t>
                      </a:r>
                      <a:endParaRPr lang="en-GB" sz="1200" b="1" dirty="0">
                        <a:latin typeface="Arial" panose="020B0604020202020204" pitchFamily="34" charset="0"/>
                        <a:cs typeface="Arial" panose="020B0604020202020204" pitchFamily="34" charset="0"/>
                      </a:endParaRPr>
                    </a:p>
                  </a:txBody>
                  <a:tcPr/>
                </a:tc>
                <a:tc rowSpan="5">
                  <a:txBody>
                    <a:bodyPr/>
                    <a:lstStyle/>
                    <a:p>
                      <a:pPr algn="ctr"/>
                      <a:r>
                        <a:rPr lang="en-GB" sz="1200" b="1" dirty="0" smtClean="0">
                          <a:latin typeface="Arial" panose="020B0604020202020204" pitchFamily="34" charset="0"/>
                          <a:cs typeface="Arial" panose="020B0604020202020204" pitchFamily="34" charset="0"/>
                        </a:rPr>
                        <a:t>INSIGNIFICANT</a:t>
                      </a:r>
                      <a:endParaRPr lang="en-GB" sz="1200" b="1" dirty="0">
                        <a:latin typeface="Arial" panose="020B0604020202020204" pitchFamily="34" charset="0"/>
                        <a:cs typeface="Arial" panose="020B0604020202020204" pitchFamily="34" charset="0"/>
                      </a:endParaRPr>
                    </a:p>
                  </a:txBody>
                  <a:tcPr anchor="ctr">
                    <a:solidFill>
                      <a:schemeClr val="bg2"/>
                    </a:solidFill>
                  </a:tcPr>
                </a:tc>
                <a:tc rowSpan="3" gridSpan="2">
                  <a:txBody>
                    <a:bodyPr/>
                    <a:lstStyle/>
                    <a:p>
                      <a:pPr algn="ctr"/>
                      <a:r>
                        <a:rPr lang="en-GB" sz="1200" b="1" dirty="0" smtClean="0">
                          <a:solidFill>
                            <a:schemeClr val="bg1"/>
                          </a:solidFill>
                          <a:latin typeface="Arial" panose="020B0604020202020204" pitchFamily="34" charset="0"/>
                          <a:cs typeface="Arial" panose="020B0604020202020204" pitchFamily="34" charset="0"/>
                        </a:rPr>
                        <a:t>SIGNIFICANT</a:t>
                      </a:r>
                      <a:endParaRPr lang="en-GB" sz="12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rowSpan="3" hMerge="1">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4335901"/>
                  </a:ext>
                </a:extLst>
              </a:tr>
              <a:tr h="394846">
                <a:tc>
                  <a:txBody>
                    <a:bodyPr/>
                    <a:lstStyle/>
                    <a:p>
                      <a:r>
                        <a:rPr lang="en-GB" sz="1200" b="1" dirty="0" smtClean="0">
                          <a:latin typeface="Arial" panose="020B0604020202020204" pitchFamily="34" charset="0"/>
                          <a:cs typeface="Arial" panose="020B0604020202020204" pitchFamily="34" charset="0"/>
                        </a:rPr>
                        <a:t>Likely</a:t>
                      </a:r>
                      <a:endParaRPr lang="en-GB" sz="1200" b="1" dirty="0">
                        <a:latin typeface="Arial" panose="020B0604020202020204" pitchFamily="34" charset="0"/>
                        <a:cs typeface="Arial" panose="020B0604020202020204" pitchFamily="34" charset="0"/>
                      </a:endParaRPr>
                    </a:p>
                  </a:txBody>
                  <a:tcPr/>
                </a:tc>
                <a:tc vMerge="1">
                  <a:txBody>
                    <a:bodyPr/>
                    <a:lstStyle/>
                    <a:p>
                      <a:endParaRPr lang="en-GB" sz="1200" dirty="0">
                        <a:latin typeface="Arial" panose="020B0604020202020204" pitchFamily="34" charset="0"/>
                        <a:cs typeface="Arial" panose="020B0604020202020204" pitchFamily="34" charset="0"/>
                      </a:endParaRPr>
                    </a:p>
                  </a:txBody>
                  <a:tcPr/>
                </a:tc>
                <a:tc gridSpan="2" vMerge="1">
                  <a:txBody>
                    <a:bodyPr/>
                    <a:lstStyle/>
                    <a:p>
                      <a:endParaRPr lang="en-GB" sz="1200" dirty="0">
                        <a:latin typeface="Arial" panose="020B0604020202020204" pitchFamily="34" charset="0"/>
                        <a:cs typeface="Arial" panose="020B0604020202020204" pitchFamily="34" charset="0"/>
                      </a:endParaRPr>
                    </a:p>
                  </a:txBody>
                  <a:tcPr/>
                </a:tc>
                <a:tc hMerge="1" vMerge="1">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22254214"/>
                  </a:ext>
                </a:extLst>
              </a:tr>
              <a:tr h="394846">
                <a:tc>
                  <a:txBody>
                    <a:bodyPr/>
                    <a:lstStyle/>
                    <a:p>
                      <a:r>
                        <a:rPr lang="en-GB" sz="1200" b="1" dirty="0" smtClean="0">
                          <a:latin typeface="Arial" panose="020B0604020202020204" pitchFamily="34" charset="0"/>
                          <a:cs typeface="Arial" panose="020B0604020202020204" pitchFamily="34" charset="0"/>
                        </a:rPr>
                        <a:t>Possible</a:t>
                      </a:r>
                      <a:endParaRPr lang="en-GB" sz="1200" b="1" dirty="0">
                        <a:latin typeface="Arial" panose="020B0604020202020204" pitchFamily="34" charset="0"/>
                        <a:cs typeface="Arial" panose="020B0604020202020204" pitchFamily="34" charset="0"/>
                      </a:endParaRPr>
                    </a:p>
                  </a:txBody>
                  <a:tcPr/>
                </a:tc>
                <a:tc vMerge="1">
                  <a:txBody>
                    <a:bodyPr/>
                    <a:lstStyle/>
                    <a:p>
                      <a:endParaRPr lang="en-GB" sz="1200" dirty="0">
                        <a:latin typeface="Arial" panose="020B0604020202020204" pitchFamily="34" charset="0"/>
                        <a:cs typeface="Arial" panose="020B0604020202020204" pitchFamily="34" charset="0"/>
                      </a:endParaRPr>
                    </a:p>
                  </a:txBody>
                  <a:tcPr/>
                </a:tc>
                <a:tc gridSpan="2" vMerge="1">
                  <a:txBody>
                    <a:bodyPr/>
                    <a:lstStyle/>
                    <a:p>
                      <a:endParaRPr lang="en-GB" sz="1200" dirty="0">
                        <a:latin typeface="Arial" panose="020B0604020202020204" pitchFamily="34" charset="0"/>
                        <a:cs typeface="Arial" panose="020B0604020202020204" pitchFamily="34" charset="0"/>
                      </a:endParaRPr>
                    </a:p>
                  </a:txBody>
                  <a:tcPr/>
                </a:tc>
                <a:tc hMerge="1" vMerge="1">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287065"/>
                  </a:ext>
                </a:extLst>
              </a:tr>
              <a:tr h="394846">
                <a:tc>
                  <a:txBody>
                    <a:bodyPr/>
                    <a:lstStyle/>
                    <a:p>
                      <a:r>
                        <a:rPr lang="en-GB" sz="1200" b="1" dirty="0" smtClean="0">
                          <a:latin typeface="Arial" panose="020B0604020202020204" pitchFamily="34" charset="0"/>
                          <a:cs typeface="Arial" panose="020B0604020202020204" pitchFamily="34" charset="0"/>
                        </a:rPr>
                        <a:t>Unlikely</a:t>
                      </a:r>
                      <a:endParaRPr lang="en-GB" sz="1200" b="1" dirty="0">
                        <a:latin typeface="Arial" panose="020B0604020202020204" pitchFamily="34" charset="0"/>
                        <a:cs typeface="Arial" panose="020B0604020202020204" pitchFamily="34" charset="0"/>
                      </a:endParaRPr>
                    </a:p>
                  </a:txBody>
                  <a:tcPr/>
                </a:tc>
                <a:tc vMerge="1">
                  <a:txBody>
                    <a:bodyPr/>
                    <a:lstStyle/>
                    <a:p>
                      <a:endParaRPr lang="en-GB" sz="1200" dirty="0">
                        <a:latin typeface="Arial" panose="020B0604020202020204" pitchFamily="34" charset="0"/>
                        <a:cs typeface="Arial" panose="020B0604020202020204" pitchFamily="34" charset="0"/>
                      </a:endParaRPr>
                    </a:p>
                  </a:txBody>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Arial" panose="020B0604020202020204" pitchFamily="34" charset="0"/>
                          <a:ea typeface="+mn-ea"/>
                          <a:cs typeface="Arial" panose="020B0604020202020204" pitchFamily="34" charset="0"/>
                        </a:rPr>
                        <a:t>INSIGNIFICANT</a:t>
                      </a:r>
                    </a:p>
                  </a:txBody>
                  <a:tcPr anchor="ctr">
                    <a:solidFill>
                      <a:schemeClr val="bg2"/>
                    </a:solidFill>
                  </a:tcPr>
                </a:tc>
                <a:tc rowSpan="2" hMerge="1">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5047773"/>
                  </a:ext>
                </a:extLst>
              </a:tr>
              <a:tr h="394846">
                <a:tc>
                  <a:txBody>
                    <a:bodyPr/>
                    <a:lstStyle/>
                    <a:p>
                      <a:r>
                        <a:rPr lang="en-GB" sz="1200" b="1" dirty="0" smtClean="0">
                          <a:latin typeface="Arial" panose="020B0604020202020204" pitchFamily="34" charset="0"/>
                          <a:cs typeface="Arial" panose="020B0604020202020204" pitchFamily="34" charset="0"/>
                        </a:rPr>
                        <a:t>Very unlikely</a:t>
                      </a:r>
                      <a:endParaRPr lang="en-GB" sz="1200" b="1" dirty="0">
                        <a:latin typeface="Arial" panose="020B0604020202020204" pitchFamily="34" charset="0"/>
                        <a:cs typeface="Arial" panose="020B0604020202020204" pitchFamily="34" charset="0"/>
                      </a:endParaRPr>
                    </a:p>
                  </a:txBody>
                  <a:tcPr/>
                </a:tc>
                <a:tc vMerge="1">
                  <a:txBody>
                    <a:bodyPr/>
                    <a:lstStyle/>
                    <a:p>
                      <a:endParaRPr lang="en-GB" sz="1200" dirty="0">
                        <a:latin typeface="Arial" panose="020B0604020202020204" pitchFamily="34" charset="0"/>
                        <a:cs typeface="Arial" panose="020B0604020202020204" pitchFamily="34" charset="0"/>
                      </a:endParaRPr>
                    </a:p>
                  </a:txBody>
                  <a:tcPr/>
                </a:tc>
                <a:tc gridSpan="2" vMerge="1">
                  <a:txBody>
                    <a:bodyPr/>
                    <a:lstStyle/>
                    <a:p>
                      <a:endParaRPr lang="en-GB" sz="1200" dirty="0">
                        <a:latin typeface="Arial" panose="020B0604020202020204" pitchFamily="34" charset="0"/>
                        <a:cs typeface="Arial" panose="020B0604020202020204" pitchFamily="34" charset="0"/>
                      </a:endParaRPr>
                    </a:p>
                  </a:txBody>
                  <a:tcPr/>
                </a:tc>
                <a:tc hMerge="1" vMerge="1">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5031923"/>
                  </a:ext>
                </a:extLst>
              </a:tr>
            </a:tbl>
          </a:graphicData>
        </a:graphic>
      </p:graphicFrame>
    </p:spTree>
    <p:extLst>
      <p:ext uri="{BB962C8B-B14F-4D97-AF65-F5344CB8AC3E}">
        <p14:creationId xmlns:p14="http://schemas.microsoft.com/office/powerpoint/2010/main" val="41971957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4"/>
          <p:cNvSpPr>
            <a:spLocks noGrp="1"/>
          </p:cNvSpPr>
          <p:nvPr>
            <p:ph type="title"/>
          </p:nvPr>
        </p:nvSpPr>
        <p:spPr/>
        <p:txBody>
          <a:bodyPr>
            <a:noAutofit/>
          </a:bodyPr>
          <a:lstStyle/>
          <a:p>
            <a:r>
              <a:rPr lang="es-CR" dirty="0">
                <a:latin typeface="Century Gothic" panose="020B0502020202020204" pitchFamily="34" charset="0"/>
              </a:rPr>
              <a:t>Caracterizar cada impacto específico</a:t>
            </a:r>
            <a:endParaRPr lang="es-CR" noProof="0" dirty="0">
              <a:latin typeface="Century Gothic" panose="020B0502020202020204" pitchFamily="34" charset="0"/>
            </a:endParaRPr>
          </a:p>
        </p:txBody>
      </p:sp>
      <p:sp>
        <p:nvSpPr>
          <p:cNvPr id="5" name="Text Placeholder 4"/>
          <p:cNvSpPr>
            <a:spLocks noGrp="1"/>
          </p:cNvSpPr>
          <p:nvPr>
            <p:ph type="body" sz="quarter" idx="4294967295"/>
          </p:nvPr>
        </p:nvSpPr>
        <p:spPr>
          <a:xfrm>
            <a:off x="762000" y="1429740"/>
            <a:ext cx="7620000" cy="4773612"/>
          </a:xfrm>
        </p:spPr>
        <p:txBody>
          <a:bodyPr>
            <a:normAutofit/>
          </a:bodyPr>
          <a:lstStyle/>
          <a:p>
            <a:pPr marL="0" indent="0" algn="ctr">
              <a:buNone/>
            </a:pPr>
            <a:r>
              <a:rPr lang="es-CR" sz="2000" dirty="0" smtClean="0">
                <a:latin typeface="Century Gothic" panose="020B0502020202020204" pitchFamily="34" charset="0"/>
              </a:rPr>
              <a:t>También se pude incrementar el nivel de detalle de la evaluación </a:t>
            </a:r>
            <a:endParaRPr lang="es-CR" sz="2000" b="1" dirty="0">
              <a:latin typeface="Century Gothic" panose="020B0502020202020204"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6441196" cy="26038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89402" y="26439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393329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32412" y="0"/>
            <a:ext cx="8675783" cy="966345"/>
          </a:xfrm>
          <a:prstGeom prst="rect">
            <a:avLst/>
          </a:prstGeom>
        </p:spPr>
        <p:txBody>
          <a:bodyPr vert="horz" anchor="ctr">
            <a:noAutofit/>
          </a:bodyPr>
          <a:lstStyle>
            <a:lvl1pPr algn="l" rtl="0" eaLnBrk="1" latinLnBrk="0" hangingPunct="1">
              <a:spcBef>
                <a:spcPct val="0"/>
              </a:spcBef>
              <a:buNone/>
              <a:defRPr kumimoji="0" sz="3200" kern="1200">
                <a:solidFill>
                  <a:srgbClr val="625852"/>
                </a:solidFill>
                <a:latin typeface="+mj-lt"/>
                <a:ea typeface="+mj-ea"/>
                <a:cs typeface="+mj-cs"/>
              </a:defRPr>
            </a:lvl1pPr>
          </a:lstStyle>
          <a:p>
            <a:r>
              <a:rPr lang="es-ES" sz="2400" dirty="0">
                <a:latin typeface="Century Gothic" panose="020B0502020202020204" pitchFamily="34" charset="0"/>
                <a:cs typeface="Arial" panose="020B0604020202020204" pitchFamily="34" charset="0"/>
              </a:rPr>
              <a:t>Contribución a los objetivos de desarrollo </a:t>
            </a:r>
            <a:r>
              <a:rPr lang="es-ES" sz="2400" dirty="0" smtClean="0">
                <a:latin typeface="Century Gothic" panose="020B0502020202020204" pitchFamily="34" charset="0"/>
                <a:cs typeface="Arial" panose="020B0604020202020204" pitchFamily="34" charset="0"/>
              </a:rPr>
              <a:t>sostenible</a:t>
            </a:r>
            <a:endParaRPr lang="es-ES" sz="2400" dirty="0">
              <a:latin typeface="Century Gothic" panose="020B0502020202020204" pitchFamily="34" charset="0"/>
              <a:cs typeface="Arial" panose="020B0604020202020204" pitchFamily="34" charset="0"/>
            </a:endParaRPr>
          </a:p>
        </p:txBody>
      </p:sp>
      <p:sp>
        <p:nvSpPr>
          <p:cNvPr id="20" name="Content Placeholder 2"/>
          <p:cNvSpPr txBox="1">
            <a:spLocks/>
          </p:cNvSpPr>
          <p:nvPr/>
        </p:nvSpPr>
        <p:spPr>
          <a:xfrm>
            <a:off x="1730983" y="1371600"/>
            <a:ext cx="5410200" cy="536753"/>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Arial" pitchFamily="34" charset="0"/>
              <a:buNone/>
            </a:pPr>
            <a:r>
              <a:rPr lang="es-MX" sz="2000" b="1" dirty="0" smtClean="0">
                <a:latin typeface="Arial" panose="020B0604020202020204" pitchFamily="34" charset="0"/>
                <a:cs typeface="Arial" panose="020B0604020202020204" pitchFamily="34" charset="0"/>
              </a:rPr>
              <a:t>Actividades del proyecto en la área de DS:</a:t>
            </a:r>
          </a:p>
          <a:p>
            <a:endParaRPr lang="en-GB" sz="2000" b="1" dirty="0">
              <a:latin typeface="Arial" panose="020B0604020202020204" pitchFamily="34" charset="0"/>
              <a:cs typeface="Arial" panose="020B0604020202020204" pitchFamily="34" charset="0"/>
            </a:endParaRPr>
          </a:p>
        </p:txBody>
      </p:sp>
      <p:sp>
        <p:nvSpPr>
          <p:cNvPr id="21" name="Slide Number Placeholder 1">
            <a:extLst>
              <a:ext uri="{FF2B5EF4-FFF2-40B4-BE49-F238E27FC236}">
                <a16:creationId xmlns:a16="http://schemas.microsoft.com/office/drawing/2014/main" id="{B6885F9F-F339-46F9-AE0E-2560526BD3D4}"/>
              </a:ext>
            </a:extLst>
          </p:cNvPr>
          <p:cNvSpPr txBox="1">
            <a:spLocks/>
          </p:cNvSpPr>
          <p:nvPr/>
        </p:nvSpPr>
        <p:spPr>
          <a:xfrm>
            <a:off x="8330946" y="6415180"/>
            <a:ext cx="595688" cy="273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fld id="{0DE8F82B-74D0-4F25-A2A7-4C2656D6A3C8}" type="slidenum">
              <a:rPr lang="en-GB" sz="1500">
                <a:solidFill>
                  <a:prstClr val="black">
                    <a:tint val="75000"/>
                  </a:prstClr>
                </a:solidFill>
                <a:latin typeface="Century Gothic" panose="020B0502020202020204" pitchFamily="34" charset="0"/>
              </a:rPr>
              <a:pPr algn="ctr" defTabSz="685800"/>
              <a:t>4</a:t>
            </a:fld>
            <a:endParaRPr lang="en-GB" sz="1500" dirty="0">
              <a:solidFill>
                <a:prstClr val="black">
                  <a:tint val="75000"/>
                </a:prstClr>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1962927" y="1908353"/>
            <a:ext cx="4946312" cy="4063929"/>
          </a:xfrm>
          <a:prstGeom prst="rect">
            <a:avLst/>
          </a:prstGeom>
        </p:spPr>
      </p:pic>
    </p:spTree>
    <p:extLst>
      <p:ext uri="{BB962C8B-B14F-4D97-AF65-F5344CB8AC3E}">
        <p14:creationId xmlns:p14="http://schemas.microsoft.com/office/powerpoint/2010/main" val="3007875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dirty="0" smtClean="0">
                <a:latin typeface="Century Gothic" panose="020B0502020202020204" pitchFamily="34" charset="0"/>
              </a:rPr>
              <a:t>Resultados de la evaluación cualitativa</a:t>
            </a:r>
            <a:endParaRPr lang="es-AR" dirty="0">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28721909"/>
              </p:ext>
            </p:extLst>
          </p:nvPr>
        </p:nvGraphicFramePr>
        <p:xfrm>
          <a:off x="457200" y="1600200"/>
          <a:ext cx="8153403" cy="1928994"/>
        </p:xfrm>
        <a:graphic>
          <a:graphicData uri="http://schemas.openxmlformats.org/drawingml/2006/table">
            <a:tbl>
              <a:tblPr firstRow="1" firstCol="1" bandRow="1"/>
              <a:tblGrid>
                <a:gridCol w="1505744">
                  <a:extLst>
                    <a:ext uri="{9D8B030D-6E8A-4147-A177-3AD203B41FA5}">
                      <a16:colId xmlns:a16="http://schemas.microsoft.com/office/drawing/2014/main" val="4196212644"/>
                    </a:ext>
                  </a:extLst>
                </a:gridCol>
                <a:gridCol w="1505744">
                  <a:extLst>
                    <a:ext uri="{9D8B030D-6E8A-4147-A177-3AD203B41FA5}">
                      <a16:colId xmlns:a16="http://schemas.microsoft.com/office/drawing/2014/main" val="1815072797"/>
                    </a:ext>
                  </a:extLst>
                </a:gridCol>
                <a:gridCol w="722969">
                  <a:extLst>
                    <a:ext uri="{9D8B030D-6E8A-4147-A177-3AD203B41FA5}">
                      <a16:colId xmlns:a16="http://schemas.microsoft.com/office/drawing/2014/main" val="4251005309"/>
                    </a:ext>
                  </a:extLst>
                </a:gridCol>
                <a:gridCol w="692774">
                  <a:extLst>
                    <a:ext uri="{9D8B030D-6E8A-4147-A177-3AD203B41FA5}">
                      <a16:colId xmlns:a16="http://schemas.microsoft.com/office/drawing/2014/main" val="3301999957"/>
                    </a:ext>
                  </a:extLst>
                </a:gridCol>
                <a:gridCol w="692774">
                  <a:extLst>
                    <a:ext uri="{9D8B030D-6E8A-4147-A177-3AD203B41FA5}">
                      <a16:colId xmlns:a16="http://schemas.microsoft.com/office/drawing/2014/main" val="1915769684"/>
                    </a:ext>
                  </a:extLst>
                </a:gridCol>
                <a:gridCol w="692774">
                  <a:extLst>
                    <a:ext uri="{9D8B030D-6E8A-4147-A177-3AD203B41FA5}">
                      <a16:colId xmlns:a16="http://schemas.microsoft.com/office/drawing/2014/main" val="1801237436"/>
                    </a:ext>
                  </a:extLst>
                </a:gridCol>
                <a:gridCol w="741919">
                  <a:extLst>
                    <a:ext uri="{9D8B030D-6E8A-4147-A177-3AD203B41FA5}">
                      <a16:colId xmlns:a16="http://schemas.microsoft.com/office/drawing/2014/main" val="649888634"/>
                    </a:ext>
                  </a:extLst>
                </a:gridCol>
                <a:gridCol w="1598705">
                  <a:extLst>
                    <a:ext uri="{9D8B030D-6E8A-4147-A177-3AD203B41FA5}">
                      <a16:colId xmlns:a16="http://schemas.microsoft.com/office/drawing/2014/main" val="1902258735"/>
                    </a:ext>
                  </a:extLst>
                </a:gridCol>
              </a:tblGrid>
              <a:tr h="700042">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Impact categories included in the assessment</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Specific impacts identified</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In- or out-of-jurisdiction</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Type of impacts (optional)</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Likelihood</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Magnitude </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Positive or negative impact</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Significant?</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extLst>
                  <a:ext uri="{0D108BD9-81ED-4DB2-BD59-A6C34878D82A}">
                    <a16:rowId xmlns:a16="http://schemas.microsoft.com/office/drawing/2014/main" val="2334576254"/>
                  </a:ext>
                </a:extLst>
              </a:tr>
              <a:tr h="140008">
                <a:tc rowSpan="5">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545887312"/>
                  </a:ext>
                </a:extLst>
              </a:tr>
              <a:tr h="314552">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097173119"/>
                  </a:ext>
                </a:extLst>
              </a:tr>
              <a:tr h="140008">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530391456"/>
                  </a:ext>
                </a:extLst>
              </a:tr>
              <a:tr h="140008">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831096025"/>
                  </a:ext>
                </a:extLst>
              </a:tr>
              <a:tr h="140008">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2269765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18098066"/>
              </p:ext>
            </p:extLst>
          </p:nvPr>
        </p:nvGraphicFramePr>
        <p:xfrm>
          <a:off x="914401" y="3960705"/>
          <a:ext cx="7467600" cy="1990952"/>
        </p:xfrm>
        <a:graphic>
          <a:graphicData uri="http://schemas.openxmlformats.org/drawingml/2006/table">
            <a:tbl>
              <a:tblPr firstRow="1" firstCol="1" bandRow="1"/>
              <a:tblGrid>
                <a:gridCol w="1825646">
                  <a:extLst>
                    <a:ext uri="{9D8B030D-6E8A-4147-A177-3AD203B41FA5}">
                      <a16:colId xmlns:a16="http://schemas.microsoft.com/office/drawing/2014/main" val="2984773866"/>
                    </a:ext>
                  </a:extLst>
                </a:gridCol>
                <a:gridCol w="2183980">
                  <a:extLst>
                    <a:ext uri="{9D8B030D-6E8A-4147-A177-3AD203B41FA5}">
                      <a16:colId xmlns:a16="http://schemas.microsoft.com/office/drawing/2014/main" val="2576245067"/>
                    </a:ext>
                  </a:extLst>
                </a:gridCol>
                <a:gridCol w="1164791">
                  <a:extLst>
                    <a:ext uri="{9D8B030D-6E8A-4147-A177-3AD203B41FA5}">
                      <a16:colId xmlns:a16="http://schemas.microsoft.com/office/drawing/2014/main" val="3845592487"/>
                    </a:ext>
                  </a:extLst>
                </a:gridCol>
                <a:gridCol w="1164791">
                  <a:extLst>
                    <a:ext uri="{9D8B030D-6E8A-4147-A177-3AD203B41FA5}">
                      <a16:colId xmlns:a16="http://schemas.microsoft.com/office/drawing/2014/main" val="1354193865"/>
                    </a:ext>
                  </a:extLst>
                </a:gridCol>
                <a:gridCol w="1128392">
                  <a:extLst>
                    <a:ext uri="{9D8B030D-6E8A-4147-A177-3AD203B41FA5}">
                      <a16:colId xmlns:a16="http://schemas.microsoft.com/office/drawing/2014/main" val="2446994424"/>
                    </a:ext>
                  </a:extLst>
                </a:gridCol>
              </a:tblGrid>
              <a:tr h="700042">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Summary of qualitative assessment results for each impact category</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Methods/sources used </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Feasible to quantify?</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Included in the quantitative assessment boundary?</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dirty="0">
                          <a:solidFill>
                            <a:srgbClr val="FFFFFF"/>
                          </a:solidFill>
                          <a:effectLst/>
                          <a:latin typeface="Arial" panose="020B0604020202020204" pitchFamily="34" charset="0"/>
                          <a:ea typeface="Calibri" panose="020F0502020204030204" pitchFamily="34" charset="0"/>
                        </a:rPr>
                        <a:t>Justification for exclusions or other comments</a:t>
                      </a:r>
                      <a:endParaRPr lang="en-GB" sz="10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extLst>
                  <a:ext uri="{0D108BD9-81ED-4DB2-BD59-A6C34878D82A}">
                    <a16:rowId xmlns:a16="http://schemas.microsoft.com/office/drawing/2014/main" val="3024296697"/>
                  </a:ext>
                </a:extLst>
              </a:tr>
              <a:tr h="140008">
                <a:tc rowSpan="5">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dirty="0">
                          <a:solidFill>
                            <a:srgbClr val="0070C0"/>
                          </a:solidFill>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dirty="0">
                          <a:solidFill>
                            <a:srgbClr val="000000"/>
                          </a:solidFill>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3182850633"/>
                  </a:ext>
                </a:extLst>
              </a:tr>
              <a:tr h="314552">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808649445"/>
                  </a:ext>
                </a:extLst>
              </a:tr>
              <a:tr h="140008">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071903376"/>
                  </a:ext>
                </a:extLst>
              </a:tr>
              <a:tr h="140008">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809862099"/>
                  </a:ext>
                </a:extLst>
              </a:tr>
              <a:tr h="140008">
                <a:tc vMerge="1">
                  <a:txBody>
                    <a:bodyPr/>
                    <a:lstStyle/>
                    <a:p>
                      <a:endParaRPr lang="en-GB"/>
                    </a:p>
                  </a:txBody>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37030" marR="3703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908162878"/>
                  </a:ext>
                </a:extLst>
              </a:tr>
            </a:tbl>
          </a:graphicData>
        </a:graphic>
      </p:graphicFrame>
    </p:spTree>
    <p:extLst>
      <p:ext uri="{BB962C8B-B14F-4D97-AF65-F5344CB8AC3E}">
        <p14:creationId xmlns:p14="http://schemas.microsoft.com/office/powerpoint/2010/main" val="1470527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normAutofit/>
          </a:bodyPr>
          <a:lstStyle/>
          <a:p>
            <a:r>
              <a:rPr lang="es-CR" dirty="0" smtClean="0">
                <a:latin typeface="Century Gothic" panose="020B0502020202020204" pitchFamily="34" charset="0"/>
              </a:rPr>
              <a:t>Evaluación cuantitativa </a:t>
            </a:r>
            <a:endParaRPr lang="es-CR" noProof="0" dirty="0">
              <a:latin typeface="Century Gothic" panose="020B0502020202020204" pitchFamily="34" charset="0"/>
            </a:endParaRPr>
          </a:p>
        </p:txBody>
      </p:sp>
      <p:sp>
        <p:nvSpPr>
          <p:cNvPr id="14" name="TextBox 13"/>
          <p:cNvSpPr txBox="1"/>
          <p:nvPr/>
        </p:nvSpPr>
        <p:spPr>
          <a:xfrm>
            <a:off x="8766048" y="6477000"/>
            <a:ext cx="377952" cy="381000"/>
          </a:xfrm>
          <a:prstGeom prst="rect">
            <a:avLst/>
          </a:prstGeom>
        </p:spPr>
        <p:txBody>
          <a:bodyPr vert="horz" wrap="none" rtlCol="0" anchor="ctr">
            <a:normAutofit/>
          </a:bodyPr>
          <a:lstStyle/>
          <a:p>
            <a:pPr algn="ctr">
              <a:spcBef>
                <a:spcPct val="0"/>
              </a:spcBef>
            </a:pPr>
            <a:fld id="{DE4D266D-46A3-4199-BED5-A24930169276}" type="slidenum">
              <a:rPr lang="en-GB" sz="1400">
                <a:solidFill>
                  <a:srgbClr val="000000"/>
                </a:solidFill>
                <a:latin typeface="+mj-lt"/>
                <a:ea typeface="+mj-ea"/>
                <a:cs typeface="+mj-cs"/>
              </a:rPr>
              <a:pPr algn="ctr">
                <a:spcBef>
                  <a:spcPct val="0"/>
                </a:spcBef>
              </a:pPr>
              <a:t>41</a:t>
            </a:fld>
            <a:endParaRPr lang="en-GB" sz="1400" dirty="0">
              <a:solidFill>
                <a:srgbClr val="000000"/>
              </a:solidFill>
              <a:latin typeface="+mj-lt"/>
              <a:ea typeface="+mj-ea"/>
              <a:cs typeface="+mj-cs"/>
            </a:endParaRPr>
          </a:p>
        </p:txBody>
      </p:sp>
    </p:spTree>
    <p:extLst>
      <p:ext uri="{BB962C8B-B14F-4D97-AF65-F5344CB8AC3E}">
        <p14:creationId xmlns:p14="http://schemas.microsoft.com/office/powerpoint/2010/main" val="14758306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16921" y="194018"/>
            <a:ext cx="8955654" cy="584775"/>
          </a:xfrm>
        </p:spPr>
        <p:txBody>
          <a:bodyPr>
            <a:normAutofit fontScale="90000"/>
          </a:bodyPr>
          <a:lstStyle/>
          <a:p>
            <a:r>
              <a:rPr lang="es-CR" dirty="0" smtClean="0">
                <a:latin typeface="Century Gothic" panose="020B0502020202020204" pitchFamily="34" charset="0"/>
              </a:rPr>
              <a:t>Definir el alcance de la evaluación cuantitativa</a:t>
            </a:r>
            <a:endParaRPr lang="es-CR" noProof="0" dirty="0">
              <a:latin typeface="Century Gothic" panose="020B0502020202020204" pitchFamily="34" charset="0"/>
            </a:endParaRPr>
          </a:p>
        </p:txBody>
      </p:sp>
      <p:sp>
        <p:nvSpPr>
          <p:cNvPr id="27" name="Text Placeholder 26"/>
          <p:cNvSpPr>
            <a:spLocks noGrp="1"/>
          </p:cNvSpPr>
          <p:nvPr>
            <p:ph type="body" sz="quarter" idx="4294967295"/>
          </p:nvPr>
        </p:nvSpPr>
        <p:spPr>
          <a:xfrm>
            <a:off x="0" y="3124200"/>
            <a:ext cx="7113588" cy="2789238"/>
          </a:xfrm>
        </p:spPr>
        <p:txBody>
          <a:bodyPr>
            <a:normAutofit/>
          </a:bodyPr>
          <a:lstStyle/>
          <a:p>
            <a:pPr marL="0" indent="0" algn="ctr">
              <a:buNone/>
            </a:pPr>
            <a:r>
              <a:rPr lang="es-CR" noProof="0" dirty="0" smtClean="0">
                <a:latin typeface="Century Gothic" panose="020B0502020202020204" pitchFamily="34" charset="0"/>
              </a:rPr>
              <a:t>Impactos incluyen</a:t>
            </a:r>
          </a:p>
        </p:txBody>
      </p:sp>
      <p:graphicFrame>
        <p:nvGraphicFramePr>
          <p:cNvPr id="2" name="Diagram 1"/>
          <p:cNvGraphicFramePr/>
          <p:nvPr>
            <p:extLst>
              <p:ext uri="{D42A27DB-BD31-4B8C-83A1-F6EECF244321}">
                <p14:modId xmlns:p14="http://schemas.microsoft.com/office/powerpoint/2010/main" val="1439814990"/>
              </p:ext>
            </p:extLst>
          </p:nvPr>
        </p:nvGraphicFramePr>
        <p:xfrm>
          <a:off x="633942" y="3933677"/>
          <a:ext cx="7612245" cy="1361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3" name="Group 32"/>
          <p:cNvGrpSpPr/>
          <p:nvPr/>
        </p:nvGrpSpPr>
        <p:grpSpPr>
          <a:xfrm>
            <a:off x="796484" y="1326291"/>
            <a:ext cx="7546724" cy="1392468"/>
            <a:chOff x="959917" y="1547601"/>
            <a:chExt cx="7546724" cy="1392468"/>
          </a:xfrm>
        </p:grpSpPr>
        <p:grpSp>
          <p:nvGrpSpPr>
            <p:cNvPr id="34" name="Group 33"/>
            <p:cNvGrpSpPr/>
            <p:nvPr/>
          </p:nvGrpSpPr>
          <p:grpSpPr>
            <a:xfrm>
              <a:off x="959917" y="1547601"/>
              <a:ext cx="7546724" cy="1392468"/>
              <a:chOff x="885365" y="1748889"/>
              <a:chExt cx="7146665" cy="1392468"/>
            </a:xfrm>
          </p:grpSpPr>
          <p:sp>
            <p:nvSpPr>
              <p:cNvPr id="45" name="Rectangle 44"/>
              <p:cNvSpPr/>
              <p:nvPr/>
            </p:nvSpPr>
            <p:spPr>
              <a:xfrm>
                <a:off x="885365" y="1768349"/>
                <a:ext cx="7146665" cy="1373008"/>
              </a:xfrm>
              <a:prstGeom prst="rect">
                <a:avLst/>
              </a:prstGeom>
              <a:solidFill>
                <a:srgbClr val="BDD6EE">
                  <a:alpha val="50196"/>
                </a:srgbClr>
              </a:solidFill>
              <a:ln w="19050" cap="flat" cmpd="sng" algn="ctr">
                <a:noFill/>
                <a:prstDash val="solid"/>
              </a:ln>
              <a:effectLst/>
            </p:spPr>
            <p:txBody>
              <a:bodyPr rtlCol="0" anchor="ctr"/>
              <a:lstStyle/>
              <a:p>
                <a:pPr algn="ctr">
                  <a:defRPr/>
                </a:pPr>
                <a:endParaRPr lang="en-GB" kern="0" dirty="0">
                  <a:solidFill>
                    <a:prstClr val="white"/>
                  </a:solidFill>
                  <a:latin typeface="Arial"/>
                </a:endParaRPr>
              </a:p>
            </p:txBody>
          </p:sp>
          <p:sp>
            <p:nvSpPr>
              <p:cNvPr id="46" name="Rectangle 45"/>
              <p:cNvSpPr/>
              <p:nvPr/>
            </p:nvSpPr>
            <p:spPr>
              <a:xfrm>
                <a:off x="928294" y="1748889"/>
                <a:ext cx="4407164" cy="738664"/>
              </a:xfrm>
              <a:prstGeom prst="rect">
                <a:avLst/>
              </a:prstGeom>
            </p:spPr>
            <p:txBody>
              <a:bodyPr wrap="square">
                <a:spAutoFit/>
              </a:bodyPr>
              <a:lstStyle/>
              <a:p>
                <a:pPr>
                  <a:defRPr/>
                </a:pPr>
                <a:r>
                  <a:rPr lang="en-GB" sz="1400" dirty="0">
                    <a:solidFill>
                      <a:srgbClr val="1B375A"/>
                    </a:solidFill>
                    <a:latin typeface="Arial"/>
                  </a:rPr>
                  <a:t>DIMENSIONES</a:t>
                </a:r>
              </a:p>
              <a:p>
                <a:pPr algn="ctr">
                  <a:defRPr/>
                </a:pPr>
                <a:endParaRPr lang="en-GB" sz="1400" dirty="0">
                  <a:solidFill>
                    <a:prstClr val="black"/>
                  </a:solidFill>
                  <a:latin typeface="Arial"/>
                </a:endParaRPr>
              </a:p>
              <a:p>
                <a:pPr algn="ctr">
                  <a:defRPr/>
                </a:pPr>
                <a:endParaRPr lang="en-GB" sz="1400" dirty="0">
                  <a:solidFill>
                    <a:prstClr val="black"/>
                  </a:solidFill>
                  <a:latin typeface="Arial"/>
                </a:endParaRPr>
              </a:p>
            </p:txBody>
          </p:sp>
          <p:sp>
            <p:nvSpPr>
              <p:cNvPr id="48" name="Rectangle 47"/>
              <p:cNvSpPr/>
              <p:nvPr/>
            </p:nvSpPr>
            <p:spPr>
              <a:xfrm>
                <a:off x="1217791" y="2191077"/>
                <a:ext cx="6664898" cy="879186"/>
              </a:xfrm>
              <a:prstGeom prst="rect">
                <a:avLst/>
              </a:prstGeom>
              <a:solidFill>
                <a:srgbClr val="A4C8ED"/>
              </a:solidFill>
              <a:ln w="19050" cap="flat" cmpd="sng" algn="ctr">
                <a:noFill/>
                <a:prstDash val="solid"/>
              </a:ln>
              <a:effectLst/>
            </p:spPr>
            <p:txBody>
              <a:bodyPr rtlCol="0" anchor="ctr"/>
              <a:lstStyle/>
              <a:p>
                <a:pPr algn="ctr">
                  <a:defRPr/>
                </a:pPr>
                <a:endParaRPr lang="en-GB" sz="1200" kern="0" dirty="0">
                  <a:solidFill>
                    <a:srgbClr val="1B375A"/>
                  </a:solidFill>
                  <a:latin typeface="Arial"/>
                </a:endParaRPr>
              </a:p>
            </p:txBody>
          </p:sp>
          <p:sp>
            <p:nvSpPr>
              <p:cNvPr id="49" name="Rectangle 48"/>
              <p:cNvSpPr/>
              <p:nvPr/>
            </p:nvSpPr>
            <p:spPr>
              <a:xfrm>
                <a:off x="1217791" y="2184212"/>
                <a:ext cx="3124201" cy="738664"/>
              </a:xfrm>
              <a:prstGeom prst="rect">
                <a:avLst/>
              </a:prstGeom>
            </p:spPr>
            <p:txBody>
              <a:bodyPr wrap="square">
                <a:spAutoFit/>
              </a:bodyPr>
              <a:lstStyle/>
              <a:p>
                <a:pPr>
                  <a:defRPr/>
                </a:pPr>
                <a:r>
                  <a:rPr lang="en-GB" sz="1400" dirty="0">
                    <a:solidFill>
                      <a:srgbClr val="1B375A"/>
                    </a:solidFill>
                    <a:latin typeface="Arial"/>
                  </a:rPr>
                  <a:t>CATEGORIAS DE IMPACTO</a:t>
                </a:r>
              </a:p>
              <a:p>
                <a:pPr algn="ctr">
                  <a:defRPr/>
                </a:pPr>
                <a:endParaRPr lang="en-GB" sz="1400" dirty="0">
                  <a:solidFill>
                    <a:prstClr val="black"/>
                  </a:solidFill>
                  <a:latin typeface="Arial"/>
                </a:endParaRPr>
              </a:p>
              <a:p>
                <a:pPr algn="ctr">
                  <a:defRPr/>
                </a:pPr>
                <a:endParaRPr lang="en-GB" sz="1400" dirty="0">
                  <a:solidFill>
                    <a:prstClr val="black"/>
                  </a:solidFill>
                  <a:latin typeface="Arial"/>
                </a:endParaRPr>
              </a:p>
            </p:txBody>
          </p:sp>
          <p:sp>
            <p:nvSpPr>
              <p:cNvPr id="52" name="Rectangle 51"/>
              <p:cNvSpPr/>
              <p:nvPr/>
            </p:nvSpPr>
            <p:spPr>
              <a:xfrm>
                <a:off x="1930811" y="2610921"/>
                <a:ext cx="1584285" cy="333567"/>
              </a:xfrm>
              <a:prstGeom prst="rect">
                <a:avLst/>
              </a:prstGeom>
              <a:solidFill>
                <a:schemeClr val="accent5"/>
              </a:solidFill>
              <a:ln w="19050" cap="flat" cmpd="sng" algn="ctr">
                <a:noFill/>
                <a:prstDash val="solid"/>
              </a:ln>
              <a:effectLst/>
            </p:spPr>
            <p:txBody>
              <a:bodyPr lIns="36000" tIns="0" rIns="36000" bIns="0" rtlCol="0" anchor="ctr"/>
              <a:lstStyle/>
              <a:p>
                <a:pPr lvl="0" algn="ctr">
                  <a:defRPr/>
                </a:pPr>
                <a:r>
                  <a:rPr lang="en-GB" sz="1200" b="1" kern="0" dirty="0" err="1">
                    <a:solidFill>
                      <a:schemeClr val="bg1"/>
                    </a:solidFill>
                  </a:rPr>
                  <a:t>Impacto</a:t>
                </a:r>
                <a:r>
                  <a:rPr lang="en-GB" sz="1200" b="1" kern="0" dirty="0">
                    <a:solidFill>
                      <a:schemeClr val="bg1"/>
                    </a:solidFill>
                  </a:rPr>
                  <a:t> </a:t>
                </a:r>
                <a:r>
                  <a:rPr lang="en-GB" sz="1200" b="1" kern="0" dirty="0" err="1">
                    <a:solidFill>
                      <a:schemeClr val="bg1"/>
                    </a:solidFill>
                  </a:rPr>
                  <a:t>significativo</a:t>
                </a:r>
                <a:endParaRPr lang="en-GB" sz="1200" b="1" kern="0" dirty="0">
                  <a:solidFill>
                    <a:schemeClr val="bg1"/>
                  </a:solidFill>
                  <a:latin typeface="Arial"/>
                </a:endParaRPr>
              </a:p>
            </p:txBody>
          </p:sp>
        </p:grpSp>
        <p:sp>
          <p:nvSpPr>
            <p:cNvPr id="35" name="Rectangle 34"/>
            <p:cNvSpPr/>
            <p:nvPr/>
          </p:nvSpPr>
          <p:spPr>
            <a:xfrm>
              <a:off x="4120770" y="2404106"/>
              <a:ext cx="1672971" cy="333567"/>
            </a:xfrm>
            <a:prstGeom prst="rect">
              <a:avLst/>
            </a:prstGeom>
            <a:solidFill>
              <a:schemeClr val="accent5"/>
            </a:solidFill>
            <a:ln w="19050" cap="flat" cmpd="sng" algn="ctr">
              <a:noFill/>
              <a:prstDash val="solid"/>
            </a:ln>
            <a:effectLst/>
          </p:spPr>
          <p:txBody>
            <a:bodyPr lIns="36000" tIns="0" rIns="36000" bIns="0" rtlCol="0" anchor="ctr"/>
            <a:lstStyle/>
            <a:p>
              <a:pPr lvl="0" algn="ctr">
                <a:defRPr/>
              </a:pPr>
              <a:r>
                <a:rPr lang="en-GB" sz="1200" b="1" kern="0" dirty="0" err="1">
                  <a:solidFill>
                    <a:schemeClr val="bg1"/>
                  </a:solidFill>
                </a:rPr>
                <a:t>Impacto</a:t>
              </a:r>
              <a:r>
                <a:rPr lang="en-GB" sz="1200" b="1" kern="0" dirty="0">
                  <a:solidFill>
                    <a:schemeClr val="bg1"/>
                  </a:solidFill>
                </a:rPr>
                <a:t> </a:t>
              </a:r>
              <a:r>
                <a:rPr lang="en-GB" sz="1200" b="1" kern="0" dirty="0" err="1">
                  <a:solidFill>
                    <a:schemeClr val="bg1"/>
                  </a:solidFill>
                </a:rPr>
                <a:t>significativo</a:t>
              </a:r>
              <a:endParaRPr lang="en-GB" sz="1200" b="1" kern="0" dirty="0">
                <a:solidFill>
                  <a:schemeClr val="bg1"/>
                </a:solidFill>
                <a:latin typeface="Arial"/>
              </a:endParaRPr>
            </a:p>
          </p:txBody>
        </p:sp>
        <p:sp>
          <p:nvSpPr>
            <p:cNvPr id="36" name="Rectangle 35"/>
            <p:cNvSpPr/>
            <p:nvPr/>
          </p:nvSpPr>
          <p:spPr>
            <a:xfrm>
              <a:off x="6179651" y="2407715"/>
              <a:ext cx="1672971" cy="333567"/>
            </a:xfrm>
            <a:prstGeom prst="rect">
              <a:avLst/>
            </a:prstGeom>
            <a:solidFill>
              <a:schemeClr val="accent5"/>
            </a:solidFill>
            <a:ln w="19050" cap="flat" cmpd="sng" algn="ctr">
              <a:noFill/>
              <a:prstDash val="solid"/>
            </a:ln>
            <a:effectLst/>
          </p:spPr>
          <p:txBody>
            <a:bodyPr lIns="36000" tIns="0" rIns="36000" bIns="0" rtlCol="0" anchor="ctr"/>
            <a:lstStyle/>
            <a:p>
              <a:pPr lvl="0" algn="ctr">
                <a:defRPr/>
              </a:pPr>
              <a:r>
                <a:rPr lang="en-GB" sz="1200" b="1" kern="0" dirty="0" err="1">
                  <a:solidFill>
                    <a:schemeClr val="bg1"/>
                  </a:solidFill>
                </a:rPr>
                <a:t>Impacto</a:t>
              </a:r>
              <a:r>
                <a:rPr lang="en-GB" sz="1200" b="1" kern="0" dirty="0">
                  <a:solidFill>
                    <a:schemeClr val="bg1"/>
                  </a:solidFill>
                </a:rPr>
                <a:t> </a:t>
              </a:r>
              <a:r>
                <a:rPr lang="en-GB" sz="1200" b="1" kern="0" dirty="0" err="1">
                  <a:solidFill>
                    <a:schemeClr val="bg1"/>
                  </a:solidFill>
                </a:rPr>
                <a:t>significativo</a:t>
              </a:r>
              <a:endParaRPr lang="en-GB" sz="1200" b="1" kern="0" dirty="0">
                <a:solidFill>
                  <a:schemeClr val="bg1"/>
                </a:solidFill>
                <a:latin typeface="Arial"/>
              </a:endParaRPr>
            </a:p>
          </p:txBody>
        </p:sp>
        <p:sp>
          <p:nvSpPr>
            <p:cNvPr id="37" name="TextBox 36"/>
            <p:cNvSpPr txBox="1"/>
            <p:nvPr/>
          </p:nvSpPr>
          <p:spPr>
            <a:xfrm>
              <a:off x="3955014" y="1982923"/>
              <a:ext cx="2501006" cy="338554"/>
            </a:xfrm>
            <a:prstGeom prst="rect">
              <a:avLst/>
            </a:prstGeom>
            <a:noFill/>
          </p:spPr>
          <p:txBody>
            <a:bodyPr wrap="none" rtlCol="0">
              <a:spAutoFit/>
            </a:bodyPr>
            <a:lstStyle/>
            <a:p>
              <a:r>
                <a:rPr lang="en-GB" sz="1600" dirty="0" err="1">
                  <a:solidFill>
                    <a:schemeClr val="tx2"/>
                  </a:solidFill>
                </a:rPr>
                <a:t>Indicadores</a:t>
              </a:r>
              <a:r>
                <a:rPr lang="en-GB" sz="1600" dirty="0">
                  <a:solidFill>
                    <a:schemeClr val="tx2"/>
                  </a:solidFill>
                </a:rPr>
                <a:t> y </a:t>
              </a:r>
              <a:r>
                <a:rPr lang="en-GB" sz="1600" dirty="0" err="1">
                  <a:solidFill>
                    <a:schemeClr val="tx2"/>
                  </a:solidFill>
                </a:rPr>
                <a:t>parametros</a:t>
              </a:r>
              <a:endParaRPr lang="en-GB" sz="1600" dirty="0">
                <a:solidFill>
                  <a:schemeClr val="tx2"/>
                </a:solidFill>
              </a:endParaRPr>
            </a:p>
          </p:txBody>
        </p:sp>
      </p:grpSp>
    </p:spTree>
    <p:extLst>
      <p:ext uri="{BB962C8B-B14F-4D97-AF65-F5344CB8AC3E}">
        <p14:creationId xmlns:p14="http://schemas.microsoft.com/office/powerpoint/2010/main" val="2606755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95366" y="80266"/>
            <a:ext cx="8548635" cy="870421"/>
          </a:xfrm>
        </p:spPr>
        <p:txBody>
          <a:bodyPr>
            <a:normAutofit fontScale="90000"/>
          </a:bodyPr>
          <a:lstStyle/>
          <a:p>
            <a:r>
              <a:rPr lang="es-CR" dirty="0" smtClean="0">
                <a:latin typeface="Century Gothic" panose="020B0502020202020204" pitchFamily="34" charset="0"/>
              </a:rPr>
              <a:t>Elegir un método de evaluación para cada indicador</a:t>
            </a:r>
            <a:endParaRPr lang="es-CR" dirty="0">
              <a:latin typeface="Century Gothic" panose="020B0502020202020204" pitchFamily="34" charset="0"/>
            </a:endParaRPr>
          </a:p>
        </p:txBody>
      </p:sp>
      <p:sp>
        <p:nvSpPr>
          <p:cNvPr id="18" name="Text Placeholder 17"/>
          <p:cNvSpPr>
            <a:spLocks noGrp="1"/>
          </p:cNvSpPr>
          <p:nvPr>
            <p:ph type="body" sz="quarter" idx="14"/>
          </p:nvPr>
        </p:nvSpPr>
        <p:spPr>
          <a:xfrm>
            <a:off x="595365" y="1278886"/>
            <a:ext cx="8153400" cy="4773113"/>
          </a:xfrm>
        </p:spPr>
        <p:txBody>
          <a:bodyPr/>
          <a:lstStyle/>
          <a:p>
            <a:r>
              <a:rPr lang="es-CR" dirty="0" smtClean="0">
                <a:latin typeface="Century Gothic" panose="020B0502020202020204" pitchFamily="34" charset="0"/>
              </a:rPr>
              <a:t>Comparación del resultado de la política con una estimación de lo que habría ocurrido en </a:t>
            </a:r>
            <a:r>
              <a:rPr lang="es-CR" dirty="0" err="1" smtClean="0">
                <a:latin typeface="Century Gothic" panose="020B0502020202020204" pitchFamily="34" charset="0"/>
              </a:rPr>
              <a:t>en</a:t>
            </a:r>
            <a:r>
              <a:rPr lang="es-CR" dirty="0" smtClean="0">
                <a:latin typeface="Century Gothic" panose="020B0502020202020204" pitchFamily="34" charset="0"/>
              </a:rPr>
              <a:t> ausencia de la política</a:t>
            </a:r>
            <a:r>
              <a:rPr lang="es-CR" noProof="0" dirty="0" smtClean="0">
                <a:latin typeface="Century Gothic" panose="020B0502020202020204" pitchFamily="34" charset="0"/>
              </a:rPr>
              <a:t>.</a:t>
            </a:r>
          </a:p>
          <a:p>
            <a:pPr lvl="1"/>
            <a:r>
              <a:rPr lang="es-CR" b="1" noProof="0" dirty="0" err="1" smtClean="0">
                <a:latin typeface="Century Gothic" panose="020B0502020202020204" pitchFamily="34" charset="0"/>
              </a:rPr>
              <a:t>Scenario</a:t>
            </a:r>
            <a:r>
              <a:rPr lang="es-CR" noProof="0" dirty="0" smtClean="0">
                <a:latin typeface="Century Gothic" panose="020B0502020202020204" pitchFamily="34" charset="0"/>
              </a:rPr>
              <a:t> </a:t>
            </a:r>
            <a:r>
              <a:rPr lang="es-CR" noProof="0" dirty="0" err="1" smtClean="0">
                <a:latin typeface="Century Gothic" panose="020B0502020202020204" pitchFamily="34" charset="0"/>
              </a:rPr>
              <a:t>method</a:t>
            </a:r>
            <a:r>
              <a:rPr lang="es-CR" noProof="0" dirty="0" smtClean="0">
                <a:latin typeface="Century Gothic" panose="020B0502020202020204" pitchFamily="34" charset="0"/>
              </a:rPr>
              <a:t> </a:t>
            </a:r>
            <a:r>
              <a:rPr lang="es-CR" sz="1600" dirty="0">
                <a:latin typeface="Century Gothic" panose="020B0502020202020204" pitchFamily="34" charset="0"/>
              </a:rPr>
              <a:t>(ex-ante and ex-post)</a:t>
            </a:r>
          </a:p>
          <a:p>
            <a:pPr lvl="1"/>
            <a:r>
              <a:rPr lang="es-CR" b="1" noProof="0" dirty="0" err="1" smtClean="0">
                <a:latin typeface="Century Gothic" panose="020B0502020202020204" pitchFamily="34" charset="0"/>
              </a:rPr>
              <a:t>Deemed</a:t>
            </a:r>
            <a:r>
              <a:rPr lang="es-CR" b="1" noProof="0" dirty="0" smtClean="0">
                <a:latin typeface="Century Gothic" panose="020B0502020202020204" pitchFamily="34" charset="0"/>
              </a:rPr>
              <a:t> </a:t>
            </a:r>
            <a:r>
              <a:rPr lang="es-CR" b="1" noProof="0" dirty="0" err="1" smtClean="0">
                <a:latin typeface="Century Gothic" panose="020B0502020202020204" pitchFamily="34" charset="0"/>
              </a:rPr>
              <a:t>estimates</a:t>
            </a:r>
            <a:r>
              <a:rPr lang="es-CR" b="1" noProof="0" dirty="0" smtClean="0">
                <a:latin typeface="Century Gothic" panose="020B0502020202020204" pitchFamily="34" charset="0"/>
              </a:rPr>
              <a:t>/</a:t>
            </a:r>
            <a:r>
              <a:rPr lang="es-CR" b="1" noProof="0" dirty="0" err="1" smtClean="0">
                <a:latin typeface="Century Gothic" panose="020B0502020202020204" pitchFamily="34" charset="0"/>
              </a:rPr>
              <a:t>savings</a:t>
            </a:r>
            <a:r>
              <a:rPr lang="es-CR" b="1" noProof="0" dirty="0" smtClean="0">
                <a:latin typeface="Century Gothic" panose="020B0502020202020204" pitchFamily="34" charset="0"/>
              </a:rPr>
              <a:t> </a:t>
            </a:r>
            <a:r>
              <a:rPr lang="es-CR" noProof="0" dirty="0" err="1" smtClean="0">
                <a:latin typeface="Century Gothic" panose="020B0502020202020204" pitchFamily="34" charset="0"/>
              </a:rPr>
              <a:t>method</a:t>
            </a:r>
            <a:r>
              <a:rPr lang="es-CR" noProof="0" dirty="0" smtClean="0">
                <a:latin typeface="Century Gothic" panose="020B0502020202020204" pitchFamily="34" charset="0"/>
              </a:rPr>
              <a:t> </a:t>
            </a:r>
            <a:r>
              <a:rPr lang="es-CR" sz="1600" dirty="0">
                <a:latin typeface="Century Gothic" panose="020B0502020202020204" pitchFamily="34" charset="0"/>
              </a:rPr>
              <a:t>(ex-ante and ex-post)</a:t>
            </a:r>
          </a:p>
          <a:p>
            <a:pPr lvl="1"/>
            <a:r>
              <a:rPr lang="es-CR" b="1" noProof="0" dirty="0" err="1" smtClean="0">
                <a:latin typeface="Century Gothic" panose="020B0502020202020204" pitchFamily="34" charset="0"/>
              </a:rPr>
              <a:t>Comparison</a:t>
            </a:r>
            <a:r>
              <a:rPr lang="es-CR" b="1" noProof="0" dirty="0" smtClean="0">
                <a:latin typeface="Century Gothic" panose="020B0502020202020204" pitchFamily="34" charset="0"/>
              </a:rPr>
              <a:t> </a:t>
            </a:r>
            <a:r>
              <a:rPr lang="es-CR" b="1" noProof="0" dirty="0" err="1" smtClean="0">
                <a:latin typeface="Century Gothic" panose="020B0502020202020204" pitchFamily="34" charset="0"/>
              </a:rPr>
              <a:t>group</a:t>
            </a:r>
            <a:r>
              <a:rPr lang="es-CR" b="1" noProof="0" dirty="0" smtClean="0">
                <a:latin typeface="Century Gothic" panose="020B0502020202020204" pitchFamily="34" charset="0"/>
              </a:rPr>
              <a:t> </a:t>
            </a:r>
            <a:r>
              <a:rPr lang="es-CR" noProof="0" dirty="0" err="1" smtClean="0">
                <a:latin typeface="Century Gothic" panose="020B0502020202020204" pitchFamily="34" charset="0"/>
              </a:rPr>
              <a:t>method</a:t>
            </a:r>
            <a:r>
              <a:rPr lang="es-CR" noProof="0" dirty="0" smtClean="0">
                <a:latin typeface="Century Gothic" panose="020B0502020202020204" pitchFamily="34" charset="0"/>
              </a:rPr>
              <a:t> </a:t>
            </a:r>
            <a:r>
              <a:rPr lang="es-CR" sz="1600" dirty="0">
                <a:latin typeface="Century Gothic" panose="020B0502020202020204" pitchFamily="34" charset="0"/>
              </a:rPr>
              <a:t>(solo ex-post)</a:t>
            </a:r>
          </a:p>
          <a:p>
            <a:pPr marL="457200" lvl="1" indent="0">
              <a:buNone/>
            </a:pPr>
            <a:endParaRPr lang="es-CR" noProof="0" dirty="0" smtClean="0">
              <a:latin typeface="Century Gothic" panose="020B0502020202020204" pitchFamily="34" charset="0"/>
            </a:endParaRPr>
          </a:p>
          <a:p>
            <a:r>
              <a:rPr lang="es-CR" noProof="0" dirty="0" err="1" smtClean="0">
                <a:latin typeface="Century Gothic" panose="020B0502020202020204" pitchFamily="34" charset="0"/>
              </a:rPr>
              <a:t>Scenario</a:t>
            </a:r>
            <a:r>
              <a:rPr lang="es-CR" noProof="0" dirty="0" smtClean="0">
                <a:latin typeface="Century Gothic" panose="020B0502020202020204" pitchFamily="34" charset="0"/>
              </a:rPr>
              <a:t> </a:t>
            </a:r>
            <a:r>
              <a:rPr lang="es-CR" noProof="0" dirty="0" err="1" smtClean="0">
                <a:latin typeface="Century Gothic" panose="020B0502020202020204" pitchFamily="34" charset="0"/>
              </a:rPr>
              <a:t>method</a:t>
            </a:r>
            <a:endParaRPr lang="es-CR" noProof="0" dirty="0">
              <a:latin typeface="Century Gothic" panose="020B0502020202020204" pitchFamily="34" charset="0"/>
            </a:endParaRPr>
          </a:p>
        </p:txBody>
      </p:sp>
      <p:grpSp>
        <p:nvGrpSpPr>
          <p:cNvPr id="19" name="Group 18"/>
          <p:cNvGrpSpPr/>
          <p:nvPr/>
        </p:nvGrpSpPr>
        <p:grpSpPr>
          <a:xfrm>
            <a:off x="3587112" y="3691443"/>
            <a:ext cx="5556888" cy="2395217"/>
            <a:chOff x="0" y="0"/>
            <a:chExt cx="5557300" cy="2395549"/>
          </a:xfrm>
        </p:grpSpPr>
        <p:sp>
          <p:nvSpPr>
            <p:cNvPr id="27" name="TextBox 3"/>
            <p:cNvSpPr txBox="1"/>
            <p:nvPr/>
          </p:nvSpPr>
          <p:spPr>
            <a:xfrm>
              <a:off x="771527" y="2128849"/>
              <a:ext cx="685800" cy="266700"/>
            </a:xfrm>
            <a:prstGeom prst="rect">
              <a:avLst/>
            </a:prstGeom>
          </p:spPr>
          <p:txBody>
            <a:bodyPr vert="horz" wrap="square" numCol="1" rtlCol="0" anchor="ctr">
              <a:noAutofit/>
            </a:bodyPr>
            <a:lstStyle/>
            <a:p>
              <a:pPr algn="ctr">
                <a:lnSpc>
                  <a:spcPct val="125000"/>
                </a:lnSpc>
              </a:pPr>
              <a:r>
                <a:rPr lang="en-GB" sz="1000" b="1" dirty="0">
                  <a:solidFill>
                    <a:srgbClr val="404040"/>
                  </a:solidFill>
                  <a:latin typeface="Arial" panose="020B0604020202020204" pitchFamily="34" charset="0"/>
                  <a:ea typeface="SimSun" panose="02010600030101010101" pitchFamily="2" charset="-122"/>
                </a:rPr>
                <a:t>2015</a:t>
              </a:r>
              <a:endParaRPr lang="en-GB" sz="1200" dirty="0">
                <a:latin typeface="Times New Roman" panose="02020603050405020304" pitchFamily="18" charset="0"/>
                <a:ea typeface="Times New Roman" panose="02020603050405020304" pitchFamily="18" charset="0"/>
              </a:endParaRPr>
            </a:p>
          </p:txBody>
        </p:sp>
        <p:sp>
          <p:nvSpPr>
            <p:cNvPr id="28" name="TextBox 4"/>
            <p:cNvSpPr txBox="1"/>
            <p:nvPr/>
          </p:nvSpPr>
          <p:spPr>
            <a:xfrm>
              <a:off x="2396334" y="2128849"/>
              <a:ext cx="685800" cy="266700"/>
            </a:xfrm>
            <a:prstGeom prst="rect">
              <a:avLst/>
            </a:prstGeom>
          </p:spPr>
          <p:txBody>
            <a:bodyPr vert="horz" wrap="square" numCol="1" rtlCol="0" anchor="ctr">
              <a:noAutofit/>
            </a:bodyPr>
            <a:lstStyle/>
            <a:p>
              <a:pPr algn="ctr">
                <a:lnSpc>
                  <a:spcPct val="125000"/>
                </a:lnSpc>
              </a:pPr>
              <a:r>
                <a:rPr lang="en-GB" sz="1000" b="1" dirty="0">
                  <a:solidFill>
                    <a:srgbClr val="404040"/>
                  </a:solidFill>
                  <a:latin typeface="Arial" panose="020B0604020202020204" pitchFamily="34" charset="0"/>
                  <a:ea typeface="SimSun" panose="02010600030101010101" pitchFamily="2" charset="-122"/>
                </a:rPr>
                <a:t>2020</a:t>
              </a:r>
              <a:endParaRPr lang="en-GB" sz="1200" dirty="0">
                <a:latin typeface="Times New Roman" panose="02020603050405020304" pitchFamily="18" charset="0"/>
                <a:ea typeface="Times New Roman" panose="02020603050405020304" pitchFamily="18" charset="0"/>
              </a:endParaRPr>
            </a:p>
          </p:txBody>
        </p:sp>
        <p:sp>
          <p:nvSpPr>
            <p:cNvPr id="29" name="TextBox 7"/>
            <p:cNvSpPr txBox="1"/>
            <p:nvPr/>
          </p:nvSpPr>
          <p:spPr>
            <a:xfrm>
              <a:off x="4000498" y="2128849"/>
              <a:ext cx="685800" cy="266700"/>
            </a:xfrm>
            <a:prstGeom prst="rect">
              <a:avLst/>
            </a:prstGeom>
          </p:spPr>
          <p:txBody>
            <a:bodyPr vert="horz" wrap="square" numCol="1" rtlCol="0" anchor="ctr">
              <a:noAutofit/>
            </a:bodyPr>
            <a:lstStyle/>
            <a:p>
              <a:pPr algn="ctr">
                <a:lnSpc>
                  <a:spcPct val="125000"/>
                </a:lnSpc>
              </a:pPr>
              <a:r>
                <a:rPr lang="en-GB" sz="1000" b="1" dirty="0">
                  <a:solidFill>
                    <a:srgbClr val="404040"/>
                  </a:solidFill>
                  <a:latin typeface="Arial" panose="020B0604020202020204" pitchFamily="34" charset="0"/>
                  <a:ea typeface="SimSun" panose="02010600030101010101" pitchFamily="2" charset="-122"/>
                </a:rPr>
                <a:t>2025</a:t>
              </a:r>
              <a:endParaRPr lang="en-GB" sz="1200" dirty="0">
                <a:latin typeface="Times New Roman" panose="02020603050405020304" pitchFamily="18" charset="0"/>
                <a:ea typeface="Times New Roman" panose="02020603050405020304" pitchFamily="18" charset="0"/>
              </a:endParaRPr>
            </a:p>
          </p:txBody>
        </p:sp>
        <p:cxnSp>
          <p:nvCxnSpPr>
            <p:cNvPr id="30" name="Straight Connector 29"/>
            <p:cNvCxnSpPr>
              <a:cxnSpLocks/>
            </p:cNvCxnSpPr>
            <p:nvPr/>
          </p:nvCxnSpPr>
          <p:spPr>
            <a:xfrm>
              <a:off x="314327" y="0"/>
              <a:ext cx="0" cy="2124000"/>
            </a:xfrm>
            <a:prstGeom prst="line">
              <a:avLst/>
            </a:prstGeom>
            <a:noFill/>
            <a:ln w="9525" cap="flat" cmpd="sng" algn="ctr">
              <a:solidFill>
                <a:sysClr val="windowText" lastClr="000000">
                  <a:lumMod val="75000"/>
                  <a:lumOff val="25000"/>
                </a:sysClr>
              </a:solidFill>
              <a:prstDash val="solid"/>
            </a:ln>
            <a:effectLst/>
          </p:spPr>
        </p:cxnSp>
        <p:cxnSp>
          <p:nvCxnSpPr>
            <p:cNvPr id="31" name="Straight Connector 30"/>
            <p:cNvCxnSpPr>
              <a:cxnSpLocks/>
            </p:cNvCxnSpPr>
            <p:nvPr/>
          </p:nvCxnSpPr>
          <p:spPr>
            <a:xfrm flipH="1" flipV="1">
              <a:off x="309564" y="2128838"/>
              <a:ext cx="4576763" cy="4762"/>
            </a:xfrm>
            <a:prstGeom prst="line">
              <a:avLst/>
            </a:prstGeom>
            <a:noFill/>
            <a:ln w="9525" cap="flat" cmpd="sng" algn="ctr">
              <a:solidFill>
                <a:sysClr val="windowText" lastClr="000000">
                  <a:lumMod val="75000"/>
                  <a:lumOff val="25000"/>
                </a:sysClr>
              </a:solidFill>
              <a:prstDash val="solid"/>
            </a:ln>
            <a:effectLst/>
          </p:spPr>
        </p:cxnSp>
        <p:cxnSp>
          <p:nvCxnSpPr>
            <p:cNvPr id="32" name="Straight Connector 31"/>
            <p:cNvCxnSpPr>
              <a:cxnSpLocks/>
            </p:cNvCxnSpPr>
            <p:nvPr/>
          </p:nvCxnSpPr>
          <p:spPr>
            <a:xfrm>
              <a:off x="1114427" y="0"/>
              <a:ext cx="0" cy="2124000"/>
            </a:xfrm>
            <a:prstGeom prst="line">
              <a:avLst/>
            </a:prstGeom>
            <a:noFill/>
            <a:ln w="9525" cap="flat" cmpd="sng" algn="ctr">
              <a:solidFill>
                <a:sysClr val="windowText" lastClr="000000">
                  <a:lumMod val="75000"/>
                  <a:lumOff val="25000"/>
                </a:sysClr>
              </a:solidFill>
              <a:prstDash val="dash"/>
            </a:ln>
            <a:effectLst/>
          </p:spPr>
        </p:cxnSp>
        <p:cxnSp>
          <p:nvCxnSpPr>
            <p:cNvPr id="33" name="Straight Connector 32"/>
            <p:cNvCxnSpPr>
              <a:cxnSpLocks/>
            </p:cNvCxnSpPr>
            <p:nvPr/>
          </p:nvCxnSpPr>
          <p:spPr>
            <a:xfrm>
              <a:off x="2733677" y="0"/>
              <a:ext cx="0" cy="2124000"/>
            </a:xfrm>
            <a:prstGeom prst="line">
              <a:avLst/>
            </a:prstGeom>
            <a:noFill/>
            <a:ln w="9525" cap="flat" cmpd="sng" algn="ctr">
              <a:solidFill>
                <a:sysClr val="windowText" lastClr="000000">
                  <a:lumMod val="75000"/>
                  <a:lumOff val="25000"/>
                </a:sysClr>
              </a:solidFill>
              <a:prstDash val="dash"/>
            </a:ln>
            <a:effectLst/>
          </p:spPr>
        </p:cxnSp>
        <p:cxnSp>
          <p:nvCxnSpPr>
            <p:cNvPr id="34" name="Straight Connector 33"/>
            <p:cNvCxnSpPr>
              <a:cxnSpLocks/>
            </p:cNvCxnSpPr>
            <p:nvPr/>
          </p:nvCxnSpPr>
          <p:spPr>
            <a:xfrm>
              <a:off x="4352927" y="0"/>
              <a:ext cx="0" cy="2124000"/>
            </a:xfrm>
            <a:prstGeom prst="line">
              <a:avLst/>
            </a:prstGeom>
            <a:noFill/>
            <a:ln w="9525" cap="flat" cmpd="sng" algn="ctr">
              <a:solidFill>
                <a:sysClr val="windowText" lastClr="000000">
                  <a:lumMod val="75000"/>
                  <a:lumOff val="25000"/>
                </a:sysClr>
              </a:solidFill>
              <a:prstDash val="dash"/>
            </a:ln>
            <a:effectLst/>
          </p:spPr>
        </p:cxnSp>
        <p:cxnSp>
          <p:nvCxnSpPr>
            <p:cNvPr id="35" name="Straight Connector 34"/>
            <p:cNvCxnSpPr>
              <a:cxnSpLocks/>
            </p:cNvCxnSpPr>
            <p:nvPr/>
          </p:nvCxnSpPr>
          <p:spPr>
            <a:xfrm flipH="1">
              <a:off x="309565" y="901730"/>
              <a:ext cx="809627" cy="203170"/>
            </a:xfrm>
            <a:prstGeom prst="line">
              <a:avLst/>
            </a:prstGeom>
            <a:noFill/>
            <a:ln w="19050" cap="flat" cmpd="sng" algn="ctr">
              <a:solidFill>
                <a:srgbClr val="7E7E7E"/>
              </a:solidFill>
              <a:prstDash val="solid"/>
            </a:ln>
            <a:effectLst/>
          </p:spPr>
        </p:cxnSp>
        <p:cxnSp>
          <p:nvCxnSpPr>
            <p:cNvPr id="36" name="Straight Connector 35"/>
            <p:cNvCxnSpPr>
              <a:cxnSpLocks/>
            </p:cNvCxnSpPr>
            <p:nvPr/>
          </p:nvCxnSpPr>
          <p:spPr>
            <a:xfrm flipH="1">
              <a:off x="1125541" y="216153"/>
              <a:ext cx="3227386" cy="688087"/>
            </a:xfrm>
            <a:prstGeom prst="line">
              <a:avLst/>
            </a:prstGeom>
            <a:noFill/>
            <a:ln w="19050" cap="flat" cmpd="sng" algn="ctr">
              <a:solidFill>
                <a:srgbClr val="FF402B"/>
              </a:solidFill>
              <a:prstDash val="solid"/>
            </a:ln>
            <a:effectLst/>
          </p:spPr>
        </p:cxnSp>
        <p:cxnSp>
          <p:nvCxnSpPr>
            <p:cNvPr id="37" name="Straight Connector 36"/>
            <p:cNvCxnSpPr>
              <a:cxnSpLocks/>
            </p:cNvCxnSpPr>
            <p:nvPr/>
          </p:nvCxnSpPr>
          <p:spPr>
            <a:xfrm flipH="1" flipV="1">
              <a:off x="1158791" y="904404"/>
              <a:ext cx="3193811" cy="843929"/>
            </a:xfrm>
            <a:prstGeom prst="line">
              <a:avLst/>
            </a:prstGeom>
            <a:noFill/>
            <a:ln w="19050" cap="flat" cmpd="sng" algn="ctr">
              <a:solidFill>
                <a:srgbClr val="FF402B"/>
              </a:solidFill>
              <a:prstDash val="solid"/>
            </a:ln>
            <a:effectLst/>
          </p:spPr>
        </p:cxnSp>
        <p:cxnSp>
          <p:nvCxnSpPr>
            <p:cNvPr id="38" name="Straight Connector 37"/>
            <p:cNvCxnSpPr>
              <a:cxnSpLocks/>
            </p:cNvCxnSpPr>
            <p:nvPr/>
          </p:nvCxnSpPr>
          <p:spPr>
            <a:xfrm flipH="1">
              <a:off x="1123163" y="901730"/>
              <a:ext cx="1610514" cy="2510"/>
            </a:xfrm>
            <a:prstGeom prst="line">
              <a:avLst/>
            </a:prstGeom>
            <a:noFill/>
            <a:ln w="19050" cap="flat" cmpd="sng" algn="ctr">
              <a:solidFill>
                <a:srgbClr val="4A92DB"/>
              </a:solidFill>
              <a:prstDash val="solid"/>
            </a:ln>
            <a:effectLst/>
          </p:spPr>
        </p:cxnSp>
        <p:cxnSp>
          <p:nvCxnSpPr>
            <p:cNvPr id="39" name="Straight Connector 38"/>
            <p:cNvCxnSpPr>
              <a:cxnSpLocks/>
            </p:cNvCxnSpPr>
            <p:nvPr/>
          </p:nvCxnSpPr>
          <p:spPr>
            <a:xfrm flipH="1" flipV="1">
              <a:off x="1125543" y="904242"/>
              <a:ext cx="1608134" cy="634998"/>
            </a:xfrm>
            <a:prstGeom prst="line">
              <a:avLst/>
            </a:prstGeom>
            <a:noFill/>
            <a:ln w="19050" cap="flat" cmpd="sng" algn="ctr">
              <a:solidFill>
                <a:srgbClr val="7E7E7E"/>
              </a:solidFill>
              <a:prstDash val="solid"/>
            </a:ln>
            <a:effectLst/>
          </p:spPr>
        </p:cxnSp>
        <p:sp>
          <p:nvSpPr>
            <p:cNvPr id="40" name="TextBox 26"/>
            <p:cNvSpPr txBox="1"/>
            <p:nvPr/>
          </p:nvSpPr>
          <p:spPr>
            <a:xfrm rot="16200000">
              <a:off x="-857250" y="902040"/>
              <a:ext cx="1981200" cy="266700"/>
            </a:xfrm>
            <a:prstGeom prst="rect">
              <a:avLst/>
            </a:prstGeom>
          </p:spPr>
          <p:txBody>
            <a:bodyPr vert="horz" wrap="square" numCol="1" rtlCol="0" anchor="ctr">
              <a:noAutofit/>
            </a:bodyPr>
            <a:lstStyle/>
            <a:p>
              <a:pPr algn="ctr">
                <a:lnSpc>
                  <a:spcPct val="125000"/>
                </a:lnSpc>
              </a:pPr>
              <a:r>
                <a:rPr lang="en-GB" sz="1050" b="1" dirty="0" err="1">
                  <a:solidFill>
                    <a:srgbClr val="404040"/>
                  </a:solidFill>
                  <a:latin typeface="Arial" panose="020B0604020202020204" pitchFamily="34" charset="0"/>
                  <a:ea typeface="SimSun" panose="02010600030101010101" pitchFamily="2" charset="-122"/>
                </a:rPr>
                <a:t>Valor</a:t>
              </a:r>
              <a:r>
                <a:rPr lang="en-GB" sz="1050" b="1" dirty="0">
                  <a:solidFill>
                    <a:srgbClr val="404040"/>
                  </a:solidFill>
                  <a:latin typeface="Arial" panose="020B0604020202020204" pitchFamily="34" charset="0"/>
                  <a:ea typeface="SimSun" panose="02010600030101010101" pitchFamily="2" charset="-122"/>
                </a:rPr>
                <a:t> de </a:t>
              </a:r>
              <a:r>
                <a:rPr lang="en-GB" sz="1050" b="1" dirty="0" err="1">
                  <a:solidFill>
                    <a:srgbClr val="404040"/>
                  </a:solidFill>
                  <a:latin typeface="Arial" panose="020B0604020202020204" pitchFamily="34" charset="0"/>
                  <a:ea typeface="SimSun" panose="02010600030101010101" pitchFamily="2" charset="-122"/>
                </a:rPr>
                <a:t>indicador</a:t>
              </a:r>
              <a:endParaRPr lang="en-GB" sz="1200" dirty="0">
                <a:latin typeface="Times New Roman" panose="02020603050405020304" pitchFamily="18" charset="0"/>
                <a:ea typeface="Times New Roman" panose="02020603050405020304" pitchFamily="18" charset="0"/>
              </a:endParaRPr>
            </a:p>
          </p:txBody>
        </p:sp>
        <p:sp>
          <p:nvSpPr>
            <p:cNvPr id="41" name="TextBox 27"/>
            <p:cNvSpPr txBox="1"/>
            <p:nvPr/>
          </p:nvSpPr>
          <p:spPr>
            <a:xfrm rot="20899349">
              <a:off x="2787403" y="104802"/>
              <a:ext cx="1891489" cy="266700"/>
            </a:xfrm>
            <a:prstGeom prst="rect">
              <a:avLst/>
            </a:prstGeom>
          </p:spPr>
          <p:txBody>
            <a:bodyPr vert="horz" wrap="square" numCol="1" rtlCol="0" anchor="ctr">
              <a:noAutofit/>
            </a:bodyPr>
            <a:lstStyle/>
            <a:p>
              <a:pPr>
                <a:lnSpc>
                  <a:spcPct val="125000"/>
                </a:lnSpc>
              </a:pPr>
              <a:r>
                <a:rPr lang="en-GB" sz="900" dirty="0">
                  <a:solidFill>
                    <a:srgbClr val="404040"/>
                  </a:solidFill>
                  <a:latin typeface="Arial" panose="020B0604020202020204" pitchFamily="34" charset="0"/>
                  <a:ea typeface="SimSun" panose="02010600030101010101" pitchFamily="2" charset="-122"/>
                </a:rPr>
                <a:t>Ex-ante </a:t>
              </a:r>
              <a:r>
                <a:rPr lang="en-GB" sz="900" dirty="0" err="1">
                  <a:solidFill>
                    <a:srgbClr val="404040"/>
                  </a:solidFill>
                  <a:latin typeface="Arial" panose="020B0604020202020204" pitchFamily="34" charset="0"/>
                  <a:ea typeface="SimSun" panose="02010600030101010101" pitchFamily="2" charset="-122"/>
                </a:rPr>
                <a:t>escenario</a:t>
              </a:r>
              <a:r>
                <a:rPr lang="en-GB" sz="900" dirty="0">
                  <a:solidFill>
                    <a:srgbClr val="404040"/>
                  </a:solidFill>
                  <a:latin typeface="Arial" panose="020B0604020202020204" pitchFamily="34" charset="0"/>
                  <a:ea typeface="SimSun" panose="02010600030101010101" pitchFamily="2" charset="-122"/>
                </a:rPr>
                <a:t> base</a:t>
              </a:r>
              <a:endParaRPr lang="en-GB" sz="1200" dirty="0">
                <a:latin typeface="Times New Roman" panose="02020603050405020304" pitchFamily="18" charset="0"/>
                <a:ea typeface="Times New Roman" panose="02020603050405020304" pitchFamily="18" charset="0"/>
              </a:endParaRPr>
            </a:p>
          </p:txBody>
        </p:sp>
        <p:sp>
          <p:nvSpPr>
            <p:cNvPr id="42" name="TextBox 28"/>
            <p:cNvSpPr txBox="1"/>
            <p:nvPr/>
          </p:nvSpPr>
          <p:spPr>
            <a:xfrm rot="911358">
              <a:off x="2763892" y="1538866"/>
              <a:ext cx="2196274" cy="451636"/>
            </a:xfrm>
            <a:prstGeom prst="rect">
              <a:avLst/>
            </a:prstGeom>
          </p:spPr>
          <p:txBody>
            <a:bodyPr vert="horz" wrap="square" numCol="1" rtlCol="0" anchor="ctr">
              <a:noAutofit/>
            </a:bodyPr>
            <a:lstStyle/>
            <a:p>
              <a:pPr>
                <a:lnSpc>
                  <a:spcPct val="125000"/>
                </a:lnSpc>
              </a:pPr>
              <a:r>
                <a:rPr lang="en-GB" sz="900" dirty="0">
                  <a:solidFill>
                    <a:srgbClr val="404040"/>
                  </a:solidFill>
                  <a:latin typeface="Arial" panose="020B0604020202020204" pitchFamily="34" charset="0"/>
                  <a:ea typeface="SimSun" panose="02010600030101010101" pitchFamily="2" charset="-122"/>
                </a:rPr>
                <a:t>Ex-ante </a:t>
              </a:r>
              <a:r>
                <a:rPr lang="en-GB" sz="900" dirty="0" err="1">
                  <a:solidFill>
                    <a:srgbClr val="404040"/>
                  </a:solidFill>
                  <a:latin typeface="Arial" panose="020B0604020202020204" pitchFamily="34" charset="0"/>
                  <a:ea typeface="SimSun" panose="02010600030101010101" pitchFamily="2" charset="-122"/>
                </a:rPr>
                <a:t>escenario</a:t>
              </a:r>
              <a:r>
                <a:rPr lang="en-GB" sz="900" dirty="0">
                  <a:solidFill>
                    <a:srgbClr val="404040"/>
                  </a:solidFill>
                  <a:latin typeface="Arial" panose="020B0604020202020204" pitchFamily="34" charset="0"/>
                  <a:ea typeface="SimSun" panose="02010600030101010101" pitchFamily="2" charset="-122"/>
                </a:rPr>
                <a:t> de </a:t>
              </a:r>
              <a:r>
                <a:rPr lang="en-GB" sz="900" dirty="0" err="1">
                  <a:solidFill>
                    <a:srgbClr val="404040"/>
                  </a:solidFill>
                  <a:latin typeface="Arial" panose="020B0604020202020204" pitchFamily="34" charset="0"/>
                  <a:ea typeface="SimSun" panose="02010600030101010101" pitchFamily="2" charset="-122"/>
                </a:rPr>
                <a:t>politica</a:t>
              </a:r>
              <a:endParaRPr lang="en-GB" sz="900" dirty="0">
                <a:solidFill>
                  <a:srgbClr val="404040"/>
                </a:solidFill>
                <a:latin typeface="Arial" panose="020B0604020202020204" pitchFamily="34" charset="0"/>
                <a:ea typeface="SimSun" panose="02010600030101010101" pitchFamily="2" charset="-122"/>
              </a:endParaRPr>
            </a:p>
          </p:txBody>
        </p:sp>
        <p:sp>
          <p:nvSpPr>
            <p:cNvPr id="43" name="TextBox 29"/>
            <p:cNvSpPr txBox="1"/>
            <p:nvPr/>
          </p:nvSpPr>
          <p:spPr>
            <a:xfrm>
              <a:off x="1457318" y="622307"/>
              <a:ext cx="1643190" cy="403808"/>
            </a:xfrm>
            <a:prstGeom prst="rect">
              <a:avLst/>
            </a:prstGeom>
          </p:spPr>
          <p:txBody>
            <a:bodyPr vert="horz" wrap="square" numCol="1" rtlCol="0" anchor="ctr">
              <a:noAutofit/>
            </a:bodyPr>
            <a:lstStyle/>
            <a:p>
              <a:pPr algn="ctr">
                <a:lnSpc>
                  <a:spcPct val="125000"/>
                </a:lnSpc>
              </a:pPr>
              <a:r>
                <a:rPr lang="en-GB" sz="900" dirty="0">
                  <a:solidFill>
                    <a:srgbClr val="404040"/>
                  </a:solidFill>
                  <a:latin typeface="Arial" panose="020B0604020202020204" pitchFamily="34" charset="0"/>
                  <a:ea typeface="SimSun" panose="02010600030101010101" pitchFamily="2" charset="-122"/>
                </a:rPr>
                <a:t>Ex-post </a:t>
              </a:r>
              <a:r>
                <a:rPr lang="en-GB" sz="900" dirty="0" err="1">
                  <a:solidFill>
                    <a:srgbClr val="404040"/>
                  </a:solidFill>
                  <a:latin typeface="Arial" panose="020B0604020202020204" pitchFamily="34" charset="0"/>
                  <a:ea typeface="SimSun" panose="02010600030101010101" pitchFamily="2" charset="-122"/>
                </a:rPr>
                <a:t>escenario</a:t>
              </a:r>
              <a:r>
                <a:rPr lang="en-GB" sz="900" dirty="0">
                  <a:solidFill>
                    <a:srgbClr val="404040"/>
                  </a:solidFill>
                  <a:latin typeface="Arial" panose="020B0604020202020204" pitchFamily="34" charset="0"/>
                  <a:ea typeface="SimSun" panose="02010600030101010101" pitchFamily="2" charset="-122"/>
                </a:rPr>
                <a:t> base</a:t>
              </a:r>
              <a:endParaRPr lang="en-GB" sz="1200" dirty="0">
                <a:latin typeface="Times New Roman" panose="02020603050405020304" pitchFamily="18" charset="0"/>
                <a:ea typeface="Times New Roman" panose="02020603050405020304" pitchFamily="18" charset="0"/>
              </a:endParaRPr>
            </a:p>
          </p:txBody>
        </p:sp>
        <p:sp>
          <p:nvSpPr>
            <p:cNvPr id="44" name="TextBox 30"/>
            <p:cNvSpPr txBox="1"/>
            <p:nvPr/>
          </p:nvSpPr>
          <p:spPr>
            <a:xfrm rot="1319986">
              <a:off x="1352107" y="1291247"/>
              <a:ext cx="1360944" cy="361377"/>
            </a:xfrm>
            <a:prstGeom prst="rect">
              <a:avLst/>
            </a:prstGeom>
          </p:spPr>
          <p:txBody>
            <a:bodyPr vert="horz" wrap="square" numCol="1" rtlCol="0" anchor="ctr">
              <a:noAutofit/>
            </a:bodyPr>
            <a:lstStyle/>
            <a:p>
              <a:pPr algn="ctr">
                <a:lnSpc>
                  <a:spcPct val="125000"/>
                </a:lnSpc>
              </a:pPr>
              <a:r>
                <a:rPr lang="en-GB" sz="900" dirty="0">
                  <a:solidFill>
                    <a:srgbClr val="404040"/>
                  </a:solidFill>
                  <a:latin typeface="Arial" panose="020B0604020202020204" pitchFamily="34" charset="0"/>
                  <a:ea typeface="SimSun" panose="02010600030101010101" pitchFamily="2" charset="-122"/>
                </a:rPr>
                <a:t>Ex-post </a:t>
              </a:r>
              <a:r>
                <a:rPr lang="en-GB" sz="900" dirty="0" err="1">
                  <a:solidFill>
                    <a:srgbClr val="404040"/>
                  </a:solidFill>
                  <a:latin typeface="Arial" panose="020B0604020202020204" pitchFamily="34" charset="0"/>
                  <a:ea typeface="SimSun" panose="02010600030101010101" pitchFamily="2" charset="-122"/>
                </a:rPr>
                <a:t>escenario</a:t>
              </a:r>
              <a:r>
                <a:rPr lang="en-GB" sz="900" dirty="0">
                  <a:solidFill>
                    <a:srgbClr val="404040"/>
                  </a:solidFill>
                  <a:latin typeface="Arial" panose="020B0604020202020204" pitchFamily="34" charset="0"/>
                  <a:ea typeface="SimSun" panose="02010600030101010101" pitchFamily="2" charset="-122"/>
                </a:rPr>
                <a:t> de </a:t>
              </a:r>
              <a:r>
                <a:rPr lang="en-GB" sz="900" dirty="0" err="1">
                  <a:solidFill>
                    <a:srgbClr val="404040"/>
                  </a:solidFill>
                  <a:latin typeface="Arial" panose="020B0604020202020204" pitchFamily="34" charset="0"/>
                  <a:ea typeface="SimSun" panose="02010600030101010101" pitchFamily="2" charset="-122"/>
                </a:rPr>
                <a:t>politica</a:t>
              </a:r>
              <a:r>
                <a:rPr lang="en-GB" sz="900" dirty="0">
                  <a:solidFill>
                    <a:srgbClr val="404040"/>
                  </a:solidFill>
                  <a:latin typeface="Arial" panose="020B0604020202020204" pitchFamily="34" charset="0"/>
                  <a:ea typeface="SimSun" panose="02010600030101010101" pitchFamily="2" charset="-122"/>
                </a:rPr>
                <a:t> (</a:t>
              </a:r>
              <a:r>
                <a:rPr lang="en-GB" sz="900" dirty="0" err="1">
                  <a:solidFill>
                    <a:srgbClr val="404040"/>
                  </a:solidFill>
                  <a:latin typeface="Arial" panose="020B0604020202020204" pitchFamily="34" charset="0"/>
                  <a:ea typeface="SimSun" panose="02010600030101010101" pitchFamily="2" charset="-122"/>
                </a:rPr>
                <a:t>observado</a:t>
              </a:r>
              <a:r>
                <a:rPr lang="en-GB" sz="900" dirty="0">
                  <a:solidFill>
                    <a:srgbClr val="404040"/>
                  </a:solidFill>
                  <a:latin typeface="Arial" panose="020B0604020202020204" pitchFamily="34" charset="0"/>
                  <a:ea typeface="SimSun" panose="02010600030101010101" pitchFamily="2" charset="-122"/>
                </a:rPr>
                <a:t>)</a:t>
              </a:r>
              <a:endParaRPr lang="en-GB" sz="1200" dirty="0">
                <a:latin typeface="Times New Roman" panose="02020603050405020304" pitchFamily="18" charset="0"/>
                <a:ea typeface="Times New Roman" panose="02020603050405020304" pitchFamily="18" charset="0"/>
              </a:endParaRPr>
            </a:p>
          </p:txBody>
        </p:sp>
        <p:sp>
          <p:nvSpPr>
            <p:cNvPr id="45" name="TextBox 31"/>
            <p:cNvSpPr txBox="1"/>
            <p:nvPr/>
          </p:nvSpPr>
          <p:spPr>
            <a:xfrm>
              <a:off x="4414385" y="700928"/>
              <a:ext cx="1142915" cy="558099"/>
            </a:xfrm>
            <a:prstGeom prst="rect">
              <a:avLst/>
            </a:prstGeom>
          </p:spPr>
          <p:txBody>
            <a:bodyPr vert="horz" wrap="square" numCol="1" rtlCol="0" anchor="ctr">
              <a:noAutofit/>
            </a:bodyPr>
            <a:lstStyle/>
            <a:p>
              <a:pPr>
                <a:lnSpc>
                  <a:spcPct val="125000"/>
                </a:lnSpc>
              </a:pPr>
              <a:r>
                <a:rPr lang="en-GB" sz="900" dirty="0" err="1">
                  <a:solidFill>
                    <a:srgbClr val="404040"/>
                  </a:solidFill>
                  <a:latin typeface="Arial" panose="020B0604020202020204" pitchFamily="34" charset="0"/>
                  <a:ea typeface="SimSun" panose="02010600030101010101" pitchFamily="2" charset="-122"/>
                </a:rPr>
                <a:t>Impacto</a:t>
              </a:r>
              <a:r>
                <a:rPr lang="en-GB" sz="900" dirty="0">
                  <a:solidFill>
                    <a:srgbClr val="404040"/>
                  </a:solidFill>
                  <a:latin typeface="Arial" panose="020B0604020202020204" pitchFamily="34" charset="0"/>
                  <a:ea typeface="SimSun" panose="02010600030101010101" pitchFamily="2" charset="-122"/>
                </a:rPr>
                <a:t> de la </a:t>
              </a:r>
              <a:r>
                <a:rPr lang="en-GB" sz="900" dirty="0" err="1">
                  <a:solidFill>
                    <a:srgbClr val="404040"/>
                  </a:solidFill>
                  <a:latin typeface="Arial" panose="020B0604020202020204" pitchFamily="34" charset="0"/>
                  <a:ea typeface="SimSun" panose="02010600030101010101" pitchFamily="2" charset="-122"/>
                </a:rPr>
                <a:t>politica</a:t>
              </a:r>
              <a:r>
                <a:rPr lang="en-GB" sz="900" dirty="0">
                  <a:solidFill>
                    <a:srgbClr val="404040"/>
                  </a:solidFill>
                  <a:latin typeface="Arial" panose="020B0604020202020204" pitchFamily="34" charset="0"/>
                  <a:ea typeface="SimSun" panose="02010600030101010101" pitchFamily="2" charset="-122"/>
                </a:rPr>
                <a:t> </a:t>
              </a:r>
              <a:endParaRPr lang="en-GB" sz="1200" dirty="0">
                <a:latin typeface="Times New Roman" panose="02020603050405020304" pitchFamily="18" charset="0"/>
                <a:ea typeface="Times New Roman" panose="02020603050405020304" pitchFamily="18" charset="0"/>
              </a:endParaRPr>
            </a:p>
            <a:p>
              <a:pPr>
                <a:lnSpc>
                  <a:spcPct val="125000"/>
                </a:lnSpc>
              </a:pPr>
              <a:r>
                <a:rPr lang="en-GB" sz="900" dirty="0">
                  <a:solidFill>
                    <a:srgbClr val="404040"/>
                  </a:solidFill>
                  <a:latin typeface="Arial" panose="020B0604020202020204" pitchFamily="34" charset="0"/>
                  <a:ea typeface="SimSun" panose="02010600030101010101" pitchFamily="2" charset="-122"/>
                </a:rPr>
                <a:t>(ex-ante)</a:t>
              </a:r>
              <a:endParaRPr lang="en-GB" sz="1200" dirty="0">
                <a:latin typeface="Times New Roman" panose="02020603050405020304" pitchFamily="18" charset="0"/>
                <a:ea typeface="Times New Roman" panose="02020603050405020304" pitchFamily="18" charset="0"/>
              </a:endParaRPr>
            </a:p>
          </p:txBody>
        </p:sp>
        <p:sp>
          <p:nvSpPr>
            <p:cNvPr id="46" name="TextBox 32"/>
            <p:cNvSpPr txBox="1"/>
            <p:nvPr/>
          </p:nvSpPr>
          <p:spPr>
            <a:xfrm>
              <a:off x="2754313" y="993506"/>
              <a:ext cx="1170942" cy="374436"/>
            </a:xfrm>
            <a:prstGeom prst="rect">
              <a:avLst/>
            </a:prstGeom>
          </p:spPr>
          <p:txBody>
            <a:bodyPr vert="horz" wrap="square" numCol="1" rtlCol="0" anchor="ctr">
              <a:noAutofit/>
            </a:bodyPr>
            <a:lstStyle/>
            <a:p>
              <a:pPr>
                <a:lnSpc>
                  <a:spcPct val="125000"/>
                </a:lnSpc>
              </a:pPr>
              <a:r>
                <a:rPr lang="en-GB" sz="900" dirty="0" err="1">
                  <a:solidFill>
                    <a:srgbClr val="404040"/>
                  </a:solidFill>
                  <a:latin typeface="Arial" panose="020B0604020202020204" pitchFamily="34" charset="0"/>
                  <a:ea typeface="SimSun" panose="02010600030101010101" pitchFamily="2" charset="-122"/>
                </a:rPr>
                <a:t>Impacto</a:t>
              </a:r>
              <a:r>
                <a:rPr lang="en-GB" sz="900" dirty="0">
                  <a:solidFill>
                    <a:srgbClr val="404040"/>
                  </a:solidFill>
                  <a:latin typeface="Arial" panose="020B0604020202020204" pitchFamily="34" charset="0"/>
                  <a:ea typeface="SimSun" panose="02010600030101010101" pitchFamily="2" charset="-122"/>
                </a:rPr>
                <a:t> de la </a:t>
              </a:r>
              <a:r>
                <a:rPr lang="en-GB" sz="900" dirty="0" err="1">
                  <a:solidFill>
                    <a:srgbClr val="404040"/>
                  </a:solidFill>
                  <a:latin typeface="Arial" panose="020B0604020202020204" pitchFamily="34" charset="0"/>
                  <a:ea typeface="SimSun" panose="02010600030101010101" pitchFamily="2" charset="-122"/>
                </a:rPr>
                <a:t>politica</a:t>
              </a:r>
              <a:r>
                <a:rPr lang="en-GB" sz="900" dirty="0">
                  <a:solidFill>
                    <a:srgbClr val="404040"/>
                  </a:solidFill>
                  <a:latin typeface="Arial" panose="020B0604020202020204" pitchFamily="34" charset="0"/>
                  <a:ea typeface="SimSun" panose="02010600030101010101" pitchFamily="2" charset="-122"/>
                </a:rPr>
                <a:t> (ex-post)</a:t>
              </a:r>
              <a:endParaRPr lang="en-GB" sz="1200" dirty="0">
                <a:latin typeface="Times New Roman" panose="02020603050405020304" pitchFamily="18" charset="0"/>
                <a:ea typeface="Times New Roman" panose="02020603050405020304" pitchFamily="18" charset="0"/>
              </a:endParaRPr>
            </a:p>
          </p:txBody>
        </p:sp>
        <p:sp>
          <p:nvSpPr>
            <p:cNvPr id="47" name="Right Brace 46"/>
            <p:cNvSpPr/>
            <p:nvPr/>
          </p:nvSpPr>
          <p:spPr>
            <a:xfrm>
              <a:off x="4378387" y="218005"/>
              <a:ext cx="45719" cy="1530087"/>
            </a:xfrm>
            <a:prstGeom prst="rightBrace">
              <a:avLst/>
            </a:prstGeom>
            <a:noFill/>
            <a:ln w="9525" cap="flat" cmpd="sng" algn="ctr">
              <a:solidFill>
                <a:sysClr val="windowText" lastClr="000000">
                  <a:lumMod val="75000"/>
                  <a:lumOff val="25000"/>
                </a:sysClr>
              </a:solidFill>
              <a:prstDash val="solid"/>
            </a:ln>
            <a:effectLst/>
          </p:spPr>
          <p:txBody>
            <a:bodyPr rtlCol="0" anchor="ctr"/>
            <a:lstStyle/>
            <a:p>
              <a:endParaRPr lang="en-GB" dirty="0"/>
            </a:p>
          </p:txBody>
        </p:sp>
        <p:sp>
          <p:nvSpPr>
            <p:cNvPr id="48" name="Right Brace 47"/>
            <p:cNvSpPr/>
            <p:nvPr/>
          </p:nvSpPr>
          <p:spPr>
            <a:xfrm>
              <a:off x="2754313" y="907705"/>
              <a:ext cx="45719" cy="640080"/>
            </a:xfrm>
            <a:prstGeom prst="rightBrace">
              <a:avLst/>
            </a:prstGeom>
            <a:noFill/>
            <a:ln w="9525" cap="flat" cmpd="sng" algn="ctr">
              <a:solidFill>
                <a:sysClr val="windowText" lastClr="000000">
                  <a:lumMod val="75000"/>
                  <a:lumOff val="25000"/>
                </a:sysClr>
              </a:solidFill>
              <a:prstDash val="solid"/>
            </a:ln>
            <a:effectLst/>
          </p:spPr>
          <p:txBody>
            <a:bodyPr rtlCol="0" anchor="ctr"/>
            <a:lstStyle/>
            <a:p>
              <a:endParaRPr lang="en-GB" dirty="0"/>
            </a:p>
          </p:txBody>
        </p:sp>
        <p:sp>
          <p:nvSpPr>
            <p:cNvPr id="49" name="TextBox 32"/>
            <p:cNvSpPr txBox="1"/>
            <p:nvPr/>
          </p:nvSpPr>
          <p:spPr>
            <a:xfrm>
              <a:off x="394300" y="1070641"/>
              <a:ext cx="720072" cy="419481"/>
            </a:xfrm>
            <a:prstGeom prst="rect">
              <a:avLst/>
            </a:prstGeom>
          </p:spPr>
          <p:txBody>
            <a:bodyPr vert="horz" wrap="square" numCol="1" rtlCol="0" anchor="ctr">
              <a:noAutofit/>
            </a:bodyPr>
            <a:lstStyle/>
            <a:p>
              <a:pPr algn="ctr">
                <a:lnSpc>
                  <a:spcPct val="125000"/>
                </a:lnSpc>
              </a:pPr>
              <a:r>
                <a:rPr lang="en-GB" sz="900" dirty="0" err="1">
                  <a:solidFill>
                    <a:srgbClr val="404040"/>
                  </a:solidFill>
                  <a:latin typeface="Arial" panose="020B0604020202020204" pitchFamily="34" charset="0"/>
                  <a:ea typeface="SimSun" panose="02010600030101010101" pitchFamily="2" charset="-122"/>
                </a:rPr>
                <a:t>Valores</a:t>
              </a:r>
              <a:r>
                <a:rPr lang="en-GB" sz="900" dirty="0">
                  <a:solidFill>
                    <a:srgbClr val="404040"/>
                  </a:solidFill>
                  <a:latin typeface="Arial" panose="020B0604020202020204" pitchFamily="34" charset="0"/>
                  <a:ea typeface="SimSun" panose="02010600030101010101" pitchFamily="2" charset="-122"/>
                </a:rPr>
                <a:t> </a:t>
              </a:r>
              <a:r>
                <a:rPr lang="en-GB" sz="900" dirty="0" err="1">
                  <a:solidFill>
                    <a:srgbClr val="404040"/>
                  </a:solidFill>
                  <a:latin typeface="Arial" panose="020B0604020202020204" pitchFamily="34" charset="0"/>
                  <a:ea typeface="SimSun" panose="02010600030101010101" pitchFamily="2" charset="-122"/>
                </a:rPr>
                <a:t>históricos</a:t>
              </a:r>
              <a:endParaRPr lang="en-GB" sz="1200" dirty="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669486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80266"/>
            <a:ext cx="8305800" cy="870421"/>
          </a:xfrm>
        </p:spPr>
        <p:txBody>
          <a:bodyPr>
            <a:normAutofit fontScale="90000"/>
          </a:bodyPr>
          <a:lstStyle/>
          <a:p>
            <a:r>
              <a:rPr lang="es-CR" dirty="0">
                <a:latin typeface="Century Gothic" panose="020B0502020202020204" pitchFamily="34" charset="0"/>
              </a:rPr>
              <a:t>Estimar los valores de base de cada indicador</a:t>
            </a:r>
            <a:endParaRPr lang="es-CR" noProof="0" dirty="0">
              <a:latin typeface="Century Gothic" panose="020B0502020202020204" pitchFamily="34" charset="0"/>
            </a:endParaRPr>
          </a:p>
        </p:txBody>
      </p:sp>
      <p:sp>
        <p:nvSpPr>
          <p:cNvPr id="6" name="Text Placeholder 5"/>
          <p:cNvSpPr>
            <a:spLocks noGrp="1"/>
          </p:cNvSpPr>
          <p:nvPr>
            <p:ph type="body" sz="quarter" idx="14"/>
          </p:nvPr>
        </p:nvSpPr>
        <p:spPr/>
        <p:txBody>
          <a:bodyPr/>
          <a:lstStyle/>
          <a:p>
            <a:r>
              <a:rPr lang="es-CR" dirty="0" smtClean="0">
                <a:latin typeface="Century Gothic" panose="020B0502020202020204" pitchFamily="34" charset="0"/>
              </a:rPr>
              <a:t>Válido para el método de escenarios (tanto las evaluaciones ex-ante como ex-post)</a:t>
            </a:r>
          </a:p>
          <a:p>
            <a:r>
              <a:rPr lang="es-CR" dirty="0" smtClean="0">
                <a:latin typeface="Century Gothic" panose="020B0502020202020204" pitchFamily="34" charset="0"/>
              </a:rPr>
              <a:t>Método de evaluaciones </a:t>
            </a:r>
            <a:r>
              <a:rPr lang="es-CR" b="1" dirty="0" smtClean="0">
                <a:latin typeface="Century Gothic" panose="020B0502020202020204" pitchFamily="34" charset="0"/>
              </a:rPr>
              <a:t>separadas para cada categoría de impacto</a:t>
            </a:r>
            <a:endParaRPr lang="es-CR" b="1" noProof="0" dirty="0">
              <a:latin typeface="Century Gothic" panose="020B0502020202020204" pitchFamily="34" charset="0"/>
            </a:endParaRPr>
          </a:p>
        </p:txBody>
      </p:sp>
      <p:grpSp>
        <p:nvGrpSpPr>
          <p:cNvPr id="36" name="Group 35"/>
          <p:cNvGrpSpPr/>
          <p:nvPr/>
        </p:nvGrpSpPr>
        <p:grpSpPr>
          <a:xfrm>
            <a:off x="838202" y="3290328"/>
            <a:ext cx="7382861" cy="2052703"/>
            <a:chOff x="838200" y="3290326"/>
            <a:chExt cx="7382861" cy="2052703"/>
          </a:xfrm>
        </p:grpSpPr>
        <p:cxnSp>
          <p:nvCxnSpPr>
            <p:cNvPr id="35" name="Straight Connector 34"/>
            <p:cNvCxnSpPr>
              <a:stCxn id="8" idx="1"/>
              <a:endCxn id="16" idx="3"/>
            </p:cNvCxnSpPr>
            <p:nvPr/>
          </p:nvCxnSpPr>
          <p:spPr>
            <a:xfrm>
              <a:off x="1107139" y="3692909"/>
              <a:ext cx="7113922" cy="637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838200" y="3290326"/>
              <a:ext cx="7382861" cy="2052703"/>
              <a:chOff x="739956" y="3117796"/>
              <a:chExt cx="7382861" cy="2052703"/>
            </a:xfrm>
          </p:grpSpPr>
          <p:grpSp>
            <p:nvGrpSpPr>
              <p:cNvPr id="17" name="Group 16"/>
              <p:cNvGrpSpPr/>
              <p:nvPr/>
            </p:nvGrpSpPr>
            <p:grpSpPr>
              <a:xfrm>
                <a:off x="759299" y="3117796"/>
                <a:ext cx="7363518" cy="809456"/>
                <a:chOff x="1904162" y="3492558"/>
                <a:chExt cx="7363518" cy="809456"/>
              </a:xfrm>
            </p:grpSpPr>
            <p:sp>
              <p:nvSpPr>
                <p:cNvPr id="8" name="Chevron 7">
                  <a:hlinkClick r:id="rId3" action="ppaction://hlinksldjump"/>
                </p:cNvPr>
                <p:cNvSpPr/>
                <p:nvPr/>
              </p:nvSpPr>
              <p:spPr>
                <a:xfrm>
                  <a:off x="1904162" y="3495275"/>
                  <a:ext cx="1297050" cy="799732"/>
                </a:xfrm>
                <a:prstGeom prst="chevron">
                  <a:avLst>
                    <a:gd name="adj" fmla="val 31210"/>
                  </a:avLst>
                </a:prstGeom>
                <a:solidFill>
                  <a:schemeClr val="accent5">
                    <a:lumMod val="60000"/>
                    <a:lumOff val="40000"/>
                  </a:schemeClr>
                </a:solidFill>
                <a:ln>
                  <a:solidFill>
                    <a:srgbClr val="6EA8E2"/>
                  </a:solidFill>
                </a:ln>
              </p:spPr>
              <p:style>
                <a:lnRef idx="2">
                  <a:schemeClr val="accent1">
                    <a:shade val="50000"/>
                  </a:schemeClr>
                </a:lnRef>
                <a:fillRef idx="1">
                  <a:schemeClr val="accent1"/>
                </a:fillRef>
                <a:effectRef idx="0">
                  <a:schemeClr val="accent1"/>
                </a:effectRef>
                <a:fontRef idx="minor">
                  <a:schemeClr val="lt1"/>
                </a:fontRef>
              </p:style>
              <p:txBody>
                <a:bodyPr vert="horz" tIns="36000" rIns="0" bIns="36000" rtlCol="0" anchor="ctr"/>
                <a:lstStyle/>
                <a:p>
                  <a:pPr algn="ctr"/>
                  <a:r>
                    <a:rPr lang="en-GB" sz="1600" b="1" dirty="0">
                      <a:solidFill>
                        <a:schemeClr val="bg1"/>
                      </a:solidFill>
                      <a:latin typeface="Arial" panose="020B0604020202020204" pitchFamily="34" charset="0"/>
                      <a:cs typeface="Arial" panose="020B0604020202020204" pitchFamily="34" charset="0"/>
                    </a:rPr>
                    <a:t>STEP 1 </a:t>
                  </a:r>
                </a:p>
              </p:txBody>
            </p:sp>
            <p:sp>
              <p:nvSpPr>
                <p:cNvPr id="12" name="Chevron 11">
                  <a:hlinkClick r:id="" action="ppaction://noaction"/>
                </p:cNvPr>
                <p:cNvSpPr/>
                <p:nvPr/>
              </p:nvSpPr>
              <p:spPr>
                <a:xfrm>
                  <a:off x="4913638" y="3492558"/>
                  <a:ext cx="1296000" cy="799731"/>
                </a:xfrm>
                <a:prstGeom prst="chevron">
                  <a:avLst>
                    <a:gd name="adj" fmla="val 31210"/>
                  </a:avLst>
                </a:prstGeom>
                <a:solidFill>
                  <a:srgbClr val="529CA8"/>
                </a:solidFill>
                <a:ln>
                  <a:solidFill>
                    <a:srgbClr val="6EA8E2"/>
                  </a:solidFill>
                </a:ln>
              </p:spPr>
              <p:style>
                <a:lnRef idx="2">
                  <a:schemeClr val="accent1">
                    <a:shade val="50000"/>
                  </a:schemeClr>
                </a:lnRef>
                <a:fillRef idx="1">
                  <a:schemeClr val="accent1"/>
                </a:fillRef>
                <a:effectRef idx="0">
                  <a:schemeClr val="accent1"/>
                </a:effectRef>
                <a:fontRef idx="minor">
                  <a:schemeClr val="lt1"/>
                </a:fontRef>
              </p:style>
              <p:txBody>
                <a:bodyPr vert="horz" tIns="36000" rIns="0" bIns="36000" rtlCol="0" anchor="ctr"/>
                <a:lstStyle/>
                <a:p>
                  <a:pPr algn="ctr"/>
                  <a:r>
                    <a:rPr lang="en-GB" sz="1600" b="1" dirty="0">
                      <a:solidFill>
                        <a:schemeClr val="bg1"/>
                      </a:solidFill>
                      <a:latin typeface="Arial" panose="020B0604020202020204" pitchFamily="34" charset="0"/>
                      <a:cs typeface="Arial" panose="020B0604020202020204" pitchFamily="34" charset="0"/>
                    </a:rPr>
                    <a:t>STEP 3 </a:t>
                  </a:r>
                </a:p>
              </p:txBody>
            </p:sp>
            <p:sp>
              <p:nvSpPr>
                <p:cNvPr id="13" name="Chevron 12">
                  <a:hlinkClick r:id="rId4" action="ppaction://hlinksldjump"/>
                </p:cNvPr>
                <p:cNvSpPr/>
                <p:nvPr/>
              </p:nvSpPr>
              <p:spPr>
                <a:xfrm>
                  <a:off x="3387597" y="3493089"/>
                  <a:ext cx="1295892" cy="799200"/>
                </a:xfrm>
                <a:prstGeom prst="chevron">
                  <a:avLst>
                    <a:gd name="adj" fmla="val 31210"/>
                  </a:avLst>
                </a:prstGeom>
                <a:solidFill>
                  <a:srgbClr val="6FAEB9"/>
                </a:solidFill>
                <a:ln>
                  <a:solidFill>
                    <a:srgbClr val="6EA8E2"/>
                  </a:solidFill>
                </a:ln>
              </p:spPr>
              <p:style>
                <a:lnRef idx="2">
                  <a:schemeClr val="accent1">
                    <a:shade val="50000"/>
                  </a:schemeClr>
                </a:lnRef>
                <a:fillRef idx="1">
                  <a:schemeClr val="accent1"/>
                </a:fillRef>
                <a:effectRef idx="0">
                  <a:schemeClr val="accent1"/>
                </a:effectRef>
                <a:fontRef idx="minor">
                  <a:schemeClr val="lt1"/>
                </a:fontRef>
              </p:style>
              <p:txBody>
                <a:bodyPr vert="horz" tIns="36000" rIns="0" bIns="36000" rtlCol="0" anchor="ctr"/>
                <a:lstStyle/>
                <a:p>
                  <a:pPr algn="ctr"/>
                  <a:r>
                    <a:rPr lang="en-GB" sz="1600" b="1" dirty="0">
                      <a:solidFill>
                        <a:schemeClr val="bg1"/>
                      </a:solidFill>
                      <a:latin typeface="Arial" panose="020B0604020202020204" pitchFamily="34" charset="0"/>
                      <a:cs typeface="Arial" panose="020B0604020202020204" pitchFamily="34" charset="0"/>
                    </a:rPr>
                    <a:t>STEP 2 </a:t>
                  </a:r>
                </a:p>
              </p:txBody>
            </p:sp>
            <p:sp>
              <p:nvSpPr>
                <p:cNvPr id="14" name="Chevron 13">
                  <a:hlinkClick r:id="" action="ppaction://noaction"/>
                </p:cNvPr>
                <p:cNvSpPr/>
                <p:nvPr/>
              </p:nvSpPr>
              <p:spPr>
                <a:xfrm>
                  <a:off x="6439787" y="3502283"/>
                  <a:ext cx="1296000" cy="799731"/>
                </a:xfrm>
                <a:prstGeom prst="chevron">
                  <a:avLst>
                    <a:gd name="adj" fmla="val 31210"/>
                  </a:avLst>
                </a:prstGeom>
                <a:solidFill>
                  <a:schemeClr val="accent5">
                    <a:lumMod val="75000"/>
                  </a:schemeClr>
                </a:solidFill>
                <a:ln>
                  <a:solidFill>
                    <a:srgbClr val="6EA8E2"/>
                  </a:solidFill>
                </a:ln>
              </p:spPr>
              <p:style>
                <a:lnRef idx="2">
                  <a:schemeClr val="accent1">
                    <a:shade val="50000"/>
                  </a:schemeClr>
                </a:lnRef>
                <a:fillRef idx="1">
                  <a:schemeClr val="accent1"/>
                </a:fillRef>
                <a:effectRef idx="0">
                  <a:schemeClr val="accent1"/>
                </a:effectRef>
                <a:fontRef idx="minor">
                  <a:schemeClr val="lt1"/>
                </a:fontRef>
              </p:style>
              <p:txBody>
                <a:bodyPr vert="horz" tIns="36000" rIns="0" bIns="36000" rtlCol="0" anchor="ctr"/>
                <a:lstStyle/>
                <a:p>
                  <a:pPr algn="ctr"/>
                  <a:r>
                    <a:rPr lang="en-GB" sz="1600" b="1" dirty="0">
                      <a:solidFill>
                        <a:schemeClr val="bg1"/>
                      </a:solidFill>
                      <a:latin typeface="Arial" panose="020B0604020202020204" pitchFamily="34" charset="0"/>
                      <a:cs typeface="Arial" panose="020B0604020202020204" pitchFamily="34" charset="0"/>
                    </a:rPr>
                    <a:t>STEP 4 </a:t>
                  </a:r>
                </a:p>
              </p:txBody>
            </p:sp>
            <p:sp>
              <p:nvSpPr>
                <p:cNvPr id="16" name="Chevron 15">
                  <a:hlinkClick r:id="" action="ppaction://noaction"/>
                </p:cNvPr>
                <p:cNvSpPr/>
                <p:nvPr/>
              </p:nvSpPr>
              <p:spPr>
                <a:xfrm>
                  <a:off x="7971680" y="3501654"/>
                  <a:ext cx="1296000" cy="799731"/>
                </a:xfrm>
                <a:prstGeom prst="chevron">
                  <a:avLst>
                    <a:gd name="adj" fmla="val 31210"/>
                  </a:avLst>
                </a:prstGeom>
                <a:solidFill>
                  <a:schemeClr val="accent5">
                    <a:lumMod val="50000"/>
                  </a:schemeClr>
                </a:solidFill>
                <a:ln>
                  <a:solidFill>
                    <a:srgbClr val="6EA8E2"/>
                  </a:solidFill>
                </a:ln>
              </p:spPr>
              <p:style>
                <a:lnRef idx="2">
                  <a:schemeClr val="accent1">
                    <a:shade val="50000"/>
                  </a:schemeClr>
                </a:lnRef>
                <a:fillRef idx="1">
                  <a:schemeClr val="accent1"/>
                </a:fillRef>
                <a:effectRef idx="0">
                  <a:schemeClr val="accent1"/>
                </a:effectRef>
                <a:fontRef idx="minor">
                  <a:schemeClr val="lt1"/>
                </a:fontRef>
              </p:style>
              <p:txBody>
                <a:bodyPr vert="horz" tIns="36000" rIns="0" bIns="36000" rtlCol="0" anchor="ctr"/>
                <a:lstStyle/>
                <a:p>
                  <a:pPr algn="ctr"/>
                  <a:r>
                    <a:rPr lang="en-GB" sz="1600" b="1" dirty="0">
                      <a:solidFill>
                        <a:schemeClr val="bg1"/>
                      </a:solidFill>
                      <a:latin typeface="Arial" panose="020B0604020202020204" pitchFamily="34" charset="0"/>
                      <a:cs typeface="Arial" panose="020B0604020202020204" pitchFamily="34" charset="0"/>
                    </a:rPr>
                    <a:t>STEP 5 </a:t>
                  </a:r>
                </a:p>
              </p:txBody>
            </p:sp>
          </p:grpSp>
          <p:sp>
            <p:nvSpPr>
              <p:cNvPr id="19" name="TextBox 18"/>
              <p:cNvSpPr txBox="1"/>
              <p:nvPr/>
            </p:nvSpPr>
            <p:spPr>
              <a:xfrm>
                <a:off x="739956" y="3939393"/>
                <a:ext cx="1285200" cy="1231106"/>
              </a:xfrm>
              <a:prstGeom prst="rect">
                <a:avLst/>
              </a:prstGeom>
              <a:noFill/>
              <a:ln>
                <a:solidFill>
                  <a:schemeClr val="accent1"/>
                </a:solidFill>
              </a:ln>
            </p:spPr>
            <p:txBody>
              <a:bodyPr wrap="square" rtlCol="0">
                <a:spAutoFit/>
              </a:bodyPr>
              <a:lstStyle/>
              <a:p>
                <a:r>
                  <a:rPr lang="es-ES" sz="1200" dirty="0">
                    <a:solidFill>
                      <a:srgbClr val="625852"/>
                    </a:solidFill>
                  </a:rPr>
                  <a:t>Seleccione el </a:t>
                </a:r>
                <a:r>
                  <a:rPr lang="es-ES" sz="1200" b="1" dirty="0">
                    <a:solidFill>
                      <a:srgbClr val="625852"/>
                    </a:solidFill>
                  </a:rPr>
                  <a:t>nivel de precisión y complejidad </a:t>
                </a:r>
                <a:r>
                  <a:rPr lang="es-ES" sz="1200" dirty="0">
                    <a:solidFill>
                      <a:srgbClr val="625852"/>
                    </a:solidFill>
                  </a:rPr>
                  <a:t>deseado</a:t>
                </a:r>
                <a:endParaRPr lang="en-GB" sz="1200" dirty="0">
                  <a:solidFill>
                    <a:srgbClr val="625852"/>
                  </a:solidFill>
                </a:endParaRPr>
              </a:p>
              <a:p>
                <a:endParaRPr lang="en-GB" sz="1400" dirty="0">
                  <a:solidFill>
                    <a:srgbClr val="625852"/>
                  </a:solidFill>
                </a:endParaRPr>
              </a:p>
            </p:txBody>
          </p:sp>
          <p:sp>
            <p:nvSpPr>
              <p:cNvPr id="20" name="TextBox 19"/>
              <p:cNvSpPr txBox="1"/>
              <p:nvPr/>
            </p:nvSpPr>
            <p:spPr>
              <a:xfrm>
                <a:off x="2253426" y="3936575"/>
                <a:ext cx="1285200" cy="1015663"/>
              </a:xfrm>
              <a:prstGeom prst="rect">
                <a:avLst/>
              </a:prstGeom>
              <a:noFill/>
              <a:ln>
                <a:solidFill>
                  <a:schemeClr val="accent1"/>
                </a:solidFill>
              </a:ln>
            </p:spPr>
            <p:txBody>
              <a:bodyPr wrap="square" rtlCol="0">
                <a:spAutoFit/>
              </a:bodyPr>
              <a:lstStyle/>
              <a:p>
                <a:r>
                  <a:rPr lang="es-ES" sz="1200" b="1" dirty="0">
                    <a:solidFill>
                      <a:srgbClr val="625852"/>
                    </a:solidFill>
                  </a:rPr>
                  <a:t>Definir el escenario base más probable </a:t>
                </a:r>
                <a:r>
                  <a:rPr lang="es-ES" sz="1200" dirty="0">
                    <a:solidFill>
                      <a:srgbClr val="625852"/>
                    </a:solidFill>
                  </a:rPr>
                  <a:t>para cada indicador.</a:t>
                </a:r>
                <a:endParaRPr lang="en-GB" sz="1200" dirty="0">
                  <a:solidFill>
                    <a:srgbClr val="625852"/>
                  </a:solidFill>
                </a:endParaRPr>
              </a:p>
            </p:txBody>
          </p:sp>
          <p:sp>
            <p:nvSpPr>
              <p:cNvPr id="21" name="TextBox 20"/>
              <p:cNvSpPr txBox="1"/>
              <p:nvPr/>
            </p:nvSpPr>
            <p:spPr>
              <a:xfrm>
                <a:off x="3775174" y="3937205"/>
                <a:ext cx="1285200" cy="1200329"/>
              </a:xfrm>
              <a:prstGeom prst="rect">
                <a:avLst/>
              </a:prstGeom>
              <a:noFill/>
              <a:ln>
                <a:solidFill>
                  <a:schemeClr val="accent1"/>
                </a:solidFill>
              </a:ln>
            </p:spPr>
            <p:txBody>
              <a:bodyPr wrap="square" rtlCol="0">
                <a:spAutoFit/>
              </a:bodyPr>
              <a:lstStyle/>
              <a:p>
                <a:r>
                  <a:rPr lang="es-ES" sz="1200" dirty="0">
                    <a:solidFill>
                      <a:srgbClr val="625852"/>
                    </a:solidFill>
                  </a:rPr>
                  <a:t>Definir los </a:t>
                </a:r>
                <a:r>
                  <a:rPr lang="es-ES" sz="1200" b="1" dirty="0">
                    <a:solidFill>
                      <a:srgbClr val="625852"/>
                    </a:solidFill>
                  </a:rPr>
                  <a:t>métodos y parámetros necesarios </a:t>
                </a:r>
                <a:r>
                  <a:rPr lang="es-ES" sz="1200" dirty="0">
                    <a:solidFill>
                      <a:srgbClr val="625852"/>
                    </a:solidFill>
                  </a:rPr>
                  <a:t>para estimar los valores base</a:t>
                </a:r>
                <a:r>
                  <a:rPr lang="en-GB" sz="1200" dirty="0">
                    <a:solidFill>
                      <a:srgbClr val="625852"/>
                    </a:solidFill>
                  </a:rPr>
                  <a:t>.</a:t>
                </a:r>
              </a:p>
            </p:txBody>
          </p:sp>
          <p:sp>
            <p:nvSpPr>
              <p:cNvPr id="22" name="TextBox 21"/>
              <p:cNvSpPr txBox="1"/>
              <p:nvPr/>
            </p:nvSpPr>
            <p:spPr>
              <a:xfrm>
                <a:off x="5295676" y="3943370"/>
                <a:ext cx="1285200" cy="1077218"/>
              </a:xfrm>
              <a:prstGeom prst="rect">
                <a:avLst/>
              </a:prstGeom>
              <a:noFill/>
              <a:ln>
                <a:solidFill>
                  <a:schemeClr val="accent1"/>
                </a:solidFill>
              </a:ln>
            </p:spPr>
            <p:txBody>
              <a:bodyPr wrap="square" rtlCol="0">
                <a:spAutoFit/>
              </a:bodyPr>
              <a:lstStyle/>
              <a:p>
                <a:r>
                  <a:rPr lang="en-GB" sz="1200" b="1" dirty="0" err="1">
                    <a:solidFill>
                      <a:srgbClr val="625852"/>
                    </a:solidFill>
                  </a:rPr>
                  <a:t>Recolectar</a:t>
                </a:r>
                <a:r>
                  <a:rPr lang="en-GB" sz="1200" b="1" dirty="0">
                    <a:solidFill>
                      <a:srgbClr val="625852"/>
                    </a:solidFill>
                  </a:rPr>
                  <a:t> </a:t>
                </a:r>
                <a:r>
                  <a:rPr lang="en-GB" sz="1200" b="1" dirty="0" err="1">
                    <a:solidFill>
                      <a:srgbClr val="625852"/>
                    </a:solidFill>
                  </a:rPr>
                  <a:t>datos</a:t>
                </a:r>
                <a:r>
                  <a:rPr lang="en-GB" sz="1200" b="1" dirty="0">
                    <a:solidFill>
                      <a:srgbClr val="625852"/>
                    </a:solidFill>
                  </a:rPr>
                  <a:t> </a:t>
                </a:r>
                <a:r>
                  <a:rPr lang="en-GB" sz="1200" dirty="0">
                    <a:solidFill>
                      <a:srgbClr val="625852"/>
                    </a:solidFill>
                  </a:rPr>
                  <a:t>para </a:t>
                </a:r>
                <a:r>
                  <a:rPr lang="en-GB" sz="1200" dirty="0" err="1">
                    <a:solidFill>
                      <a:srgbClr val="625852"/>
                    </a:solidFill>
                  </a:rPr>
                  <a:t>cada</a:t>
                </a:r>
                <a:r>
                  <a:rPr lang="en-GB" sz="1200" dirty="0">
                    <a:solidFill>
                      <a:srgbClr val="625852"/>
                    </a:solidFill>
                  </a:rPr>
                  <a:t> </a:t>
                </a:r>
                <a:r>
                  <a:rPr lang="en-GB" sz="1200" dirty="0" err="1">
                    <a:solidFill>
                      <a:srgbClr val="625852"/>
                    </a:solidFill>
                  </a:rPr>
                  <a:t>indicador</a:t>
                </a:r>
                <a:r>
                  <a:rPr lang="en-GB" sz="1200" dirty="0">
                    <a:solidFill>
                      <a:srgbClr val="625852"/>
                    </a:solidFill>
                  </a:rPr>
                  <a:t>.</a:t>
                </a:r>
                <a:endParaRPr lang="en-GB" sz="1400" dirty="0">
                  <a:solidFill>
                    <a:srgbClr val="625852"/>
                  </a:solidFill>
                </a:endParaRPr>
              </a:p>
              <a:p>
                <a:endParaRPr lang="en-GB" sz="1400" dirty="0">
                  <a:solidFill>
                    <a:srgbClr val="625852"/>
                  </a:solidFill>
                </a:endParaRPr>
              </a:p>
              <a:p>
                <a:endParaRPr lang="en-GB" sz="1400" dirty="0">
                  <a:solidFill>
                    <a:srgbClr val="625852"/>
                  </a:solidFill>
                </a:endParaRPr>
              </a:p>
            </p:txBody>
          </p:sp>
          <p:sp>
            <p:nvSpPr>
              <p:cNvPr id="23" name="TextBox 22"/>
              <p:cNvSpPr txBox="1"/>
              <p:nvPr/>
            </p:nvSpPr>
            <p:spPr>
              <a:xfrm>
                <a:off x="6826817" y="3943370"/>
                <a:ext cx="1285200" cy="830997"/>
              </a:xfrm>
              <a:prstGeom prst="rect">
                <a:avLst/>
              </a:prstGeom>
              <a:noFill/>
              <a:ln>
                <a:solidFill>
                  <a:schemeClr val="accent1"/>
                </a:solidFill>
              </a:ln>
            </p:spPr>
            <p:txBody>
              <a:bodyPr wrap="square" rtlCol="0">
                <a:spAutoFit/>
              </a:bodyPr>
              <a:lstStyle>
                <a:defPPr>
                  <a:defRPr lang="en-US"/>
                </a:defPPr>
                <a:lvl1pPr>
                  <a:defRPr sz="1200">
                    <a:solidFill>
                      <a:srgbClr val="625852"/>
                    </a:solidFill>
                  </a:defRPr>
                </a:lvl1pPr>
              </a:lstStyle>
              <a:p>
                <a:r>
                  <a:rPr lang="en-GB" b="1" dirty="0" err="1"/>
                  <a:t>Estimar</a:t>
                </a:r>
                <a:r>
                  <a:rPr lang="en-GB" b="1" dirty="0"/>
                  <a:t> </a:t>
                </a:r>
                <a:r>
                  <a:rPr lang="en-GB" b="1" dirty="0" err="1"/>
                  <a:t>los</a:t>
                </a:r>
                <a:r>
                  <a:rPr lang="en-GB" b="1" dirty="0"/>
                  <a:t> </a:t>
                </a:r>
                <a:r>
                  <a:rPr lang="en-GB" b="1" dirty="0" err="1"/>
                  <a:t>valores</a:t>
                </a:r>
                <a:r>
                  <a:rPr lang="en-GB" b="1" dirty="0"/>
                  <a:t> base </a:t>
                </a:r>
                <a:r>
                  <a:rPr lang="en-GB" dirty="0"/>
                  <a:t>para </a:t>
                </a:r>
                <a:r>
                  <a:rPr lang="en-GB" dirty="0" err="1"/>
                  <a:t>cada</a:t>
                </a:r>
                <a:r>
                  <a:rPr lang="en-GB" dirty="0"/>
                  <a:t> </a:t>
                </a:r>
                <a:r>
                  <a:rPr lang="en-GB" dirty="0" err="1"/>
                  <a:t>indicador</a:t>
                </a:r>
                <a:r>
                  <a:rPr lang="en-GB" dirty="0"/>
                  <a:t>.</a:t>
                </a:r>
              </a:p>
            </p:txBody>
          </p:sp>
        </p:grpSp>
      </p:grpSp>
    </p:spTree>
    <p:extLst>
      <p:ext uri="{BB962C8B-B14F-4D97-AF65-F5344CB8AC3E}">
        <p14:creationId xmlns:p14="http://schemas.microsoft.com/office/powerpoint/2010/main" val="734540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Brace 7"/>
          <p:cNvSpPr/>
          <p:nvPr/>
        </p:nvSpPr>
        <p:spPr>
          <a:xfrm rot="5400000">
            <a:off x="4568042" y="-245444"/>
            <a:ext cx="395654" cy="8020038"/>
          </a:xfrm>
          <a:prstGeom prst="rightBrace">
            <a:avLst>
              <a:gd name="adj1" fmla="val 138927"/>
              <a:gd name="adj2" fmla="val 51004"/>
            </a:avLst>
          </a:prstGeom>
          <a:ln w="19050"/>
        </p:spPr>
        <p:style>
          <a:lnRef idx="1">
            <a:schemeClr val="accent1"/>
          </a:lnRef>
          <a:fillRef idx="0">
            <a:schemeClr val="accent1"/>
          </a:fillRef>
          <a:effectRef idx="0">
            <a:schemeClr val="accent1"/>
          </a:effectRef>
          <a:fontRef idx="minor">
            <a:schemeClr val="tx1"/>
          </a:fontRef>
        </p:style>
        <p:txBody>
          <a:bodyPr vert="vert270" rtlCol="0" anchor="ctr"/>
          <a:lstStyle/>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sz="900" dirty="0">
              <a:latin typeface="Century Gothic" panose="020B0502020202020204" pitchFamily="34" charset="0"/>
            </a:endParaRPr>
          </a:p>
          <a:p>
            <a:pPr algn="ctr"/>
            <a:r>
              <a:rPr lang="es-ES" sz="1600" b="1" dirty="0">
                <a:solidFill>
                  <a:schemeClr val="accent1"/>
                </a:solidFill>
                <a:latin typeface="Century Gothic" panose="020B0502020202020204" pitchFamily="34" charset="0"/>
              </a:rPr>
              <a:t>para cada impacto significativo incluido en la evaluación cuantitativa</a:t>
            </a:r>
            <a:endParaRPr lang="en-GB" sz="1600" b="1" dirty="0">
              <a:solidFill>
                <a:schemeClr val="accent1"/>
              </a:solidFill>
              <a:latin typeface="Century Gothic" panose="020B0502020202020204" pitchFamily="34" charset="0"/>
            </a:endParaRPr>
          </a:p>
        </p:txBody>
      </p:sp>
      <p:sp>
        <p:nvSpPr>
          <p:cNvPr id="3" name="Title 2"/>
          <p:cNvSpPr>
            <a:spLocks noGrp="1"/>
          </p:cNvSpPr>
          <p:nvPr>
            <p:ph type="title"/>
          </p:nvPr>
        </p:nvSpPr>
        <p:spPr/>
        <p:txBody>
          <a:bodyPr>
            <a:normAutofit/>
          </a:bodyPr>
          <a:lstStyle/>
          <a:p>
            <a:r>
              <a:rPr lang="es-CR" sz="2400" dirty="0" smtClean="0">
                <a:latin typeface="Century Gothic" panose="020B0502020202020204" pitchFamily="34" charset="0"/>
              </a:rPr>
              <a:t>Estimar el impacto de la acción en cada indicador</a:t>
            </a:r>
            <a:endParaRPr lang="es-CR" sz="2400" noProof="0" dirty="0">
              <a:latin typeface="Century Gothic" panose="020B0502020202020204" pitchFamily="34" charset="0"/>
            </a:endParaRPr>
          </a:p>
        </p:txBody>
      </p:sp>
      <p:sp>
        <p:nvSpPr>
          <p:cNvPr id="7" name="TextBox 6"/>
          <p:cNvSpPr txBox="1"/>
          <p:nvPr/>
        </p:nvSpPr>
        <p:spPr>
          <a:xfrm>
            <a:off x="1336870" y="2957477"/>
            <a:ext cx="3429001" cy="830997"/>
          </a:xfrm>
          <a:prstGeom prst="rect">
            <a:avLst/>
          </a:prstGeom>
          <a:noFill/>
        </p:spPr>
        <p:txBody>
          <a:bodyPr wrap="square" rtlCol="0">
            <a:spAutoFit/>
          </a:bodyPr>
          <a:lstStyle/>
          <a:p>
            <a:r>
              <a:rPr lang="es-ES" sz="1600" dirty="0">
                <a:solidFill>
                  <a:srgbClr val="625852"/>
                </a:solidFill>
                <a:latin typeface="Century Gothic" panose="020B0502020202020204" pitchFamily="34" charset="0"/>
              </a:rPr>
              <a:t>Estimar los valores del </a:t>
            </a:r>
            <a:r>
              <a:rPr lang="es-ES" sz="1600" b="1" dirty="0">
                <a:solidFill>
                  <a:srgbClr val="625852"/>
                </a:solidFill>
                <a:latin typeface="Century Gothic" panose="020B0502020202020204" pitchFamily="34" charset="0"/>
              </a:rPr>
              <a:t>escenario base </a:t>
            </a:r>
            <a:r>
              <a:rPr lang="es-ES" sz="1600" dirty="0">
                <a:solidFill>
                  <a:srgbClr val="625852"/>
                </a:solidFill>
                <a:latin typeface="Century Gothic" panose="020B0502020202020204" pitchFamily="34" charset="0"/>
              </a:rPr>
              <a:t>para cada impacto específico</a:t>
            </a:r>
          </a:p>
        </p:txBody>
      </p:sp>
      <p:sp>
        <p:nvSpPr>
          <p:cNvPr id="10" name="TextBox 9"/>
          <p:cNvSpPr txBox="1"/>
          <p:nvPr/>
        </p:nvSpPr>
        <p:spPr>
          <a:xfrm>
            <a:off x="1346845" y="4419602"/>
            <a:ext cx="7429043" cy="307777"/>
          </a:xfrm>
          <a:prstGeom prst="rect">
            <a:avLst/>
          </a:prstGeom>
          <a:noFill/>
          <a:ln>
            <a:solidFill>
              <a:srgbClr val="625852"/>
            </a:solidFill>
          </a:ln>
        </p:spPr>
        <p:txBody>
          <a:bodyPr wrap="square" rtlCol="0">
            <a:spAutoFit/>
          </a:bodyPr>
          <a:lstStyle/>
          <a:p>
            <a:r>
              <a:rPr lang="en-GB" sz="1400" b="1" dirty="0" err="1">
                <a:solidFill>
                  <a:srgbClr val="625852"/>
                </a:solidFill>
                <a:latin typeface="Century Gothic" panose="020B0502020202020204" pitchFamily="34" charset="0"/>
              </a:rPr>
              <a:t>Impacto</a:t>
            </a:r>
            <a:r>
              <a:rPr lang="en-GB" sz="1400" b="1" dirty="0">
                <a:solidFill>
                  <a:srgbClr val="625852"/>
                </a:solidFill>
                <a:latin typeface="Century Gothic" panose="020B0502020202020204" pitchFamily="34" charset="0"/>
              </a:rPr>
              <a:t> de la </a:t>
            </a:r>
            <a:r>
              <a:rPr lang="en-GB" sz="1400" b="1" dirty="0" err="1">
                <a:solidFill>
                  <a:srgbClr val="625852"/>
                </a:solidFill>
                <a:latin typeface="Century Gothic" panose="020B0502020202020204" pitchFamily="34" charset="0"/>
              </a:rPr>
              <a:t>politica</a:t>
            </a:r>
            <a:r>
              <a:rPr lang="en-GB" sz="1400" b="1" dirty="0">
                <a:solidFill>
                  <a:srgbClr val="625852"/>
                </a:solidFill>
                <a:latin typeface="Century Gothic" panose="020B0502020202020204" pitchFamily="34" charset="0"/>
              </a:rPr>
              <a:t> = </a:t>
            </a:r>
            <a:r>
              <a:rPr lang="en-GB" sz="1400" b="1" dirty="0" err="1">
                <a:solidFill>
                  <a:srgbClr val="625852"/>
                </a:solidFill>
                <a:latin typeface="Century Gothic" panose="020B0502020202020204" pitchFamily="34" charset="0"/>
              </a:rPr>
              <a:t>Valor</a:t>
            </a:r>
            <a:r>
              <a:rPr lang="en-GB" sz="1400" b="1" dirty="0">
                <a:solidFill>
                  <a:srgbClr val="625852"/>
                </a:solidFill>
                <a:latin typeface="Century Gothic" panose="020B0502020202020204" pitchFamily="34" charset="0"/>
              </a:rPr>
              <a:t> de </a:t>
            </a:r>
            <a:r>
              <a:rPr lang="en-GB" sz="1400" b="1" dirty="0" err="1">
                <a:solidFill>
                  <a:srgbClr val="625852"/>
                </a:solidFill>
                <a:latin typeface="Century Gothic" panose="020B0502020202020204" pitchFamily="34" charset="0"/>
              </a:rPr>
              <a:t>escenario</a:t>
            </a:r>
            <a:r>
              <a:rPr lang="en-GB" sz="1400" b="1" dirty="0">
                <a:solidFill>
                  <a:srgbClr val="625852"/>
                </a:solidFill>
                <a:latin typeface="Century Gothic" panose="020B0502020202020204" pitchFamily="34" charset="0"/>
              </a:rPr>
              <a:t> de </a:t>
            </a:r>
            <a:r>
              <a:rPr lang="en-GB" sz="1400" b="1" dirty="0" err="1" smtClean="0">
                <a:solidFill>
                  <a:srgbClr val="625852"/>
                </a:solidFill>
                <a:latin typeface="Century Gothic" panose="020B0502020202020204" pitchFamily="34" charset="0"/>
              </a:rPr>
              <a:t>accion</a:t>
            </a:r>
            <a:r>
              <a:rPr lang="en-GB" sz="1400" b="1" dirty="0" smtClean="0">
                <a:solidFill>
                  <a:srgbClr val="625852"/>
                </a:solidFill>
                <a:latin typeface="Century Gothic" panose="020B0502020202020204" pitchFamily="34" charset="0"/>
              </a:rPr>
              <a:t>- </a:t>
            </a:r>
            <a:r>
              <a:rPr lang="en-GB" sz="1400" b="1" dirty="0" err="1">
                <a:solidFill>
                  <a:srgbClr val="625852"/>
                </a:solidFill>
                <a:latin typeface="Century Gothic" panose="020B0502020202020204" pitchFamily="34" charset="0"/>
              </a:rPr>
              <a:t>Valor</a:t>
            </a:r>
            <a:r>
              <a:rPr lang="en-GB" sz="1400" b="1" dirty="0">
                <a:solidFill>
                  <a:srgbClr val="625852"/>
                </a:solidFill>
                <a:latin typeface="Century Gothic" panose="020B0502020202020204" pitchFamily="34" charset="0"/>
              </a:rPr>
              <a:t> de </a:t>
            </a:r>
            <a:r>
              <a:rPr lang="en-GB" sz="1400" b="1" dirty="0" err="1">
                <a:solidFill>
                  <a:srgbClr val="625852"/>
                </a:solidFill>
                <a:latin typeface="Century Gothic" panose="020B0502020202020204" pitchFamily="34" charset="0"/>
              </a:rPr>
              <a:t>escenario</a:t>
            </a:r>
            <a:r>
              <a:rPr lang="en-GB" sz="1400" b="1" dirty="0">
                <a:solidFill>
                  <a:srgbClr val="625852"/>
                </a:solidFill>
                <a:latin typeface="Century Gothic" panose="020B0502020202020204" pitchFamily="34" charset="0"/>
              </a:rPr>
              <a:t> base</a:t>
            </a:r>
          </a:p>
        </p:txBody>
      </p:sp>
      <p:sp>
        <p:nvSpPr>
          <p:cNvPr id="39" name="Chevron 38">
            <a:hlinkClick r:id="rId3" action="ppaction://hlinksldjump"/>
          </p:cNvPr>
          <p:cNvSpPr/>
          <p:nvPr/>
        </p:nvSpPr>
        <p:spPr>
          <a:xfrm rot="5400000">
            <a:off x="782285" y="3027714"/>
            <a:ext cx="420096" cy="460668"/>
          </a:xfrm>
          <a:prstGeom prst="chevron">
            <a:avLst>
              <a:gd name="adj" fmla="val 31210"/>
            </a:avLst>
          </a:prstGeom>
          <a:solidFill>
            <a:srgbClr val="91C1C9"/>
          </a:solidFill>
          <a:ln>
            <a:solidFill>
              <a:srgbClr val="6EA8E2"/>
            </a:solid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bIns="36000" rtlCol="0" anchor="ctr"/>
          <a:lstStyle/>
          <a:p>
            <a:pPr algn="ctr"/>
            <a:r>
              <a:rPr lang="en-GB" sz="1600" dirty="0">
                <a:solidFill>
                  <a:schemeClr val="bg1"/>
                </a:solidFill>
                <a:latin typeface="Arial" panose="020B0604020202020204" pitchFamily="34" charset="0"/>
                <a:cs typeface="Arial" panose="020B0604020202020204" pitchFamily="34" charset="0"/>
              </a:rPr>
              <a:t>1 </a:t>
            </a:r>
          </a:p>
        </p:txBody>
      </p:sp>
      <p:sp>
        <p:nvSpPr>
          <p:cNvPr id="40" name="Chevron 39">
            <a:hlinkClick r:id="rId3" action="ppaction://hlinksldjump"/>
          </p:cNvPr>
          <p:cNvSpPr/>
          <p:nvPr/>
        </p:nvSpPr>
        <p:spPr>
          <a:xfrm rot="5400000">
            <a:off x="5050872" y="3032737"/>
            <a:ext cx="420096" cy="460668"/>
          </a:xfrm>
          <a:prstGeom prst="chevron">
            <a:avLst>
              <a:gd name="adj" fmla="val 31210"/>
            </a:avLst>
          </a:prstGeom>
          <a:solidFill>
            <a:srgbClr val="6FAEB9"/>
          </a:solidFill>
          <a:ln>
            <a:solidFill>
              <a:srgbClr val="6EA8E2"/>
            </a:solid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bIns="36000" rtlCol="0" anchor="ctr"/>
          <a:lstStyle/>
          <a:p>
            <a:pPr algn="ctr"/>
            <a:r>
              <a:rPr lang="en-GB" sz="1600" dirty="0">
                <a:solidFill>
                  <a:schemeClr val="bg1"/>
                </a:solidFill>
                <a:latin typeface="Arial" panose="020B0604020202020204" pitchFamily="34" charset="0"/>
                <a:cs typeface="Arial" panose="020B0604020202020204" pitchFamily="34" charset="0"/>
              </a:rPr>
              <a:t>2 </a:t>
            </a:r>
          </a:p>
        </p:txBody>
      </p:sp>
      <p:sp>
        <p:nvSpPr>
          <p:cNvPr id="41" name="Chevron 40">
            <a:hlinkClick r:id="rId3" action="ppaction://hlinksldjump"/>
          </p:cNvPr>
          <p:cNvSpPr/>
          <p:nvPr/>
        </p:nvSpPr>
        <p:spPr>
          <a:xfrm rot="5400000">
            <a:off x="782285" y="4399314"/>
            <a:ext cx="420096" cy="460668"/>
          </a:xfrm>
          <a:prstGeom prst="chevron">
            <a:avLst>
              <a:gd name="adj" fmla="val 31210"/>
            </a:avLst>
          </a:prstGeom>
          <a:solidFill>
            <a:srgbClr val="529CA8"/>
          </a:solidFill>
          <a:ln>
            <a:solidFill>
              <a:srgbClr val="6EA8E2"/>
            </a:solid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bIns="36000" rtlCol="0" anchor="ctr"/>
          <a:lstStyle/>
          <a:p>
            <a:pPr algn="ctr"/>
            <a:r>
              <a:rPr lang="en-GB" sz="1600" dirty="0">
                <a:solidFill>
                  <a:schemeClr val="bg1"/>
                </a:solidFill>
                <a:latin typeface="Arial" panose="020B0604020202020204" pitchFamily="34" charset="0"/>
                <a:cs typeface="Arial" panose="020B0604020202020204" pitchFamily="34" charset="0"/>
              </a:rPr>
              <a:t>3 </a:t>
            </a:r>
          </a:p>
        </p:txBody>
      </p:sp>
      <p:sp>
        <p:nvSpPr>
          <p:cNvPr id="42" name="Chevron 41">
            <a:hlinkClick r:id="rId3" action="ppaction://hlinksldjump"/>
          </p:cNvPr>
          <p:cNvSpPr/>
          <p:nvPr/>
        </p:nvSpPr>
        <p:spPr>
          <a:xfrm rot="5400000">
            <a:off x="776136" y="4969818"/>
            <a:ext cx="420096" cy="460668"/>
          </a:xfrm>
          <a:prstGeom prst="chevron">
            <a:avLst>
              <a:gd name="adj" fmla="val 31210"/>
            </a:avLst>
          </a:prstGeom>
          <a:solidFill>
            <a:schemeClr val="accent5">
              <a:lumMod val="75000"/>
            </a:schemeClr>
          </a:solidFill>
          <a:ln>
            <a:solidFill>
              <a:srgbClr val="6EA8E2"/>
            </a:solid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bIns="36000" rtlCol="0" anchor="ctr"/>
          <a:lstStyle/>
          <a:p>
            <a:pPr algn="ctr"/>
            <a:r>
              <a:rPr lang="en-GB" sz="1600" dirty="0">
                <a:solidFill>
                  <a:schemeClr val="bg1"/>
                </a:solidFill>
                <a:latin typeface="Arial" panose="020B0604020202020204" pitchFamily="34" charset="0"/>
                <a:cs typeface="Arial" panose="020B0604020202020204" pitchFamily="34" charset="0"/>
              </a:rPr>
              <a:t>4 </a:t>
            </a:r>
          </a:p>
        </p:txBody>
      </p:sp>
      <p:sp>
        <p:nvSpPr>
          <p:cNvPr id="45" name="TextBox 44"/>
          <p:cNvSpPr txBox="1"/>
          <p:nvPr/>
        </p:nvSpPr>
        <p:spPr>
          <a:xfrm>
            <a:off x="5623953" y="2857787"/>
            <a:ext cx="3416653" cy="1077218"/>
          </a:xfrm>
          <a:prstGeom prst="rect">
            <a:avLst/>
          </a:prstGeom>
          <a:noFill/>
        </p:spPr>
        <p:txBody>
          <a:bodyPr wrap="square" rtlCol="0">
            <a:spAutoFit/>
          </a:bodyPr>
          <a:lstStyle/>
          <a:p>
            <a:r>
              <a:rPr lang="es-ES" sz="1600" dirty="0">
                <a:solidFill>
                  <a:srgbClr val="625852"/>
                </a:solidFill>
                <a:latin typeface="Century Gothic" panose="020B0502020202020204" pitchFamily="34" charset="0"/>
              </a:rPr>
              <a:t>Estimar los valores del </a:t>
            </a:r>
            <a:r>
              <a:rPr lang="es-ES" sz="1600" b="1" dirty="0">
                <a:solidFill>
                  <a:srgbClr val="625852"/>
                </a:solidFill>
                <a:latin typeface="Century Gothic" panose="020B0502020202020204" pitchFamily="34" charset="0"/>
              </a:rPr>
              <a:t>escenario de </a:t>
            </a:r>
            <a:r>
              <a:rPr lang="es-ES" sz="1600" b="1" dirty="0" smtClean="0">
                <a:solidFill>
                  <a:srgbClr val="625852"/>
                </a:solidFill>
                <a:latin typeface="Century Gothic" panose="020B0502020202020204" pitchFamily="34" charset="0"/>
              </a:rPr>
              <a:t>acción </a:t>
            </a:r>
            <a:r>
              <a:rPr lang="es-ES" sz="1600" dirty="0">
                <a:solidFill>
                  <a:srgbClr val="625852"/>
                </a:solidFill>
                <a:latin typeface="Century Gothic" panose="020B0502020202020204" pitchFamily="34" charset="0"/>
              </a:rPr>
              <a:t>para cada impacto específico</a:t>
            </a:r>
          </a:p>
          <a:p>
            <a:endParaRPr lang="en-GB" sz="1600" dirty="0">
              <a:solidFill>
                <a:srgbClr val="625852"/>
              </a:solidFill>
              <a:latin typeface="Century Gothic" panose="020B0502020202020204" pitchFamily="34" charset="0"/>
            </a:endParaRPr>
          </a:p>
        </p:txBody>
      </p:sp>
      <p:sp>
        <p:nvSpPr>
          <p:cNvPr id="46" name="Chevron 45">
            <a:hlinkClick r:id="rId3" action="ppaction://hlinksldjump"/>
          </p:cNvPr>
          <p:cNvSpPr/>
          <p:nvPr/>
        </p:nvSpPr>
        <p:spPr>
          <a:xfrm rot="5400000">
            <a:off x="776136" y="5542314"/>
            <a:ext cx="420096" cy="460668"/>
          </a:xfrm>
          <a:prstGeom prst="chevron">
            <a:avLst>
              <a:gd name="adj" fmla="val 31210"/>
            </a:avLst>
          </a:prstGeom>
          <a:solidFill>
            <a:schemeClr val="accent5">
              <a:lumMod val="50000"/>
            </a:schemeClr>
          </a:solidFill>
          <a:ln>
            <a:solidFill>
              <a:srgbClr val="6EA8E2"/>
            </a:solid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bIns="36000" rtlCol="0" anchor="ctr"/>
          <a:lstStyle/>
          <a:p>
            <a:pPr algn="ctr"/>
            <a:r>
              <a:rPr lang="en-GB" sz="1600" dirty="0">
                <a:solidFill>
                  <a:schemeClr val="bg1"/>
                </a:solidFill>
                <a:latin typeface="Arial" panose="020B0604020202020204" pitchFamily="34" charset="0"/>
                <a:cs typeface="Arial" panose="020B0604020202020204" pitchFamily="34" charset="0"/>
              </a:rPr>
              <a:t>5 </a:t>
            </a:r>
          </a:p>
        </p:txBody>
      </p:sp>
      <p:sp>
        <p:nvSpPr>
          <p:cNvPr id="47" name="TextBox 46"/>
          <p:cNvSpPr txBox="1"/>
          <p:nvPr/>
        </p:nvSpPr>
        <p:spPr>
          <a:xfrm>
            <a:off x="1347902" y="4876802"/>
            <a:ext cx="6957898" cy="584775"/>
          </a:xfrm>
          <a:prstGeom prst="rect">
            <a:avLst/>
          </a:prstGeom>
          <a:noFill/>
          <a:ln>
            <a:noFill/>
          </a:ln>
        </p:spPr>
        <p:txBody>
          <a:bodyPr wrap="square" rtlCol="0">
            <a:spAutoFit/>
          </a:bodyPr>
          <a:lstStyle/>
          <a:p>
            <a:r>
              <a:rPr lang="es-ES" sz="1600" dirty="0">
                <a:solidFill>
                  <a:srgbClr val="625852"/>
                </a:solidFill>
                <a:latin typeface="Century Gothic" panose="020B0502020202020204" pitchFamily="34" charset="0"/>
              </a:rPr>
              <a:t>Agregación de todos los impactos específicos para estimar el impacto total para cada categoría de impacto.</a:t>
            </a:r>
          </a:p>
        </p:txBody>
      </p:sp>
      <p:sp>
        <p:nvSpPr>
          <p:cNvPr id="48" name="TextBox 47"/>
          <p:cNvSpPr txBox="1"/>
          <p:nvPr/>
        </p:nvSpPr>
        <p:spPr>
          <a:xfrm>
            <a:off x="1346844" y="5528846"/>
            <a:ext cx="7339957" cy="584775"/>
          </a:xfrm>
          <a:prstGeom prst="rect">
            <a:avLst/>
          </a:prstGeom>
          <a:noFill/>
          <a:ln>
            <a:noFill/>
          </a:ln>
        </p:spPr>
        <p:txBody>
          <a:bodyPr wrap="square" rtlCol="0">
            <a:spAutoFit/>
          </a:bodyPr>
          <a:lstStyle/>
          <a:p>
            <a:r>
              <a:rPr lang="es-ES" sz="1600" dirty="0" smtClean="0">
                <a:solidFill>
                  <a:srgbClr val="625852"/>
                </a:solidFill>
                <a:latin typeface="Century Gothic" panose="020B0502020202020204" pitchFamily="34" charset="0"/>
              </a:rPr>
              <a:t>Repetir </a:t>
            </a:r>
            <a:r>
              <a:rPr lang="es-ES" sz="1600" dirty="0">
                <a:solidFill>
                  <a:srgbClr val="625852"/>
                </a:solidFill>
                <a:latin typeface="Century Gothic" panose="020B0502020202020204" pitchFamily="34" charset="0"/>
              </a:rPr>
              <a:t>el proceso para cada indicador y para todas las categorías de impacto.</a:t>
            </a:r>
            <a:endParaRPr lang="en-GB" sz="1600" dirty="0">
              <a:solidFill>
                <a:srgbClr val="625852"/>
              </a:solidFill>
              <a:latin typeface="Century Gothic" panose="020B0502020202020204" pitchFamily="34" charset="0"/>
            </a:endParaRPr>
          </a:p>
        </p:txBody>
      </p:sp>
      <p:grpSp>
        <p:nvGrpSpPr>
          <p:cNvPr id="36" name="Group 35"/>
          <p:cNvGrpSpPr/>
          <p:nvPr/>
        </p:nvGrpSpPr>
        <p:grpSpPr>
          <a:xfrm>
            <a:off x="796484" y="1326291"/>
            <a:ext cx="7546724" cy="1392468"/>
            <a:chOff x="959917" y="1547601"/>
            <a:chExt cx="7546724" cy="1392468"/>
          </a:xfrm>
        </p:grpSpPr>
        <p:grpSp>
          <p:nvGrpSpPr>
            <p:cNvPr id="37" name="Group 36"/>
            <p:cNvGrpSpPr/>
            <p:nvPr/>
          </p:nvGrpSpPr>
          <p:grpSpPr>
            <a:xfrm>
              <a:off x="959917" y="1547601"/>
              <a:ext cx="7546724" cy="1392468"/>
              <a:chOff x="885365" y="1748889"/>
              <a:chExt cx="7146665" cy="1392468"/>
            </a:xfrm>
          </p:grpSpPr>
          <p:sp>
            <p:nvSpPr>
              <p:cNvPr id="51" name="Rectangle 50"/>
              <p:cNvSpPr/>
              <p:nvPr/>
            </p:nvSpPr>
            <p:spPr>
              <a:xfrm>
                <a:off x="885365" y="1768349"/>
                <a:ext cx="7146665" cy="1373008"/>
              </a:xfrm>
              <a:prstGeom prst="rect">
                <a:avLst/>
              </a:prstGeom>
              <a:solidFill>
                <a:srgbClr val="BDD6EE">
                  <a:alpha val="50196"/>
                </a:srgbClr>
              </a:solidFill>
              <a:ln w="19050" cap="flat" cmpd="sng" algn="ctr">
                <a:noFill/>
                <a:prstDash val="solid"/>
              </a:ln>
              <a:effectLst/>
            </p:spPr>
            <p:txBody>
              <a:bodyPr rtlCol="0" anchor="ctr"/>
              <a:lstStyle/>
              <a:p>
                <a:pPr algn="ctr">
                  <a:defRPr/>
                </a:pPr>
                <a:endParaRPr lang="en-GB" kern="0" dirty="0">
                  <a:solidFill>
                    <a:prstClr val="white"/>
                  </a:solidFill>
                  <a:latin typeface="Arial"/>
                </a:endParaRPr>
              </a:p>
            </p:txBody>
          </p:sp>
          <p:sp>
            <p:nvSpPr>
              <p:cNvPr id="52" name="Rectangle 51"/>
              <p:cNvSpPr/>
              <p:nvPr/>
            </p:nvSpPr>
            <p:spPr>
              <a:xfrm>
                <a:off x="928294" y="1748889"/>
                <a:ext cx="4407164" cy="738664"/>
              </a:xfrm>
              <a:prstGeom prst="rect">
                <a:avLst/>
              </a:prstGeom>
            </p:spPr>
            <p:txBody>
              <a:bodyPr wrap="square">
                <a:spAutoFit/>
              </a:bodyPr>
              <a:lstStyle/>
              <a:p>
                <a:pPr>
                  <a:defRPr/>
                </a:pPr>
                <a:r>
                  <a:rPr lang="en-GB" sz="1400" dirty="0">
                    <a:solidFill>
                      <a:srgbClr val="1B375A"/>
                    </a:solidFill>
                    <a:latin typeface="Arial"/>
                  </a:rPr>
                  <a:t>DIMENSIONES</a:t>
                </a:r>
              </a:p>
              <a:p>
                <a:pPr algn="ctr">
                  <a:defRPr/>
                </a:pPr>
                <a:endParaRPr lang="en-GB" sz="1400" dirty="0">
                  <a:solidFill>
                    <a:prstClr val="black"/>
                  </a:solidFill>
                  <a:latin typeface="Arial"/>
                </a:endParaRPr>
              </a:p>
              <a:p>
                <a:pPr algn="ctr">
                  <a:defRPr/>
                </a:pPr>
                <a:endParaRPr lang="en-GB" sz="1400" dirty="0">
                  <a:solidFill>
                    <a:prstClr val="black"/>
                  </a:solidFill>
                  <a:latin typeface="Arial"/>
                </a:endParaRPr>
              </a:p>
            </p:txBody>
          </p:sp>
          <p:sp>
            <p:nvSpPr>
              <p:cNvPr id="53" name="Rectangle 52"/>
              <p:cNvSpPr/>
              <p:nvPr/>
            </p:nvSpPr>
            <p:spPr>
              <a:xfrm>
                <a:off x="1217791" y="2191077"/>
                <a:ext cx="6664898" cy="879186"/>
              </a:xfrm>
              <a:prstGeom prst="rect">
                <a:avLst/>
              </a:prstGeom>
              <a:solidFill>
                <a:srgbClr val="A4C8ED"/>
              </a:solidFill>
              <a:ln w="19050" cap="flat" cmpd="sng" algn="ctr">
                <a:noFill/>
                <a:prstDash val="solid"/>
              </a:ln>
              <a:effectLst/>
            </p:spPr>
            <p:txBody>
              <a:bodyPr rtlCol="0" anchor="ctr"/>
              <a:lstStyle/>
              <a:p>
                <a:pPr algn="ctr">
                  <a:defRPr/>
                </a:pPr>
                <a:endParaRPr lang="en-GB" sz="1200" kern="0" dirty="0">
                  <a:solidFill>
                    <a:srgbClr val="1B375A"/>
                  </a:solidFill>
                  <a:latin typeface="Arial"/>
                </a:endParaRPr>
              </a:p>
            </p:txBody>
          </p:sp>
          <p:sp>
            <p:nvSpPr>
              <p:cNvPr id="54" name="Rectangle 53"/>
              <p:cNvSpPr/>
              <p:nvPr/>
            </p:nvSpPr>
            <p:spPr>
              <a:xfrm>
                <a:off x="1217791" y="2184212"/>
                <a:ext cx="3124201" cy="738664"/>
              </a:xfrm>
              <a:prstGeom prst="rect">
                <a:avLst/>
              </a:prstGeom>
            </p:spPr>
            <p:txBody>
              <a:bodyPr wrap="square">
                <a:spAutoFit/>
              </a:bodyPr>
              <a:lstStyle/>
              <a:p>
                <a:pPr>
                  <a:defRPr/>
                </a:pPr>
                <a:r>
                  <a:rPr lang="en-GB" sz="1400" dirty="0">
                    <a:solidFill>
                      <a:srgbClr val="1B375A"/>
                    </a:solidFill>
                    <a:latin typeface="Arial"/>
                  </a:rPr>
                  <a:t>CATEGORIAS DE IMPACTO</a:t>
                </a:r>
              </a:p>
              <a:p>
                <a:pPr algn="ctr">
                  <a:defRPr/>
                </a:pPr>
                <a:endParaRPr lang="en-GB" sz="1400" dirty="0">
                  <a:solidFill>
                    <a:prstClr val="black"/>
                  </a:solidFill>
                  <a:latin typeface="Arial"/>
                </a:endParaRPr>
              </a:p>
              <a:p>
                <a:pPr algn="ctr">
                  <a:defRPr/>
                </a:pPr>
                <a:endParaRPr lang="en-GB" sz="1400" dirty="0">
                  <a:solidFill>
                    <a:prstClr val="black"/>
                  </a:solidFill>
                  <a:latin typeface="Arial"/>
                </a:endParaRPr>
              </a:p>
            </p:txBody>
          </p:sp>
          <p:sp>
            <p:nvSpPr>
              <p:cNvPr id="55" name="Rectangle 54"/>
              <p:cNvSpPr/>
              <p:nvPr/>
            </p:nvSpPr>
            <p:spPr>
              <a:xfrm>
                <a:off x="1930811" y="2610921"/>
                <a:ext cx="1584285" cy="333567"/>
              </a:xfrm>
              <a:prstGeom prst="rect">
                <a:avLst/>
              </a:prstGeom>
              <a:solidFill>
                <a:schemeClr val="accent1"/>
              </a:solidFill>
              <a:ln w="19050" cap="flat" cmpd="sng" algn="ctr">
                <a:noFill/>
                <a:prstDash val="solid"/>
              </a:ln>
              <a:effectLst/>
            </p:spPr>
            <p:txBody>
              <a:bodyPr lIns="36000" tIns="0" rIns="36000" bIns="0" rtlCol="0" anchor="ctr"/>
              <a:lstStyle/>
              <a:p>
                <a:pPr lvl="0" algn="ctr">
                  <a:defRPr/>
                </a:pPr>
                <a:r>
                  <a:rPr lang="en-GB" sz="1200" b="1" kern="0" dirty="0" err="1">
                    <a:solidFill>
                      <a:schemeClr val="bg1"/>
                    </a:solidFill>
                  </a:rPr>
                  <a:t>Impacto</a:t>
                </a:r>
                <a:r>
                  <a:rPr lang="en-GB" sz="1200" b="1" kern="0" dirty="0">
                    <a:solidFill>
                      <a:schemeClr val="bg1"/>
                    </a:solidFill>
                  </a:rPr>
                  <a:t> </a:t>
                </a:r>
                <a:r>
                  <a:rPr lang="en-GB" sz="1200" b="1" kern="0" dirty="0" err="1">
                    <a:solidFill>
                      <a:schemeClr val="bg1"/>
                    </a:solidFill>
                  </a:rPr>
                  <a:t>especifico</a:t>
                </a:r>
                <a:endParaRPr lang="en-GB" sz="1200" b="1" kern="0" dirty="0">
                  <a:solidFill>
                    <a:schemeClr val="bg1"/>
                  </a:solidFill>
                  <a:latin typeface="Arial"/>
                </a:endParaRPr>
              </a:p>
            </p:txBody>
          </p:sp>
        </p:grpSp>
        <p:sp>
          <p:nvSpPr>
            <p:cNvPr id="38" name="Rectangle 37"/>
            <p:cNvSpPr/>
            <p:nvPr/>
          </p:nvSpPr>
          <p:spPr>
            <a:xfrm>
              <a:off x="4120770" y="2404106"/>
              <a:ext cx="1672971" cy="333567"/>
            </a:xfrm>
            <a:prstGeom prst="rect">
              <a:avLst/>
            </a:prstGeom>
            <a:solidFill>
              <a:schemeClr val="accent1"/>
            </a:solidFill>
            <a:ln w="19050" cap="flat" cmpd="sng" algn="ctr">
              <a:noFill/>
              <a:prstDash val="solid"/>
            </a:ln>
            <a:effectLst/>
          </p:spPr>
          <p:txBody>
            <a:bodyPr lIns="36000" tIns="0" rIns="36000" bIns="0" rtlCol="0" anchor="ctr"/>
            <a:lstStyle/>
            <a:p>
              <a:pPr lvl="0" algn="ctr">
                <a:defRPr/>
              </a:pPr>
              <a:r>
                <a:rPr lang="en-GB" sz="1200" b="1" kern="0" dirty="0" err="1">
                  <a:solidFill>
                    <a:schemeClr val="bg1"/>
                  </a:solidFill>
                </a:rPr>
                <a:t>Impacto</a:t>
              </a:r>
              <a:r>
                <a:rPr lang="en-GB" sz="1200" b="1" kern="0" dirty="0">
                  <a:solidFill>
                    <a:schemeClr val="bg1"/>
                  </a:solidFill>
                </a:rPr>
                <a:t> </a:t>
              </a:r>
              <a:r>
                <a:rPr lang="en-GB" sz="1200" b="1" kern="0" dirty="0" err="1">
                  <a:solidFill>
                    <a:schemeClr val="bg1"/>
                  </a:solidFill>
                </a:rPr>
                <a:t>especifico</a:t>
              </a:r>
              <a:endParaRPr lang="en-GB" sz="1200" b="1" kern="0" dirty="0">
                <a:solidFill>
                  <a:schemeClr val="bg1"/>
                </a:solidFill>
              </a:endParaRPr>
            </a:p>
          </p:txBody>
        </p:sp>
        <p:sp>
          <p:nvSpPr>
            <p:cNvPr id="49" name="Rectangle 48"/>
            <p:cNvSpPr/>
            <p:nvPr/>
          </p:nvSpPr>
          <p:spPr>
            <a:xfrm>
              <a:off x="6179651" y="2407715"/>
              <a:ext cx="1672971" cy="333567"/>
            </a:xfrm>
            <a:prstGeom prst="rect">
              <a:avLst/>
            </a:prstGeom>
            <a:solidFill>
              <a:schemeClr val="accent1"/>
            </a:solidFill>
            <a:ln w="19050" cap="flat" cmpd="sng" algn="ctr">
              <a:noFill/>
              <a:prstDash val="solid"/>
            </a:ln>
            <a:effectLst/>
          </p:spPr>
          <p:txBody>
            <a:bodyPr lIns="36000" tIns="0" rIns="36000" bIns="0" rtlCol="0" anchor="ctr"/>
            <a:lstStyle/>
            <a:p>
              <a:pPr lvl="0" algn="ctr">
                <a:defRPr/>
              </a:pPr>
              <a:r>
                <a:rPr lang="en-GB" sz="1200" b="1" kern="0" dirty="0" err="1">
                  <a:solidFill>
                    <a:schemeClr val="bg1"/>
                  </a:solidFill>
                </a:rPr>
                <a:t>Impacto</a:t>
              </a:r>
              <a:r>
                <a:rPr lang="en-GB" sz="1200" b="1" kern="0" dirty="0">
                  <a:solidFill>
                    <a:schemeClr val="bg1"/>
                  </a:solidFill>
                </a:rPr>
                <a:t> </a:t>
              </a:r>
              <a:r>
                <a:rPr lang="en-GB" sz="1200" b="1" kern="0" dirty="0" err="1">
                  <a:solidFill>
                    <a:schemeClr val="bg1"/>
                  </a:solidFill>
                </a:rPr>
                <a:t>especifico</a:t>
              </a:r>
              <a:endParaRPr lang="en-GB" sz="1200" b="1" kern="0" dirty="0">
                <a:solidFill>
                  <a:schemeClr val="bg1"/>
                </a:solidFill>
              </a:endParaRPr>
            </a:p>
          </p:txBody>
        </p:sp>
        <p:sp>
          <p:nvSpPr>
            <p:cNvPr id="50" name="TextBox 49"/>
            <p:cNvSpPr txBox="1"/>
            <p:nvPr/>
          </p:nvSpPr>
          <p:spPr>
            <a:xfrm>
              <a:off x="3955014" y="1982923"/>
              <a:ext cx="2501006" cy="338554"/>
            </a:xfrm>
            <a:prstGeom prst="rect">
              <a:avLst/>
            </a:prstGeom>
            <a:noFill/>
          </p:spPr>
          <p:txBody>
            <a:bodyPr wrap="none" rtlCol="0">
              <a:spAutoFit/>
            </a:bodyPr>
            <a:lstStyle/>
            <a:p>
              <a:r>
                <a:rPr lang="en-GB" sz="1600" dirty="0" err="1">
                  <a:solidFill>
                    <a:schemeClr val="tx2"/>
                  </a:solidFill>
                </a:rPr>
                <a:t>Indicadores</a:t>
              </a:r>
              <a:r>
                <a:rPr lang="en-GB" sz="1600" dirty="0">
                  <a:solidFill>
                    <a:schemeClr val="tx2"/>
                  </a:solidFill>
                </a:rPr>
                <a:t> y </a:t>
              </a:r>
              <a:r>
                <a:rPr lang="en-GB" sz="1600" dirty="0" err="1">
                  <a:solidFill>
                    <a:schemeClr val="tx2"/>
                  </a:solidFill>
                </a:rPr>
                <a:t>parametros</a:t>
              </a:r>
              <a:endParaRPr lang="en-GB" sz="1600" dirty="0">
                <a:solidFill>
                  <a:schemeClr val="tx2"/>
                </a:solidFill>
              </a:endParaRPr>
            </a:p>
          </p:txBody>
        </p:sp>
      </p:grpSp>
    </p:spTree>
    <p:extLst>
      <p:ext uri="{BB962C8B-B14F-4D97-AF65-F5344CB8AC3E}">
        <p14:creationId xmlns:p14="http://schemas.microsoft.com/office/powerpoint/2010/main" val="4180717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584775"/>
          </a:xfrm>
        </p:spPr>
        <p:txBody>
          <a:bodyPr>
            <a:normAutofit fontScale="90000"/>
          </a:bodyPr>
          <a:lstStyle/>
          <a:p>
            <a:r>
              <a:rPr lang="es-MX" dirty="0" smtClean="0"/>
              <a:t>Reportar los resultados de la evaluación cuantitativa</a:t>
            </a:r>
            <a:endParaRPr lang="es-MX" dirty="0"/>
          </a:p>
        </p:txBody>
      </p:sp>
      <p:graphicFrame>
        <p:nvGraphicFramePr>
          <p:cNvPr id="6" name="Table 5"/>
          <p:cNvGraphicFramePr>
            <a:graphicFrameLocks noGrp="1"/>
          </p:cNvGraphicFramePr>
          <p:nvPr>
            <p:extLst>
              <p:ext uri="{D42A27DB-BD31-4B8C-83A1-F6EECF244321}">
                <p14:modId xmlns:p14="http://schemas.microsoft.com/office/powerpoint/2010/main" val="3358621500"/>
              </p:ext>
            </p:extLst>
          </p:nvPr>
        </p:nvGraphicFramePr>
        <p:xfrm>
          <a:off x="742950" y="1676400"/>
          <a:ext cx="7886700" cy="3987054"/>
        </p:xfrm>
        <a:graphic>
          <a:graphicData uri="http://schemas.openxmlformats.org/drawingml/2006/table">
            <a:tbl>
              <a:tblPr firstRow="1" firstCol="1" bandRow="1">
                <a:tableStyleId>{5C22544A-7EE6-4342-B048-85BDC9FD1C3A}</a:tableStyleId>
              </a:tblPr>
              <a:tblGrid>
                <a:gridCol w="1170972">
                  <a:extLst>
                    <a:ext uri="{9D8B030D-6E8A-4147-A177-3AD203B41FA5}">
                      <a16:colId xmlns:a16="http://schemas.microsoft.com/office/drawing/2014/main" val="3563244671"/>
                    </a:ext>
                  </a:extLst>
                </a:gridCol>
                <a:gridCol w="601650">
                  <a:extLst>
                    <a:ext uri="{9D8B030D-6E8A-4147-A177-3AD203B41FA5}">
                      <a16:colId xmlns:a16="http://schemas.microsoft.com/office/drawing/2014/main" val="3141718182"/>
                    </a:ext>
                  </a:extLst>
                </a:gridCol>
                <a:gridCol w="601650">
                  <a:extLst>
                    <a:ext uri="{9D8B030D-6E8A-4147-A177-3AD203B41FA5}">
                      <a16:colId xmlns:a16="http://schemas.microsoft.com/office/drawing/2014/main" val="716897695"/>
                    </a:ext>
                  </a:extLst>
                </a:gridCol>
                <a:gridCol w="601051">
                  <a:extLst>
                    <a:ext uri="{9D8B030D-6E8A-4147-A177-3AD203B41FA5}">
                      <a16:colId xmlns:a16="http://schemas.microsoft.com/office/drawing/2014/main" val="2650694681"/>
                    </a:ext>
                  </a:extLst>
                </a:gridCol>
                <a:gridCol w="601051">
                  <a:extLst>
                    <a:ext uri="{9D8B030D-6E8A-4147-A177-3AD203B41FA5}">
                      <a16:colId xmlns:a16="http://schemas.microsoft.com/office/drawing/2014/main" val="1732185062"/>
                    </a:ext>
                  </a:extLst>
                </a:gridCol>
                <a:gridCol w="601051">
                  <a:extLst>
                    <a:ext uri="{9D8B030D-6E8A-4147-A177-3AD203B41FA5}">
                      <a16:colId xmlns:a16="http://schemas.microsoft.com/office/drawing/2014/main" val="1471345048"/>
                    </a:ext>
                  </a:extLst>
                </a:gridCol>
                <a:gridCol w="601051">
                  <a:extLst>
                    <a:ext uri="{9D8B030D-6E8A-4147-A177-3AD203B41FA5}">
                      <a16:colId xmlns:a16="http://schemas.microsoft.com/office/drawing/2014/main" val="1834061071"/>
                    </a:ext>
                  </a:extLst>
                </a:gridCol>
                <a:gridCol w="601051">
                  <a:extLst>
                    <a:ext uri="{9D8B030D-6E8A-4147-A177-3AD203B41FA5}">
                      <a16:colId xmlns:a16="http://schemas.microsoft.com/office/drawing/2014/main" val="1480645622"/>
                    </a:ext>
                  </a:extLst>
                </a:gridCol>
                <a:gridCol w="601051">
                  <a:extLst>
                    <a:ext uri="{9D8B030D-6E8A-4147-A177-3AD203B41FA5}">
                      <a16:colId xmlns:a16="http://schemas.microsoft.com/office/drawing/2014/main" val="455565251"/>
                    </a:ext>
                  </a:extLst>
                </a:gridCol>
                <a:gridCol w="601051">
                  <a:extLst>
                    <a:ext uri="{9D8B030D-6E8A-4147-A177-3AD203B41FA5}">
                      <a16:colId xmlns:a16="http://schemas.microsoft.com/office/drawing/2014/main" val="136703513"/>
                    </a:ext>
                  </a:extLst>
                </a:gridCol>
                <a:gridCol w="529811">
                  <a:extLst>
                    <a:ext uri="{9D8B030D-6E8A-4147-A177-3AD203B41FA5}">
                      <a16:colId xmlns:a16="http://schemas.microsoft.com/office/drawing/2014/main" val="2913767184"/>
                    </a:ext>
                  </a:extLst>
                </a:gridCol>
                <a:gridCol w="775260">
                  <a:extLst>
                    <a:ext uri="{9D8B030D-6E8A-4147-A177-3AD203B41FA5}">
                      <a16:colId xmlns:a16="http://schemas.microsoft.com/office/drawing/2014/main" val="1093390135"/>
                    </a:ext>
                  </a:extLst>
                </a:gridCol>
              </a:tblGrid>
              <a:tr h="538791">
                <a:tc>
                  <a:txBody>
                    <a:bodyPr/>
                    <a:lstStyle/>
                    <a:p>
                      <a:pPr>
                        <a:lnSpc>
                          <a:spcPct val="125000"/>
                        </a:lnSpc>
                        <a:spcBef>
                          <a:spcPts val="200"/>
                        </a:spcBef>
                        <a:spcAft>
                          <a:spcPts val="200"/>
                        </a:spcAft>
                      </a:pPr>
                      <a:r>
                        <a:rPr lang="en-US" sz="900">
                          <a:effectLst/>
                        </a:rPr>
                        <a:t/>
                      </a:r>
                      <a:br>
                        <a:rPr lang="en-US" sz="900">
                          <a:effectLst/>
                        </a:rPr>
                      </a:br>
                      <a:r>
                        <a:rPr lang="en-US" sz="900">
                          <a:effectLst/>
                        </a:rPr>
                        <a:t>Impact category #1</a:t>
                      </a:r>
                      <a:endParaRPr lang="en-GB" sz="900">
                        <a:effectLst/>
                        <a:latin typeface="Arial" panose="020B0604020202020204" pitchFamily="34" charset="0"/>
                        <a:ea typeface="Calibri" panose="020F0502020204030204" pitchFamily="34" charset="0"/>
                      </a:endParaRPr>
                    </a:p>
                  </a:txBody>
                  <a:tcPr marL="64655" marR="64655" marT="0" marB="0"/>
                </a:tc>
                <a:tc gridSpan="11">
                  <a:txBody>
                    <a:bodyPr/>
                    <a:lstStyle/>
                    <a:p>
                      <a:pPr>
                        <a:lnSpc>
                          <a:spcPct val="125000"/>
                        </a:lnSpc>
                        <a:spcBef>
                          <a:spcPts val="200"/>
                        </a:spcBef>
                        <a:spcAft>
                          <a:spcPts val="200"/>
                        </a:spcAft>
                      </a:pPr>
                      <a:r>
                        <a:rPr lang="en-US" sz="900" dirty="0">
                          <a:effectLst/>
                        </a:rPr>
                        <a:t>[Name of impact category]  </a:t>
                      </a:r>
                      <a:endParaRPr lang="en-GB" sz="900" dirty="0">
                        <a:effectLst/>
                        <a:latin typeface="Arial" panose="020B0604020202020204" pitchFamily="34" charset="0"/>
                        <a:ea typeface="Calibri" panose="020F0502020204030204" pitchFamily="34" charset="0"/>
                      </a:endParaRPr>
                    </a:p>
                  </a:txBody>
                  <a:tcPr marL="64655" marR="6465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38865770"/>
                  </a:ext>
                </a:extLst>
              </a:tr>
              <a:tr h="179597">
                <a:tc>
                  <a:txBody>
                    <a:bodyPr/>
                    <a:lstStyle/>
                    <a:p>
                      <a:pPr>
                        <a:lnSpc>
                          <a:spcPct val="125000"/>
                        </a:lnSpc>
                        <a:spcBef>
                          <a:spcPts val="200"/>
                        </a:spcBef>
                        <a:spcAft>
                          <a:spcPts val="200"/>
                        </a:spcAft>
                      </a:pPr>
                      <a:r>
                        <a:rPr lang="en-US" sz="900">
                          <a:effectLst/>
                        </a:rPr>
                        <a:t>Indicator #1</a:t>
                      </a:r>
                      <a:endParaRPr lang="en-GB" sz="900">
                        <a:effectLst/>
                        <a:latin typeface="Arial" panose="020B0604020202020204" pitchFamily="34" charset="0"/>
                        <a:ea typeface="Calibri" panose="020F0502020204030204" pitchFamily="34" charset="0"/>
                      </a:endParaRPr>
                    </a:p>
                  </a:txBody>
                  <a:tcPr marL="64655" marR="64655" marT="0" marB="0"/>
                </a:tc>
                <a:tc gridSpan="11">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01064480"/>
                  </a:ext>
                </a:extLst>
              </a:tr>
              <a:tr h="179597">
                <a:tc>
                  <a:txBody>
                    <a:bodyPr/>
                    <a:lstStyle/>
                    <a:p>
                      <a:pPr>
                        <a:lnSpc>
                          <a:spcPct val="125000"/>
                        </a:lnSpc>
                        <a:spcBef>
                          <a:spcPts val="200"/>
                        </a:spcBef>
                        <a:spcAft>
                          <a:spcPts val="200"/>
                        </a:spcAft>
                      </a:pPr>
                      <a:r>
                        <a:rPr lang="en-US" sz="900">
                          <a:effectLst/>
                        </a:rPr>
                        <a:t>Specific impact</a:t>
                      </a:r>
                      <a:endParaRPr lang="en-GB" sz="900">
                        <a:effectLst/>
                        <a:latin typeface="Arial" panose="020B0604020202020204" pitchFamily="34" charset="0"/>
                        <a:ea typeface="Calibri" panose="020F0502020204030204" pitchFamily="34" charset="0"/>
                      </a:endParaRPr>
                    </a:p>
                  </a:txBody>
                  <a:tcPr marL="64655" marR="64655" marT="0" marB="0"/>
                </a:tc>
                <a:tc gridSpan="11">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74961020"/>
                  </a:ext>
                </a:extLst>
              </a:tr>
              <a:tr h="359194">
                <a:tc>
                  <a:txBody>
                    <a:bodyPr/>
                    <a:lstStyle/>
                    <a:p>
                      <a:pPr>
                        <a:lnSpc>
                          <a:spcPct val="125000"/>
                        </a:lnSpc>
                        <a:spcBef>
                          <a:spcPts val="200"/>
                        </a:spcBef>
                        <a:spcAft>
                          <a:spcPts val="200"/>
                        </a:spcAft>
                      </a:pPr>
                      <a:r>
                        <a:rPr lang="en-US" sz="900">
                          <a:effectLst/>
                        </a:rPr>
                        <a:t>Assessment method</a:t>
                      </a:r>
                      <a:endParaRPr lang="en-GB" sz="900">
                        <a:effectLst/>
                        <a:latin typeface="Arial" panose="020B0604020202020204" pitchFamily="34" charset="0"/>
                        <a:ea typeface="Calibri" panose="020F0502020204030204" pitchFamily="34" charset="0"/>
                      </a:endParaRPr>
                    </a:p>
                  </a:txBody>
                  <a:tcPr marL="64655" marR="64655" marT="0" marB="0"/>
                </a:tc>
                <a:tc gridSpan="11">
                  <a:txBody>
                    <a:bodyPr/>
                    <a:lstStyle/>
                    <a:p>
                      <a:pPr>
                        <a:lnSpc>
                          <a:spcPct val="125000"/>
                        </a:lnSpc>
                        <a:spcBef>
                          <a:spcPts val="200"/>
                        </a:spcBef>
                        <a:spcAft>
                          <a:spcPts val="200"/>
                        </a:spcAft>
                      </a:pPr>
                      <a:r>
                        <a:rPr lang="en-US" sz="900">
                          <a:effectLst/>
                        </a:rPr>
                        <a:t>Scenario method</a:t>
                      </a:r>
                      <a:endParaRPr lang="en-GB" sz="900">
                        <a:effectLst/>
                        <a:latin typeface="Arial" panose="020B0604020202020204" pitchFamily="34" charset="0"/>
                        <a:ea typeface="Calibri" panose="020F0502020204030204" pitchFamily="34" charset="0"/>
                      </a:endParaRPr>
                    </a:p>
                  </a:txBody>
                  <a:tcPr marL="64655" marR="6465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80772792"/>
                  </a:ext>
                </a:extLst>
              </a:tr>
              <a:tr h="220306">
                <a:tc>
                  <a:txBody>
                    <a:bodyPr/>
                    <a:lstStyle/>
                    <a:p>
                      <a:pPr>
                        <a:lnSpc>
                          <a:spcPct val="125000"/>
                        </a:lnSpc>
                        <a:spcBef>
                          <a:spcPts val="200"/>
                        </a:spcBef>
                        <a:spcAft>
                          <a:spcPts val="200"/>
                        </a:spcAft>
                      </a:pPr>
                      <a:r>
                        <a:rPr lang="en-US" sz="900">
                          <a:effectLst/>
                        </a:rPr>
                        <a:t>Equation</a:t>
                      </a:r>
                      <a:endParaRPr lang="en-GB" sz="900">
                        <a:effectLst/>
                        <a:latin typeface="Arial" panose="020B0604020202020204" pitchFamily="34" charset="0"/>
                        <a:ea typeface="Calibri" panose="020F0502020204030204" pitchFamily="34" charset="0"/>
                      </a:endParaRPr>
                    </a:p>
                  </a:txBody>
                  <a:tcPr marL="64655" marR="64655" marT="0" marB="0"/>
                </a:tc>
                <a:tc gridSpan="11">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07942662"/>
                  </a:ext>
                </a:extLst>
              </a:tr>
              <a:tr h="359194">
                <a:tc>
                  <a:txBody>
                    <a:bodyPr/>
                    <a:lstStyle/>
                    <a:p>
                      <a:pPr>
                        <a:lnSpc>
                          <a:spcPct val="125000"/>
                        </a:lnSpc>
                        <a:spcBef>
                          <a:spcPts val="200"/>
                        </a:spcBef>
                        <a:spcAft>
                          <a:spcPts val="200"/>
                        </a:spcAft>
                      </a:pPr>
                      <a:r>
                        <a:rPr lang="en-US" sz="900">
                          <a:effectLst/>
                        </a:rPr>
                        <a:t>Parameters needed</a:t>
                      </a:r>
                      <a:endParaRPr lang="en-GB" sz="900">
                        <a:effectLst/>
                        <a:latin typeface="Arial" panose="020B0604020202020204" pitchFamily="34" charset="0"/>
                        <a:ea typeface="Calibri" panose="020F0502020204030204" pitchFamily="34" charset="0"/>
                      </a:endParaRPr>
                    </a:p>
                  </a:txBody>
                  <a:tcPr marL="64655" marR="64655" marT="0" marB="0"/>
                </a:tc>
                <a:tc gridSpan="11">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0879910"/>
                  </a:ext>
                </a:extLst>
              </a:tr>
              <a:tr h="402896">
                <a:tc>
                  <a:txBody>
                    <a:bodyPr/>
                    <a:lstStyle/>
                    <a:p>
                      <a:pPr>
                        <a:lnSpc>
                          <a:spcPct val="125000"/>
                        </a:lnSpc>
                        <a:spcBef>
                          <a:spcPts val="200"/>
                        </a:spcBef>
                        <a:spcAft>
                          <a:spcPts val="200"/>
                        </a:spcAft>
                      </a:pPr>
                      <a:r>
                        <a:rPr lang="en-US" sz="900">
                          <a:effectLst/>
                        </a:rPr>
                        <a:t>Assumptions</a:t>
                      </a:r>
                      <a:endParaRPr lang="en-GB" sz="900">
                        <a:effectLst/>
                        <a:latin typeface="Arial" panose="020B0604020202020204" pitchFamily="34" charset="0"/>
                        <a:ea typeface="Calibri" panose="020F0502020204030204" pitchFamily="34" charset="0"/>
                      </a:endParaRPr>
                    </a:p>
                  </a:txBody>
                  <a:tcPr marL="64655" marR="64655" marT="0" marB="0"/>
                </a:tc>
                <a:tc gridSpan="11">
                  <a:txBody>
                    <a:bodyPr/>
                    <a:lstStyle/>
                    <a:p>
                      <a:pPr>
                        <a:lnSpc>
                          <a:spcPct val="125000"/>
                        </a:lnSpc>
                        <a:spcBef>
                          <a:spcPts val="200"/>
                        </a:spcBef>
                        <a:spcAft>
                          <a:spcPts val="200"/>
                        </a:spcAft>
                      </a:pPr>
                      <a:r>
                        <a:rPr lang="en-US" sz="900">
                          <a:effectLst/>
                        </a:rPr>
                        <a:t>[Description of the policy scenario and specific assumptions made]</a:t>
                      </a:r>
                      <a:endParaRPr lang="en-GB" sz="900">
                        <a:effectLst/>
                        <a:latin typeface="Arial" panose="020B0604020202020204" pitchFamily="34" charset="0"/>
                        <a:ea typeface="Calibri" panose="020F0502020204030204" pitchFamily="34" charset="0"/>
                      </a:endParaRPr>
                    </a:p>
                  </a:txBody>
                  <a:tcPr marL="64655" marR="6465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4681439"/>
                  </a:ext>
                </a:extLst>
              </a:tr>
              <a:tr h="402896">
                <a:tc>
                  <a:txBody>
                    <a:bodyPr/>
                    <a:lstStyle/>
                    <a:p>
                      <a:pPr>
                        <a:lnSpc>
                          <a:spcPct val="125000"/>
                        </a:lnSpc>
                        <a:spcBef>
                          <a:spcPts val="200"/>
                        </a:spcBef>
                        <a:spcAft>
                          <a:spcPts val="200"/>
                        </a:spcAft>
                      </a:pPr>
                      <a:r>
                        <a:rPr lang="en-US" sz="900">
                          <a:effectLst/>
                        </a:rPr>
                        <a:t>Assessment period</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2016</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2017</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2018</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2019</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2020</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2021</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2022</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2023</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2024</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2025</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Cumulative impact</a:t>
                      </a:r>
                      <a:endParaRPr lang="en-GB" sz="900">
                        <a:effectLst/>
                        <a:latin typeface="Arial" panose="020B0604020202020204" pitchFamily="34" charset="0"/>
                        <a:ea typeface="Calibri" panose="020F0502020204030204" pitchFamily="34" charset="0"/>
                      </a:endParaRPr>
                    </a:p>
                  </a:txBody>
                  <a:tcPr marL="64655" marR="64655" marT="0" marB="0"/>
                </a:tc>
                <a:extLst>
                  <a:ext uri="{0D108BD9-81ED-4DB2-BD59-A6C34878D82A}">
                    <a16:rowId xmlns:a16="http://schemas.microsoft.com/office/drawing/2014/main" val="457658981"/>
                  </a:ext>
                </a:extLst>
              </a:tr>
              <a:tr h="402896">
                <a:tc>
                  <a:txBody>
                    <a:bodyPr/>
                    <a:lstStyle/>
                    <a:p>
                      <a:pPr>
                        <a:lnSpc>
                          <a:spcPct val="125000"/>
                        </a:lnSpc>
                        <a:spcBef>
                          <a:spcPts val="200"/>
                        </a:spcBef>
                        <a:spcAft>
                          <a:spcPts val="200"/>
                        </a:spcAft>
                      </a:pPr>
                      <a:r>
                        <a:rPr lang="en-US" sz="900">
                          <a:effectLst/>
                        </a:rPr>
                        <a:t>Baseline values</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N/A</a:t>
                      </a:r>
                      <a:endParaRPr lang="en-GB" sz="900">
                        <a:effectLst/>
                        <a:latin typeface="Arial" panose="020B0604020202020204" pitchFamily="34" charset="0"/>
                        <a:ea typeface="Calibri" panose="020F0502020204030204" pitchFamily="34" charset="0"/>
                      </a:endParaRPr>
                    </a:p>
                  </a:txBody>
                  <a:tcPr marL="64655" marR="64655" marT="0" marB="0"/>
                </a:tc>
                <a:extLst>
                  <a:ext uri="{0D108BD9-81ED-4DB2-BD59-A6C34878D82A}">
                    <a16:rowId xmlns:a16="http://schemas.microsoft.com/office/drawing/2014/main" val="2917196868"/>
                  </a:ext>
                </a:extLst>
              </a:tr>
              <a:tr h="402896">
                <a:tc>
                  <a:txBody>
                    <a:bodyPr/>
                    <a:lstStyle/>
                    <a:p>
                      <a:pPr>
                        <a:lnSpc>
                          <a:spcPct val="125000"/>
                        </a:lnSpc>
                        <a:spcBef>
                          <a:spcPts val="200"/>
                        </a:spcBef>
                        <a:spcAft>
                          <a:spcPts val="200"/>
                        </a:spcAft>
                      </a:pPr>
                      <a:r>
                        <a:rPr lang="en-US" sz="900">
                          <a:effectLst/>
                        </a:rPr>
                        <a:t>Policy scenario values</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N/A</a:t>
                      </a:r>
                      <a:endParaRPr lang="en-GB" sz="900">
                        <a:effectLst/>
                        <a:latin typeface="Arial" panose="020B0604020202020204" pitchFamily="34" charset="0"/>
                        <a:ea typeface="Calibri" panose="020F0502020204030204" pitchFamily="34" charset="0"/>
                      </a:endParaRPr>
                    </a:p>
                  </a:txBody>
                  <a:tcPr marL="64655" marR="64655" marT="0" marB="0"/>
                </a:tc>
                <a:extLst>
                  <a:ext uri="{0D108BD9-81ED-4DB2-BD59-A6C34878D82A}">
                    <a16:rowId xmlns:a16="http://schemas.microsoft.com/office/drawing/2014/main" val="3645489028"/>
                  </a:ext>
                </a:extLst>
              </a:tr>
              <a:tr h="538791">
                <a:tc>
                  <a:txBody>
                    <a:bodyPr/>
                    <a:lstStyle/>
                    <a:p>
                      <a:pPr>
                        <a:lnSpc>
                          <a:spcPct val="125000"/>
                        </a:lnSpc>
                        <a:spcBef>
                          <a:spcPts val="200"/>
                        </a:spcBef>
                        <a:spcAft>
                          <a:spcPts val="200"/>
                        </a:spcAft>
                      </a:pPr>
                      <a:r>
                        <a:rPr lang="en-US" sz="900">
                          <a:effectLst/>
                        </a:rPr>
                        <a:t>Change in indicator per year from the policy</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a:effectLst/>
                        </a:rPr>
                        <a:t> </a:t>
                      </a:r>
                      <a:endParaRPr lang="en-GB" sz="900">
                        <a:effectLst/>
                        <a:latin typeface="Arial" panose="020B0604020202020204" pitchFamily="34" charset="0"/>
                        <a:ea typeface="Calibri" panose="020F0502020204030204" pitchFamily="34" charset="0"/>
                      </a:endParaRPr>
                    </a:p>
                  </a:txBody>
                  <a:tcPr marL="64655" marR="64655" marT="0" marB="0"/>
                </a:tc>
                <a:tc>
                  <a:txBody>
                    <a:bodyPr/>
                    <a:lstStyle/>
                    <a:p>
                      <a:pPr>
                        <a:lnSpc>
                          <a:spcPct val="125000"/>
                        </a:lnSpc>
                        <a:spcBef>
                          <a:spcPts val="200"/>
                        </a:spcBef>
                        <a:spcAft>
                          <a:spcPts val="200"/>
                        </a:spcAft>
                      </a:pPr>
                      <a:r>
                        <a:rPr lang="en-US" sz="900" dirty="0">
                          <a:effectLst/>
                        </a:rPr>
                        <a:t>[Sum]</a:t>
                      </a:r>
                      <a:endParaRPr lang="en-GB" sz="900" dirty="0">
                        <a:effectLst/>
                        <a:latin typeface="Arial" panose="020B0604020202020204" pitchFamily="34" charset="0"/>
                        <a:ea typeface="Calibri" panose="020F0502020204030204" pitchFamily="34" charset="0"/>
                      </a:endParaRPr>
                    </a:p>
                  </a:txBody>
                  <a:tcPr marL="64655" marR="64655" marT="0" marB="0"/>
                </a:tc>
                <a:extLst>
                  <a:ext uri="{0D108BD9-81ED-4DB2-BD59-A6C34878D82A}">
                    <a16:rowId xmlns:a16="http://schemas.microsoft.com/office/drawing/2014/main" val="2953664397"/>
                  </a:ext>
                </a:extLst>
              </a:tr>
            </a:tbl>
          </a:graphicData>
        </a:graphic>
      </p:graphicFrame>
    </p:spTree>
    <p:extLst>
      <p:ext uri="{BB962C8B-B14F-4D97-AF65-F5344CB8AC3E}">
        <p14:creationId xmlns:p14="http://schemas.microsoft.com/office/powerpoint/2010/main" val="3604950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s-CR" sz="2800" noProof="0" dirty="0" smtClean="0">
                <a:latin typeface="Century Gothic" panose="020B0502020202020204" pitchFamily="34" charset="0"/>
              </a:rPr>
              <a:t>Evaluar la incertidumbre</a:t>
            </a:r>
            <a:endParaRPr lang="es-CR" sz="2800" noProof="0" dirty="0">
              <a:latin typeface="Century Gothic" panose="020B0502020202020204" pitchFamily="34" charset="0"/>
            </a:endParaRPr>
          </a:p>
        </p:txBody>
      </p:sp>
      <p:sp>
        <p:nvSpPr>
          <p:cNvPr id="14" name="TextBox 13"/>
          <p:cNvSpPr txBox="1"/>
          <p:nvPr/>
        </p:nvSpPr>
        <p:spPr>
          <a:xfrm>
            <a:off x="8766048" y="6477000"/>
            <a:ext cx="377952" cy="381000"/>
          </a:xfrm>
          <a:prstGeom prst="rect">
            <a:avLst/>
          </a:prstGeom>
        </p:spPr>
        <p:txBody>
          <a:bodyPr vert="horz" wrap="none" rtlCol="0" anchor="ctr">
            <a:normAutofit/>
          </a:bodyPr>
          <a:lstStyle/>
          <a:p>
            <a:pPr algn="ctr">
              <a:spcBef>
                <a:spcPct val="0"/>
              </a:spcBef>
            </a:pPr>
            <a:fld id="{DE4D266D-46A3-4199-BED5-A24930169276}" type="slidenum">
              <a:rPr lang="en-GB" sz="1400">
                <a:solidFill>
                  <a:srgbClr val="000000"/>
                </a:solidFill>
                <a:latin typeface="+mj-lt"/>
                <a:ea typeface="+mj-ea"/>
                <a:cs typeface="+mj-cs"/>
              </a:rPr>
              <a:pPr algn="ctr">
                <a:spcBef>
                  <a:spcPct val="0"/>
                </a:spcBef>
              </a:pPr>
              <a:t>47</a:t>
            </a:fld>
            <a:endParaRPr lang="en-GB" sz="1400" dirty="0">
              <a:solidFill>
                <a:srgbClr val="000000"/>
              </a:solidFill>
              <a:latin typeface="+mj-lt"/>
              <a:ea typeface="+mj-ea"/>
              <a:cs typeface="+mj-cs"/>
            </a:endParaRPr>
          </a:p>
        </p:txBody>
      </p:sp>
    </p:spTree>
    <p:extLst>
      <p:ext uri="{BB962C8B-B14F-4D97-AF65-F5344CB8AC3E}">
        <p14:creationId xmlns:p14="http://schemas.microsoft.com/office/powerpoint/2010/main" val="665236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7820" y="120181"/>
            <a:ext cx="8383780" cy="870421"/>
          </a:xfrm>
        </p:spPr>
        <p:txBody>
          <a:bodyPr>
            <a:normAutofit/>
          </a:bodyPr>
          <a:lstStyle/>
          <a:p>
            <a:r>
              <a:rPr lang="es-CR" sz="2400" dirty="0" smtClean="0">
                <a:latin typeface="Century Gothic" panose="020B0502020202020204" pitchFamily="34" charset="0"/>
              </a:rPr>
              <a:t>Introducción al análisis de incertidumbre y al análisis de sensibilidad</a:t>
            </a:r>
            <a:endParaRPr lang="es-CR" sz="2400" noProof="0" dirty="0">
              <a:latin typeface="Century Gothic" panose="020B0502020202020204" pitchFamily="34" charset="0"/>
            </a:endParaRPr>
          </a:p>
        </p:txBody>
      </p:sp>
      <p:sp>
        <p:nvSpPr>
          <p:cNvPr id="4" name="Text Placeholder 3"/>
          <p:cNvSpPr>
            <a:spLocks noGrp="1"/>
          </p:cNvSpPr>
          <p:nvPr>
            <p:ph type="body" sz="quarter" idx="14"/>
          </p:nvPr>
        </p:nvSpPr>
        <p:spPr>
          <a:xfrm>
            <a:off x="628650" y="1295402"/>
            <a:ext cx="8134350" cy="2249379"/>
          </a:xfrm>
        </p:spPr>
        <p:txBody>
          <a:bodyPr>
            <a:normAutofit/>
          </a:bodyPr>
          <a:lstStyle/>
          <a:p>
            <a:r>
              <a:rPr lang="es-CR" sz="2000" b="1" dirty="0">
                <a:latin typeface="Century Gothic" panose="020B0502020202020204" pitchFamily="34" charset="0"/>
              </a:rPr>
              <a:t>Análisis de incertidumbre  </a:t>
            </a:r>
          </a:p>
          <a:p>
            <a:pPr marL="457200" lvl="1" indent="0">
              <a:buNone/>
            </a:pPr>
            <a:r>
              <a:rPr lang="es-CR" sz="1600" dirty="0">
                <a:latin typeface="Century Gothic" panose="020B0502020202020204" pitchFamily="34" charset="0"/>
              </a:rPr>
              <a:t>Procedimiento sistemático para cuantificar y/o calificar la incertidumbre asociada a los resultados de la evaluación del impacto</a:t>
            </a:r>
            <a:r>
              <a:rPr lang="es-CR" sz="1800" dirty="0">
                <a:latin typeface="Century Gothic" panose="020B0502020202020204" pitchFamily="34" charset="0"/>
              </a:rPr>
              <a:t>.</a:t>
            </a:r>
          </a:p>
          <a:p>
            <a:r>
              <a:rPr lang="es-CR" sz="2000" b="1" dirty="0">
                <a:latin typeface="Century Gothic" panose="020B0502020202020204" pitchFamily="34" charset="0"/>
              </a:rPr>
              <a:t>Análisis de sensibilidad</a:t>
            </a:r>
          </a:p>
          <a:p>
            <a:pPr marL="457200" lvl="1" indent="0">
              <a:buNone/>
            </a:pPr>
            <a:r>
              <a:rPr lang="es-CR" sz="1600" dirty="0">
                <a:latin typeface="Century Gothic" panose="020B0502020202020204" pitchFamily="34" charset="0"/>
              </a:rPr>
              <a:t>Variar el valor de (combinación de) los parámetros clave para determinar el impacto de esas variaciones en los resultados generales.</a:t>
            </a:r>
          </a:p>
        </p:txBody>
      </p:sp>
      <p:grpSp>
        <p:nvGrpSpPr>
          <p:cNvPr id="14" name="Group 13"/>
          <p:cNvGrpSpPr/>
          <p:nvPr/>
        </p:nvGrpSpPr>
        <p:grpSpPr>
          <a:xfrm>
            <a:off x="1968923" y="3124200"/>
            <a:ext cx="5193879" cy="3071112"/>
            <a:chOff x="-26983" y="0"/>
            <a:chExt cx="5464394" cy="3114617"/>
          </a:xfrm>
        </p:grpSpPr>
        <p:cxnSp>
          <p:nvCxnSpPr>
            <p:cNvPr id="15" name="Straight Connector 14"/>
            <p:cNvCxnSpPr/>
            <p:nvPr/>
          </p:nvCxnSpPr>
          <p:spPr>
            <a:xfrm>
              <a:off x="279302" y="337864"/>
              <a:ext cx="0" cy="2286000"/>
            </a:xfrm>
            <a:prstGeom prst="line">
              <a:avLst/>
            </a:prstGeom>
            <a:noFill/>
            <a:ln w="9525" cap="flat" cmpd="sng" algn="ctr">
              <a:solidFill>
                <a:srgbClr val="09294E"/>
              </a:solidFill>
              <a:prstDash val="solid"/>
            </a:ln>
            <a:effectLst/>
          </p:spPr>
        </p:cxnSp>
        <p:cxnSp>
          <p:nvCxnSpPr>
            <p:cNvPr id="16" name="Straight Connector 15"/>
            <p:cNvCxnSpPr/>
            <p:nvPr/>
          </p:nvCxnSpPr>
          <p:spPr>
            <a:xfrm flipH="1">
              <a:off x="279557" y="2631612"/>
              <a:ext cx="3520440" cy="1"/>
            </a:xfrm>
            <a:prstGeom prst="line">
              <a:avLst/>
            </a:prstGeom>
            <a:noFill/>
            <a:ln w="9525" cap="flat" cmpd="sng" algn="ctr">
              <a:solidFill>
                <a:srgbClr val="09294E"/>
              </a:solidFill>
              <a:prstDash val="solid"/>
            </a:ln>
            <a:effectLst/>
          </p:spPr>
        </p:cxnSp>
        <p:sp>
          <p:nvSpPr>
            <p:cNvPr id="17" name="TextBox 8"/>
            <p:cNvSpPr txBox="1"/>
            <p:nvPr/>
          </p:nvSpPr>
          <p:spPr>
            <a:xfrm rot="16200000">
              <a:off x="-828452" y="1361705"/>
              <a:ext cx="1902460" cy="299521"/>
            </a:xfrm>
            <a:prstGeom prst="rect">
              <a:avLst/>
            </a:prstGeom>
            <a:noFill/>
          </p:spPr>
          <p:txBody>
            <a:bodyPr wrap="square" rtlCol="0">
              <a:spAutoFit/>
            </a:bodyPr>
            <a:lstStyle/>
            <a:p>
              <a:pPr algn="ctr">
                <a:lnSpc>
                  <a:spcPct val="125000"/>
                </a:lnSpc>
              </a:pPr>
              <a:r>
                <a:rPr lang="es-CR" sz="1000" b="1" dirty="0"/>
                <a:t>Incertidumbre</a:t>
              </a:r>
              <a:endParaRPr lang="en-GB" sz="1200" dirty="0">
                <a:latin typeface="Times New Roman" panose="02020603050405020304" pitchFamily="18" charset="0"/>
                <a:ea typeface="Times New Roman" panose="02020603050405020304" pitchFamily="18" charset="0"/>
              </a:endParaRPr>
            </a:p>
          </p:txBody>
        </p:sp>
        <p:sp>
          <p:nvSpPr>
            <p:cNvPr id="18" name="Rectangle 17"/>
            <p:cNvSpPr/>
            <p:nvPr/>
          </p:nvSpPr>
          <p:spPr>
            <a:xfrm>
              <a:off x="1651157" y="2655466"/>
              <a:ext cx="1060516" cy="367134"/>
            </a:xfrm>
            <a:prstGeom prst="rect">
              <a:avLst/>
            </a:prstGeom>
            <a:noFill/>
            <a:ln w="25400" cap="flat" cmpd="sng" algn="ctr">
              <a:noFill/>
              <a:prstDash val="solid"/>
            </a:ln>
            <a:effectLst/>
          </p:spPr>
          <p:txBody>
            <a:bodyPr rtlCol="0" anchor="ctr"/>
            <a:lstStyle/>
            <a:p>
              <a:pPr algn="ctr">
                <a:lnSpc>
                  <a:spcPct val="125000"/>
                </a:lnSpc>
              </a:pPr>
              <a:r>
                <a:rPr lang="en-US" sz="1000" b="1" dirty="0" err="1">
                  <a:solidFill>
                    <a:srgbClr val="09294E"/>
                  </a:solidFill>
                  <a:latin typeface="Arial" panose="020B0604020202020204" pitchFamily="34" charset="0"/>
                  <a:ea typeface="Times New Roman" panose="02020603050405020304" pitchFamily="18" charset="0"/>
                </a:rPr>
                <a:t>Sensibilidad</a:t>
              </a:r>
              <a:endParaRPr lang="en-US" sz="1000" b="1" dirty="0">
                <a:solidFill>
                  <a:srgbClr val="09294E"/>
                </a:solidFill>
                <a:latin typeface="Arial" panose="020B0604020202020204" pitchFamily="34" charset="0"/>
                <a:ea typeface="Times New Roman" panose="02020603050405020304" pitchFamily="18" charset="0"/>
              </a:endParaRPr>
            </a:p>
          </p:txBody>
        </p:sp>
        <p:grpSp>
          <p:nvGrpSpPr>
            <p:cNvPr id="19" name="Group 18"/>
            <p:cNvGrpSpPr/>
            <p:nvPr/>
          </p:nvGrpSpPr>
          <p:grpSpPr>
            <a:xfrm>
              <a:off x="374069" y="450390"/>
              <a:ext cx="3293918" cy="2095452"/>
              <a:chOff x="374069" y="450390"/>
              <a:chExt cx="3293918" cy="2095452"/>
            </a:xfrm>
          </p:grpSpPr>
          <p:sp>
            <p:nvSpPr>
              <p:cNvPr id="32" name="Rectangle 31"/>
              <p:cNvSpPr/>
              <p:nvPr/>
            </p:nvSpPr>
            <p:spPr>
              <a:xfrm>
                <a:off x="374069" y="1549146"/>
                <a:ext cx="1600200" cy="996696"/>
              </a:xfrm>
              <a:prstGeom prst="rect">
                <a:avLst/>
              </a:prstGeom>
              <a:gradFill>
                <a:gsLst>
                  <a:gs pos="24000">
                    <a:srgbClr val="F7D729"/>
                  </a:gs>
                  <a:gs pos="100000">
                    <a:srgbClr val="009F4F"/>
                  </a:gs>
                </a:gsLst>
                <a:lin ang="8100000" scaled="0"/>
              </a:gradFill>
              <a:ln w="25400" cap="flat" cmpd="sng" algn="ctr">
                <a:noFill/>
                <a:prstDash val="solid"/>
              </a:ln>
              <a:effectLst/>
            </p:spPr>
            <p:txBody>
              <a:bodyPr rtlCol="0" anchor="ctr"/>
              <a:lstStyle/>
              <a:p>
                <a:pPr algn="ctr">
                  <a:lnSpc>
                    <a:spcPct val="125000"/>
                  </a:lnSpc>
                </a:pPr>
                <a:r>
                  <a:rPr lang="da-DK" sz="1000" b="1" dirty="0" err="1">
                    <a:solidFill>
                      <a:srgbClr val="09294E"/>
                    </a:solidFill>
                    <a:latin typeface="Arial" panose="020B0604020202020204" pitchFamily="34" charset="0"/>
                    <a:ea typeface="Times New Roman" panose="02020603050405020304" pitchFamily="18" charset="0"/>
                  </a:rPr>
                  <a:t>Incertidumbre</a:t>
                </a:r>
                <a:r>
                  <a:rPr lang="da-DK" sz="1000" b="1" dirty="0">
                    <a:solidFill>
                      <a:srgbClr val="09294E"/>
                    </a:solidFill>
                    <a:latin typeface="Arial" panose="020B0604020202020204" pitchFamily="34" charset="0"/>
                    <a:ea typeface="Times New Roman" panose="02020603050405020304" pitchFamily="18" charset="0"/>
                  </a:rPr>
                  <a:t> </a:t>
                </a:r>
                <a:r>
                  <a:rPr lang="da-DK" sz="1000" b="1" dirty="0" err="1">
                    <a:solidFill>
                      <a:srgbClr val="09294E"/>
                    </a:solidFill>
                    <a:latin typeface="Arial" panose="020B0604020202020204" pitchFamily="34" charset="0"/>
                    <a:ea typeface="Times New Roman" panose="02020603050405020304" pitchFamily="18" charset="0"/>
                  </a:rPr>
                  <a:t>baja</a:t>
                </a:r>
                <a:endParaRPr lang="da-DK" sz="1000" b="1" dirty="0">
                  <a:solidFill>
                    <a:srgbClr val="09294E"/>
                  </a:solidFill>
                  <a:latin typeface="Arial" panose="020B0604020202020204" pitchFamily="34" charset="0"/>
                  <a:ea typeface="Times New Roman" panose="02020603050405020304" pitchFamily="18" charset="0"/>
                </a:endParaRPr>
              </a:p>
              <a:p>
                <a:pPr algn="ctr">
                  <a:lnSpc>
                    <a:spcPct val="125000"/>
                  </a:lnSpc>
                </a:pPr>
                <a:r>
                  <a:rPr lang="da-DK" sz="1000" b="1" dirty="0">
                    <a:solidFill>
                      <a:srgbClr val="09294E"/>
                    </a:solidFill>
                    <a:latin typeface="Arial" panose="020B0604020202020204" pitchFamily="34" charset="0"/>
                    <a:ea typeface="Times New Roman" panose="02020603050405020304" pitchFamily="18" charset="0"/>
                  </a:rPr>
                  <a:t> </a:t>
                </a:r>
                <a:r>
                  <a:rPr lang="en-US" sz="1000" b="1" dirty="0" err="1">
                    <a:solidFill>
                      <a:srgbClr val="09294E"/>
                    </a:solidFill>
                    <a:latin typeface="Arial" panose="020B0604020202020204" pitchFamily="34" charset="0"/>
                    <a:ea typeface="Times New Roman" panose="02020603050405020304" pitchFamily="18" charset="0"/>
                  </a:rPr>
                  <a:t>Sensibilidad</a:t>
                </a:r>
                <a:r>
                  <a:rPr lang="en-US" sz="1000" b="1" dirty="0">
                    <a:solidFill>
                      <a:srgbClr val="09294E"/>
                    </a:solidFill>
                    <a:latin typeface="Arial" panose="020B0604020202020204" pitchFamily="34" charset="0"/>
                    <a:ea typeface="Times New Roman" panose="02020603050405020304" pitchFamily="18" charset="0"/>
                  </a:rPr>
                  <a:t> </a:t>
                </a:r>
                <a:r>
                  <a:rPr lang="en-US" sz="1000" b="1" dirty="0" err="1">
                    <a:solidFill>
                      <a:srgbClr val="09294E"/>
                    </a:solidFill>
                    <a:latin typeface="Arial" panose="020B0604020202020204" pitchFamily="34" charset="0"/>
                    <a:ea typeface="Times New Roman" panose="02020603050405020304" pitchFamily="18" charset="0"/>
                  </a:rPr>
                  <a:t>baja</a:t>
                </a:r>
                <a:endParaRPr lang="en-US" sz="1000" b="1" dirty="0">
                  <a:solidFill>
                    <a:srgbClr val="09294E"/>
                  </a:solidFill>
                  <a:latin typeface="Arial" panose="020B0604020202020204" pitchFamily="34" charset="0"/>
                  <a:ea typeface="Times New Roman" panose="02020603050405020304" pitchFamily="18" charset="0"/>
                </a:endParaRPr>
              </a:p>
            </p:txBody>
          </p:sp>
          <p:sp>
            <p:nvSpPr>
              <p:cNvPr id="33" name="Rectangle 32"/>
              <p:cNvSpPr/>
              <p:nvPr/>
            </p:nvSpPr>
            <p:spPr>
              <a:xfrm>
                <a:off x="2067787" y="1549146"/>
                <a:ext cx="1600200" cy="996696"/>
              </a:xfrm>
              <a:prstGeom prst="rect">
                <a:avLst/>
              </a:prstGeom>
              <a:gradFill>
                <a:gsLst>
                  <a:gs pos="8000">
                    <a:srgbClr val="FF402B"/>
                  </a:gs>
                  <a:gs pos="29000">
                    <a:srgbClr val="F7D729"/>
                  </a:gs>
                </a:gsLst>
                <a:lin ang="8100000" scaled="0"/>
              </a:gradFill>
              <a:ln w="25400" cap="flat" cmpd="sng" algn="ctr">
                <a:noFill/>
                <a:prstDash val="solid"/>
              </a:ln>
              <a:effectLst/>
            </p:spPr>
            <p:txBody>
              <a:bodyPr rtlCol="0" anchor="ctr"/>
              <a:lstStyle/>
              <a:p>
                <a:pPr algn="ctr">
                  <a:lnSpc>
                    <a:spcPct val="125000"/>
                  </a:lnSpc>
                </a:pPr>
                <a:r>
                  <a:rPr lang="da-DK" sz="1000" b="1" dirty="0" err="1">
                    <a:solidFill>
                      <a:srgbClr val="09294E"/>
                    </a:solidFill>
                    <a:latin typeface="Arial" panose="020B0604020202020204" pitchFamily="34" charset="0"/>
                    <a:ea typeface="Times New Roman" panose="02020603050405020304" pitchFamily="18" charset="0"/>
                  </a:rPr>
                  <a:t>Incertidumbre</a:t>
                </a:r>
                <a:r>
                  <a:rPr lang="da-DK" sz="1000" b="1" dirty="0">
                    <a:solidFill>
                      <a:srgbClr val="09294E"/>
                    </a:solidFill>
                    <a:latin typeface="Arial" panose="020B0604020202020204" pitchFamily="34" charset="0"/>
                    <a:ea typeface="Times New Roman" panose="02020603050405020304" pitchFamily="18" charset="0"/>
                  </a:rPr>
                  <a:t> </a:t>
                </a:r>
                <a:r>
                  <a:rPr lang="da-DK" sz="1000" b="1" dirty="0" err="1">
                    <a:solidFill>
                      <a:srgbClr val="09294E"/>
                    </a:solidFill>
                    <a:latin typeface="Arial" panose="020B0604020202020204" pitchFamily="34" charset="0"/>
                    <a:ea typeface="Times New Roman" panose="02020603050405020304" pitchFamily="18" charset="0"/>
                  </a:rPr>
                  <a:t>baja</a:t>
                </a:r>
                <a:endParaRPr lang="da-DK" sz="1000" b="1" dirty="0">
                  <a:solidFill>
                    <a:srgbClr val="09294E"/>
                  </a:solidFill>
                  <a:latin typeface="Arial" panose="020B0604020202020204" pitchFamily="34" charset="0"/>
                  <a:ea typeface="Times New Roman" panose="02020603050405020304" pitchFamily="18" charset="0"/>
                </a:endParaRPr>
              </a:p>
              <a:p>
                <a:pPr algn="ctr">
                  <a:lnSpc>
                    <a:spcPct val="125000"/>
                  </a:lnSpc>
                </a:pPr>
                <a:r>
                  <a:rPr lang="da-DK" sz="1000" b="1" dirty="0">
                    <a:solidFill>
                      <a:srgbClr val="09294E"/>
                    </a:solidFill>
                    <a:latin typeface="Arial" panose="020B0604020202020204" pitchFamily="34" charset="0"/>
                    <a:ea typeface="Times New Roman" panose="02020603050405020304" pitchFamily="18" charset="0"/>
                  </a:rPr>
                  <a:t> </a:t>
                </a:r>
                <a:r>
                  <a:rPr lang="en-US" sz="1000" b="1" dirty="0" err="1">
                    <a:solidFill>
                      <a:srgbClr val="09294E"/>
                    </a:solidFill>
                    <a:latin typeface="Arial" panose="020B0604020202020204" pitchFamily="34" charset="0"/>
                    <a:ea typeface="Times New Roman" panose="02020603050405020304" pitchFamily="18" charset="0"/>
                  </a:rPr>
                  <a:t>Sensibilidad</a:t>
                </a:r>
                <a:r>
                  <a:rPr lang="en-US" sz="1000" b="1" dirty="0">
                    <a:solidFill>
                      <a:srgbClr val="09294E"/>
                    </a:solidFill>
                    <a:latin typeface="Arial" panose="020B0604020202020204" pitchFamily="34" charset="0"/>
                    <a:ea typeface="Times New Roman" panose="02020603050405020304" pitchFamily="18" charset="0"/>
                  </a:rPr>
                  <a:t> </a:t>
                </a:r>
                <a:r>
                  <a:rPr lang="en-US" sz="1000" b="1" dirty="0" err="1">
                    <a:solidFill>
                      <a:srgbClr val="09294E"/>
                    </a:solidFill>
                    <a:latin typeface="Arial" panose="020B0604020202020204" pitchFamily="34" charset="0"/>
                    <a:ea typeface="Times New Roman" panose="02020603050405020304" pitchFamily="18" charset="0"/>
                  </a:rPr>
                  <a:t>alta</a:t>
                </a:r>
                <a:endParaRPr lang="en-US" sz="1000" b="1" dirty="0">
                  <a:solidFill>
                    <a:srgbClr val="09294E"/>
                  </a:solidFill>
                  <a:latin typeface="Arial" panose="020B0604020202020204" pitchFamily="34" charset="0"/>
                  <a:ea typeface="Times New Roman" panose="02020603050405020304" pitchFamily="18" charset="0"/>
                </a:endParaRPr>
              </a:p>
            </p:txBody>
          </p:sp>
          <p:sp>
            <p:nvSpPr>
              <p:cNvPr id="34" name="Rectangle 33"/>
              <p:cNvSpPr/>
              <p:nvPr/>
            </p:nvSpPr>
            <p:spPr>
              <a:xfrm>
                <a:off x="374069" y="450390"/>
                <a:ext cx="1600200" cy="996696"/>
              </a:xfrm>
              <a:prstGeom prst="rect">
                <a:avLst/>
              </a:prstGeom>
              <a:gradFill>
                <a:gsLst>
                  <a:gs pos="0">
                    <a:srgbClr val="FF402B"/>
                  </a:gs>
                  <a:gs pos="22000">
                    <a:srgbClr val="F7D729"/>
                  </a:gs>
                </a:gsLst>
                <a:lin ang="8100000" scaled="0"/>
              </a:gradFill>
              <a:ln w="25400" cap="flat" cmpd="sng" algn="ctr">
                <a:noFill/>
                <a:prstDash val="solid"/>
              </a:ln>
              <a:effectLst/>
            </p:spPr>
            <p:txBody>
              <a:bodyPr rtlCol="0" anchor="ctr"/>
              <a:lstStyle/>
              <a:p>
                <a:pPr algn="ctr">
                  <a:lnSpc>
                    <a:spcPct val="125000"/>
                  </a:lnSpc>
                </a:pPr>
                <a:r>
                  <a:rPr lang="da-DK" sz="1000" b="1" dirty="0" err="1">
                    <a:solidFill>
                      <a:srgbClr val="09294E"/>
                    </a:solidFill>
                    <a:latin typeface="Arial" panose="020B0604020202020204" pitchFamily="34" charset="0"/>
                    <a:ea typeface="Times New Roman" panose="02020603050405020304" pitchFamily="18" charset="0"/>
                  </a:rPr>
                  <a:t>Incertidumbre</a:t>
                </a:r>
                <a:r>
                  <a:rPr lang="da-DK" sz="1000" b="1" dirty="0">
                    <a:solidFill>
                      <a:srgbClr val="09294E"/>
                    </a:solidFill>
                    <a:latin typeface="Arial" panose="020B0604020202020204" pitchFamily="34" charset="0"/>
                    <a:ea typeface="Times New Roman" panose="02020603050405020304" pitchFamily="18" charset="0"/>
                  </a:rPr>
                  <a:t> </a:t>
                </a:r>
                <a:r>
                  <a:rPr lang="da-DK" sz="1000" b="1" dirty="0" err="1">
                    <a:solidFill>
                      <a:srgbClr val="09294E"/>
                    </a:solidFill>
                    <a:latin typeface="Arial" panose="020B0604020202020204" pitchFamily="34" charset="0"/>
                    <a:ea typeface="Times New Roman" panose="02020603050405020304" pitchFamily="18" charset="0"/>
                  </a:rPr>
                  <a:t>alta</a:t>
                </a:r>
                <a:endParaRPr lang="da-DK" sz="1000" b="1" dirty="0">
                  <a:solidFill>
                    <a:srgbClr val="09294E"/>
                  </a:solidFill>
                  <a:latin typeface="Arial" panose="020B0604020202020204" pitchFamily="34" charset="0"/>
                  <a:ea typeface="Times New Roman" panose="02020603050405020304" pitchFamily="18" charset="0"/>
                </a:endParaRPr>
              </a:p>
              <a:p>
                <a:pPr algn="ctr">
                  <a:lnSpc>
                    <a:spcPct val="125000"/>
                  </a:lnSpc>
                </a:pPr>
                <a:r>
                  <a:rPr lang="da-DK" sz="1000" b="1" dirty="0">
                    <a:solidFill>
                      <a:srgbClr val="09294E"/>
                    </a:solidFill>
                    <a:latin typeface="Arial" panose="020B0604020202020204" pitchFamily="34" charset="0"/>
                    <a:ea typeface="Times New Roman" panose="02020603050405020304" pitchFamily="18" charset="0"/>
                  </a:rPr>
                  <a:t> </a:t>
                </a:r>
                <a:r>
                  <a:rPr lang="en-US" sz="1000" b="1" dirty="0" err="1">
                    <a:solidFill>
                      <a:srgbClr val="09294E"/>
                    </a:solidFill>
                    <a:latin typeface="Arial" panose="020B0604020202020204" pitchFamily="34" charset="0"/>
                    <a:ea typeface="Times New Roman" panose="02020603050405020304" pitchFamily="18" charset="0"/>
                  </a:rPr>
                  <a:t>Sensibilidad</a:t>
                </a:r>
                <a:r>
                  <a:rPr lang="en-US" sz="1000" b="1" dirty="0">
                    <a:solidFill>
                      <a:srgbClr val="09294E"/>
                    </a:solidFill>
                    <a:latin typeface="Arial" panose="020B0604020202020204" pitchFamily="34" charset="0"/>
                    <a:ea typeface="Times New Roman" panose="02020603050405020304" pitchFamily="18" charset="0"/>
                  </a:rPr>
                  <a:t> </a:t>
                </a:r>
                <a:r>
                  <a:rPr lang="en-US" sz="1000" b="1" dirty="0" err="1">
                    <a:solidFill>
                      <a:srgbClr val="09294E"/>
                    </a:solidFill>
                    <a:latin typeface="Arial" panose="020B0604020202020204" pitchFamily="34" charset="0"/>
                    <a:ea typeface="Times New Roman" panose="02020603050405020304" pitchFamily="18" charset="0"/>
                  </a:rPr>
                  <a:t>baja</a:t>
                </a:r>
                <a:endParaRPr lang="en-US" sz="1000" b="1" dirty="0">
                  <a:solidFill>
                    <a:srgbClr val="09294E"/>
                  </a:solidFill>
                  <a:latin typeface="Arial" panose="020B0604020202020204" pitchFamily="34" charset="0"/>
                  <a:ea typeface="Times New Roman" panose="02020603050405020304" pitchFamily="18" charset="0"/>
                </a:endParaRPr>
              </a:p>
            </p:txBody>
          </p:sp>
          <p:sp>
            <p:nvSpPr>
              <p:cNvPr id="35" name="Rectangle 34"/>
              <p:cNvSpPr/>
              <p:nvPr/>
            </p:nvSpPr>
            <p:spPr>
              <a:xfrm>
                <a:off x="2067787" y="450390"/>
                <a:ext cx="1600200" cy="996696"/>
              </a:xfrm>
              <a:prstGeom prst="rect">
                <a:avLst/>
              </a:prstGeom>
              <a:gradFill>
                <a:gsLst>
                  <a:gs pos="39000">
                    <a:srgbClr val="FF402B"/>
                  </a:gs>
                  <a:gs pos="87000">
                    <a:srgbClr val="F7D729"/>
                  </a:gs>
                </a:gsLst>
                <a:lin ang="8100000" scaled="0"/>
              </a:gradFill>
              <a:ln w="25400" cap="flat" cmpd="sng" algn="ctr">
                <a:noFill/>
                <a:prstDash val="solid"/>
              </a:ln>
              <a:effectLst/>
            </p:spPr>
            <p:txBody>
              <a:bodyPr rtlCol="0" anchor="ctr"/>
              <a:lstStyle/>
              <a:p>
                <a:pPr algn="ctr">
                  <a:lnSpc>
                    <a:spcPct val="125000"/>
                  </a:lnSpc>
                </a:pPr>
                <a:r>
                  <a:rPr lang="da-DK" sz="1000" b="1" dirty="0" err="1">
                    <a:solidFill>
                      <a:srgbClr val="09294E"/>
                    </a:solidFill>
                    <a:latin typeface="Arial" panose="020B0604020202020204" pitchFamily="34" charset="0"/>
                    <a:ea typeface="Times New Roman" panose="02020603050405020304" pitchFamily="18" charset="0"/>
                  </a:rPr>
                  <a:t>Incertidumbre</a:t>
                </a:r>
                <a:r>
                  <a:rPr lang="da-DK" sz="1000" b="1" dirty="0">
                    <a:solidFill>
                      <a:srgbClr val="09294E"/>
                    </a:solidFill>
                    <a:latin typeface="Arial" panose="020B0604020202020204" pitchFamily="34" charset="0"/>
                    <a:ea typeface="Times New Roman" panose="02020603050405020304" pitchFamily="18" charset="0"/>
                  </a:rPr>
                  <a:t> </a:t>
                </a:r>
                <a:r>
                  <a:rPr lang="da-DK" sz="1000" b="1" dirty="0" err="1">
                    <a:solidFill>
                      <a:srgbClr val="09294E"/>
                    </a:solidFill>
                    <a:latin typeface="Arial" panose="020B0604020202020204" pitchFamily="34" charset="0"/>
                    <a:ea typeface="Times New Roman" panose="02020603050405020304" pitchFamily="18" charset="0"/>
                  </a:rPr>
                  <a:t>alta</a:t>
                </a:r>
                <a:endParaRPr lang="da-DK" sz="1000" b="1" dirty="0">
                  <a:solidFill>
                    <a:srgbClr val="09294E"/>
                  </a:solidFill>
                  <a:latin typeface="Arial" panose="020B0604020202020204" pitchFamily="34" charset="0"/>
                  <a:ea typeface="Times New Roman" panose="02020603050405020304" pitchFamily="18" charset="0"/>
                </a:endParaRPr>
              </a:p>
              <a:p>
                <a:pPr algn="ctr">
                  <a:lnSpc>
                    <a:spcPct val="125000"/>
                  </a:lnSpc>
                </a:pPr>
                <a:r>
                  <a:rPr lang="da-DK" sz="1000" b="1" dirty="0">
                    <a:solidFill>
                      <a:srgbClr val="09294E"/>
                    </a:solidFill>
                    <a:latin typeface="Arial" panose="020B0604020202020204" pitchFamily="34" charset="0"/>
                    <a:ea typeface="Times New Roman" panose="02020603050405020304" pitchFamily="18" charset="0"/>
                  </a:rPr>
                  <a:t> </a:t>
                </a:r>
                <a:r>
                  <a:rPr lang="en-US" sz="1000" b="1" dirty="0" err="1">
                    <a:solidFill>
                      <a:srgbClr val="09294E"/>
                    </a:solidFill>
                    <a:latin typeface="Arial" panose="020B0604020202020204" pitchFamily="34" charset="0"/>
                    <a:ea typeface="Times New Roman" panose="02020603050405020304" pitchFamily="18" charset="0"/>
                  </a:rPr>
                  <a:t>Sensibilidad</a:t>
                </a:r>
                <a:r>
                  <a:rPr lang="en-US" sz="1000" b="1" dirty="0">
                    <a:solidFill>
                      <a:srgbClr val="09294E"/>
                    </a:solidFill>
                    <a:latin typeface="Arial" panose="020B0604020202020204" pitchFamily="34" charset="0"/>
                    <a:ea typeface="Times New Roman" panose="02020603050405020304" pitchFamily="18" charset="0"/>
                  </a:rPr>
                  <a:t> </a:t>
                </a:r>
                <a:r>
                  <a:rPr lang="en-US" sz="1000" b="1" dirty="0" err="1">
                    <a:solidFill>
                      <a:srgbClr val="09294E"/>
                    </a:solidFill>
                    <a:latin typeface="Arial" panose="020B0604020202020204" pitchFamily="34" charset="0"/>
                    <a:ea typeface="Times New Roman" panose="02020603050405020304" pitchFamily="18" charset="0"/>
                  </a:rPr>
                  <a:t>alta</a:t>
                </a:r>
                <a:endParaRPr lang="en-US" sz="1000" b="1" dirty="0">
                  <a:solidFill>
                    <a:srgbClr val="09294E"/>
                  </a:solidFill>
                  <a:latin typeface="Arial" panose="020B0604020202020204" pitchFamily="34" charset="0"/>
                  <a:ea typeface="Times New Roman" panose="02020603050405020304" pitchFamily="18" charset="0"/>
                </a:endParaRPr>
              </a:p>
            </p:txBody>
          </p:sp>
        </p:grpSp>
        <p:sp>
          <p:nvSpPr>
            <p:cNvPr id="20" name="TextBox 14"/>
            <p:cNvSpPr txBox="1"/>
            <p:nvPr/>
          </p:nvSpPr>
          <p:spPr>
            <a:xfrm>
              <a:off x="3745136" y="2630805"/>
              <a:ext cx="1692275" cy="483812"/>
            </a:xfrm>
            <a:prstGeom prst="rect">
              <a:avLst/>
            </a:prstGeom>
            <a:noFill/>
          </p:spPr>
          <p:txBody>
            <a:bodyPr wrap="square" rtlCol="0">
              <a:spAutoFit/>
            </a:bodyPr>
            <a:lstStyle/>
            <a:p>
              <a:pPr algn="ctr">
                <a:lnSpc>
                  <a:spcPct val="125000"/>
                </a:lnSpc>
              </a:pPr>
              <a:r>
                <a:rPr lang="es-ES" sz="1000" b="1" dirty="0">
                  <a:solidFill>
                    <a:srgbClr val="09294E"/>
                  </a:solidFill>
                  <a:latin typeface="Arial" panose="020B0604020202020204" pitchFamily="34" charset="0"/>
                  <a:ea typeface="Times New Roman" panose="02020603050405020304" pitchFamily="18" charset="0"/>
                </a:rPr>
                <a:t>La mejora de los datos es menos necesaria</a:t>
              </a:r>
              <a:endParaRPr lang="en-GB" sz="1200" dirty="0">
                <a:latin typeface="Times New Roman" panose="02020603050405020304" pitchFamily="18" charset="0"/>
                <a:ea typeface="Times New Roman" panose="02020603050405020304" pitchFamily="18" charset="0"/>
              </a:endParaRPr>
            </a:p>
          </p:txBody>
        </p:sp>
        <p:sp>
          <p:nvSpPr>
            <p:cNvPr id="21" name="Rectangle 20"/>
            <p:cNvSpPr/>
            <p:nvPr/>
          </p:nvSpPr>
          <p:spPr>
            <a:xfrm>
              <a:off x="4288344" y="451866"/>
              <a:ext cx="605857" cy="2093976"/>
            </a:xfrm>
            <a:prstGeom prst="rect">
              <a:avLst/>
            </a:prstGeom>
            <a:gradFill>
              <a:gsLst>
                <a:gs pos="1000">
                  <a:srgbClr val="FF402B"/>
                </a:gs>
                <a:gs pos="50000">
                  <a:srgbClr val="F7D729"/>
                </a:gs>
                <a:gs pos="100000">
                  <a:srgbClr val="009F4F"/>
                </a:gs>
              </a:gsLst>
              <a:lin ang="5400000" scaled="0"/>
            </a:gradFill>
            <a:ln w="25400" cap="flat" cmpd="sng" algn="ctr">
              <a:noFill/>
              <a:prstDash val="solid"/>
            </a:ln>
            <a:effectLst/>
          </p:spPr>
          <p:txBody>
            <a:bodyPr rtlCol="0" anchor="ctr"/>
            <a:lstStyle/>
            <a:p>
              <a:endParaRPr lang="en-GB"/>
            </a:p>
          </p:txBody>
        </p:sp>
        <p:sp>
          <p:nvSpPr>
            <p:cNvPr id="31" name="TextBox 26"/>
            <p:cNvSpPr txBox="1"/>
            <p:nvPr/>
          </p:nvSpPr>
          <p:spPr>
            <a:xfrm>
              <a:off x="3745136" y="0"/>
              <a:ext cx="1692275" cy="483812"/>
            </a:xfrm>
            <a:prstGeom prst="rect">
              <a:avLst/>
            </a:prstGeom>
            <a:noFill/>
          </p:spPr>
          <p:txBody>
            <a:bodyPr wrap="square" rtlCol="0">
              <a:spAutoFit/>
            </a:bodyPr>
            <a:lstStyle/>
            <a:p>
              <a:pPr algn="ctr">
                <a:lnSpc>
                  <a:spcPct val="125000"/>
                </a:lnSpc>
              </a:pPr>
              <a:r>
                <a:rPr lang="es-ES" sz="1000" b="1" dirty="0">
                  <a:solidFill>
                    <a:srgbClr val="09294E"/>
                  </a:solidFill>
                  <a:latin typeface="Arial" panose="020B0604020202020204" pitchFamily="34" charset="0"/>
                  <a:ea typeface="Times New Roman" panose="02020603050405020304" pitchFamily="18" charset="0"/>
                </a:rPr>
                <a:t>La mejora de los datos es muy necesaria</a:t>
              </a:r>
              <a:endParaRPr lang="en-GB" sz="1200" dirty="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410938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R" dirty="0" smtClean="0"/>
              <a:t>Resultados de la evaluación cualitativa</a:t>
            </a:r>
            <a:endParaRPr lang="es-CR" dirty="0"/>
          </a:p>
        </p:txBody>
      </p:sp>
      <p:graphicFrame>
        <p:nvGraphicFramePr>
          <p:cNvPr id="6" name="Table 5"/>
          <p:cNvGraphicFramePr>
            <a:graphicFrameLocks noGrp="1"/>
          </p:cNvGraphicFramePr>
          <p:nvPr>
            <p:extLst>
              <p:ext uri="{D42A27DB-BD31-4B8C-83A1-F6EECF244321}">
                <p14:modId xmlns:p14="http://schemas.microsoft.com/office/powerpoint/2010/main" val="3097352296"/>
              </p:ext>
            </p:extLst>
          </p:nvPr>
        </p:nvGraphicFramePr>
        <p:xfrm>
          <a:off x="626533" y="1600200"/>
          <a:ext cx="7905749" cy="1503578"/>
        </p:xfrm>
        <a:graphic>
          <a:graphicData uri="http://schemas.openxmlformats.org/drawingml/2006/table">
            <a:tbl>
              <a:tblPr firstRow="1" firstCol="1" bandRow="1"/>
              <a:tblGrid>
                <a:gridCol w="1352550">
                  <a:extLst>
                    <a:ext uri="{9D8B030D-6E8A-4147-A177-3AD203B41FA5}">
                      <a16:colId xmlns:a16="http://schemas.microsoft.com/office/drawing/2014/main" val="3087619305"/>
                    </a:ext>
                  </a:extLst>
                </a:gridCol>
                <a:gridCol w="1676400">
                  <a:extLst>
                    <a:ext uri="{9D8B030D-6E8A-4147-A177-3AD203B41FA5}">
                      <a16:colId xmlns:a16="http://schemas.microsoft.com/office/drawing/2014/main" val="2469822124"/>
                    </a:ext>
                  </a:extLst>
                </a:gridCol>
                <a:gridCol w="1981200">
                  <a:extLst>
                    <a:ext uri="{9D8B030D-6E8A-4147-A177-3AD203B41FA5}">
                      <a16:colId xmlns:a16="http://schemas.microsoft.com/office/drawing/2014/main" val="3499748375"/>
                    </a:ext>
                  </a:extLst>
                </a:gridCol>
                <a:gridCol w="2895599">
                  <a:extLst>
                    <a:ext uri="{9D8B030D-6E8A-4147-A177-3AD203B41FA5}">
                      <a16:colId xmlns:a16="http://schemas.microsoft.com/office/drawing/2014/main" val="3570228724"/>
                    </a:ext>
                  </a:extLst>
                </a:gridCol>
              </a:tblGrid>
              <a:tr h="990600">
                <a:tc>
                  <a:txBody>
                    <a:bodyPr/>
                    <a:lstStyle/>
                    <a:p>
                      <a:pPr>
                        <a:lnSpc>
                          <a:spcPct val="125000"/>
                        </a:lnSpc>
                        <a:spcBef>
                          <a:spcPts val="200"/>
                        </a:spcBef>
                        <a:spcAft>
                          <a:spcPts val="200"/>
                        </a:spcAft>
                      </a:pPr>
                      <a:r>
                        <a:rPr lang="en-US" sz="1200" b="1" dirty="0" smtClean="0">
                          <a:solidFill>
                            <a:srgbClr val="FFFFFF"/>
                          </a:solidFill>
                          <a:effectLst/>
                          <a:latin typeface="Arial" panose="020B0604020202020204" pitchFamily="34" charset="0"/>
                          <a:ea typeface="Calibri" panose="020F0502020204030204" pitchFamily="34" charset="0"/>
                        </a:rPr>
                        <a:t>Impact </a:t>
                      </a:r>
                      <a:r>
                        <a:rPr lang="en-US" sz="1200" b="1" dirty="0">
                          <a:solidFill>
                            <a:srgbClr val="FFFFFF"/>
                          </a:solidFill>
                          <a:effectLst/>
                          <a:latin typeface="Arial" panose="020B0604020202020204" pitchFamily="34" charset="0"/>
                          <a:ea typeface="Calibri" panose="020F0502020204030204" pitchFamily="34" charset="0"/>
                        </a:rPr>
                        <a:t>category</a:t>
                      </a:r>
                      <a:endParaRPr lang="en-GB" sz="1200" dirty="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200" b="1" dirty="0">
                          <a:solidFill>
                            <a:srgbClr val="FFFFFF"/>
                          </a:solidFill>
                          <a:effectLst/>
                          <a:latin typeface="Arial" panose="020B0604020202020204" pitchFamily="34" charset="0"/>
                          <a:ea typeface="Calibri" panose="020F0502020204030204" pitchFamily="34" charset="0"/>
                        </a:rPr>
                        <a:t>Indicator quantified</a:t>
                      </a:r>
                      <a:endParaRPr lang="en-GB" sz="1200" dirty="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200" b="1" dirty="0">
                          <a:solidFill>
                            <a:srgbClr val="FFFFFF"/>
                          </a:solidFill>
                          <a:effectLst/>
                          <a:latin typeface="Arial" panose="020B0604020202020204" pitchFamily="34" charset="0"/>
                          <a:ea typeface="Calibri" panose="020F0502020204030204" pitchFamily="34" charset="0"/>
                        </a:rPr>
                        <a:t>Estimated impact</a:t>
                      </a:r>
                      <a:r>
                        <a:rPr lang="en-US" sz="1200" dirty="0">
                          <a:solidFill>
                            <a:srgbClr val="FFFFFF"/>
                          </a:solidFill>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p>
                      <a:pPr>
                        <a:lnSpc>
                          <a:spcPct val="125000"/>
                        </a:lnSpc>
                        <a:spcBef>
                          <a:spcPts val="200"/>
                        </a:spcBef>
                        <a:spcAft>
                          <a:spcPts val="200"/>
                        </a:spcAft>
                      </a:pPr>
                      <a:r>
                        <a:rPr lang="en-US" sz="1200" dirty="0">
                          <a:solidFill>
                            <a:srgbClr val="FFFFFF"/>
                          </a:solidFill>
                          <a:effectLst/>
                          <a:latin typeface="Arial" panose="020B0604020202020204" pitchFamily="34" charset="0"/>
                          <a:ea typeface="Calibri" panose="020F0502020204030204" pitchFamily="34" charset="0"/>
                        </a:rPr>
                        <a:t>(Cumulative impact over the assessment period)</a:t>
                      </a:r>
                      <a:endParaRPr lang="en-GB" sz="1200" dirty="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200" b="1">
                          <a:solidFill>
                            <a:srgbClr val="FFFFFF"/>
                          </a:solidFill>
                          <a:effectLst/>
                          <a:latin typeface="Arial" panose="020B0604020202020204" pitchFamily="34" charset="0"/>
                          <a:ea typeface="Calibri" panose="020F0502020204030204" pitchFamily="34" charset="0"/>
                        </a:rPr>
                        <a:t>A quantitative estimate or qualitative description of the uncertainty and sensitivity of the results</a:t>
                      </a:r>
                      <a:endParaRPr lang="en-GB" sz="120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extLst>
                  <a:ext uri="{0D108BD9-81ED-4DB2-BD59-A6C34878D82A}">
                    <a16:rowId xmlns:a16="http://schemas.microsoft.com/office/drawing/2014/main" val="2482890916"/>
                  </a:ext>
                </a:extLst>
              </a:tr>
              <a:tr h="256489">
                <a:tc>
                  <a:txBody>
                    <a:bodyPr/>
                    <a:lstStyle/>
                    <a:p>
                      <a:endParaRPr lang="en-GB" sz="120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3179882173"/>
                  </a:ext>
                </a:extLst>
              </a:tr>
              <a:tr h="256489">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a:txBody>
                  <a:tcPr marL="65773" marR="657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631671677"/>
                  </a:ext>
                </a:extLst>
              </a:tr>
            </a:tbl>
          </a:graphicData>
        </a:graphic>
      </p:graphicFrame>
    </p:spTree>
    <p:extLst>
      <p:ext uri="{BB962C8B-B14F-4D97-AF65-F5344CB8AC3E}">
        <p14:creationId xmlns:p14="http://schemas.microsoft.com/office/powerpoint/2010/main" val="4102132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dirty="0" smtClean="0">
                <a:latin typeface="Century Gothic" panose="020B0502020202020204" pitchFamily="34" charset="0"/>
                <a:cs typeface="Arial" panose="020B0604020202020204" pitchFamily="34" charset="0"/>
              </a:rPr>
              <a:t>Objetivos de mi charla</a:t>
            </a:r>
            <a:endParaRPr lang="es-MX" sz="3200" dirty="0">
              <a:latin typeface="Century Gothic" panose="020B0502020202020204" pitchFamily="34" charset="0"/>
              <a:cs typeface="Arial" panose="020B0604020202020204" pitchFamily="34" charset="0"/>
            </a:endParaRPr>
          </a:p>
        </p:txBody>
      </p:sp>
      <p:sp>
        <p:nvSpPr>
          <p:cNvPr id="4" name="AutoShape 2" descr="data:image/png;base64,iVBORw0KGgoAAAANSUhEUgAAAIoAAAAnCAYAAADQBdBUAAAAAXNSR0IArs4c6QAAAARnQU1BAACxjwv8YQUAAAAJcEhZcwAADsMAAA7DAcdvqGQAABP5SURBVHhe7VwJdFRVtt1VmeeEJCRAEsYwQyOziMxjyxe71VYQFEGZtJFIN4rQCjIp2i5UBkEBEZVP83FABBUEAsgUEBBCIIEASUhCRjJPVal/96lXGSsJAfyGv7LXqlWpe+9777539z1nn3Pvi86kgFqi0JCN9NwIJOecw42sk0jPi0JRcZaq4al0sLfxgJt9E3g6tYaPS0f4uHaAu2NTObYe9yZqRZTEzBO4lPI1EjKPIbfoBgqNWfBz6wEvp5a4kX0aeUVJsNU7wWQywGgqgrG4UFHHCDu9Kxo4tUGzBsPRwnsUHO28tDPW417BLRElJfsczsSvxvXMX4QA9jbOMBQXIMhzKAa0fAc6nR5Z+bH44cKzKDCmw0bvoB1phslUrNrnK+Lkw80hCG0bjkF7v3HQ6+20FvWo66iCKGYXYjIZcfr6KoQnboTBlAd7W3dVqpMWBUU3MSh4BYK8BslvIjplB0KjZyuL4amVVIZREazImANf1y7oFfSa+u6s1dSjLkOvfVeADnmFKdgdORWn4leomW8DB1uPEpIQOr1e6ZMT2i8zWviMQqDnQBQYMtWv0rZlQWvjaNcAqbnh+PHiJEQlbdNq6lGXUYEoZuOSlR+nBvE5cTVOdt7KtdhIeVnY2bgiImkz4jMOayVm9Ah8WWkSFxSbCrUS67C3caM9w6Gr/8LZ+E+00nrUVVQgCi1JEvZEvYCb+ZfgaFuV6DSplnpFIODw1QXIL0zVygEPJWw7+k9UVoVRUPWw0dkrS+WGE3HvIjxho1Zaj7qIckQpVlFKaPSryMiPEldjsTCl0IkoLTLmSsSj19khqzAWR2IWa/VmdGw0AT7OHUWL1ARaK2qfsLh3cC3tZ620HnUN5YhySgnXeOVuHGwpRitrXENxHnxdumBI8Gr0CpwHW52TRDxX03Yh4saXWiuT6JDuygVRJzPiIcEYKhcas1Vt5fPqdbbqGHtFuDeRXRCvldajLqGEKMnZvyH8xkblbqxHLDLAauB7Bv4TjT36oK3fExjeZj38XHqIHjkR92+k5USolmYRyzatvEcLOYymAng5BaNlg1FKljCaInnKg/mXvKJknIj9t1Zy76K4uPL93esoIcqp6ytQjCKrwpXg8JtUi4z8K+YCBU/nlhjR9hPc1/glpUkyEHr5H+KaLOjSZLronALDTUWUtpI/8XbpIL8rw6TaeuBq+k9KIB/VyiqDVmrhwoUYP/4ZrFmzViutjMOHD+PZZydh6tRpuHw5WisFVqxYKccuXrxEK7lzFBUZsGDBm5g8eSrGjXsa+/fv12oqY+nSt+X6H3zwoVZy93Dx4kXVhymYOHESwsLKR6R3CiFKghqYhMwj5kikSujEpRy9tgjn4terWWMwlypidQ2cgZFtPkVuUQoORc+TcsLZvqFyK/bo1mQW2vmNFQL4u/ZCt4CQKvSLCsBVJBSeuEH7bR18CLt378H58+e1ksqIi4vD9u3b8f33O3HzZikxz549iz179uDEibvzIGk95syZg02bPsfOnTsRFBSIPn36aLWVcfLkSbn+b7/9ppXcPfA+9+7dh59/3ovk5GSt9O5AiBKZsk2sRdk8iTVQvBbDoITnMuy68DQSM8O0GqCJZ1/8tdMOsSyRSVuljLqlRYORyrJMg5dzMDo3eV4JVzdFSHdVW1mrEAy7E7PCkJpTNQmcnZ3h5uYGR0dHraQy/P39MWjQIPTv3x/u7ryeGU5OTnIsz3GnyM3NxezZr2DLlv/AxsYGz06YgCVLFlfbL0vf2Y+7DfaB5+bH1tZWK7070HNgEzOPqwFy0Yqqg0mEJxNmKbnn8FPkZBy9uhj5RelS62Tvi+FtP1ZaIwXbzz2Kg9Gvwd+9h9QRxSYDrqTtQFjsMthWcT2G3RTN19J2ayW3h379+mHr1i34/PPPEBzcSiu9uygqKsLIkSOwbdtWRZbNWLjoTa3m/x/0qTnhyDOkCAFqA3s1822VK4pI2oTvz4+R9D1RbCpSREmDh2ML3N/sdTXge5GZH4OcgkTsvjgNcRmHzFpIWluHrY2jsirHrYresvijRaOHhwcGDx6Mnj17KpcThIiICKWHLiMvL09rUXtQg9FSZWdno6CAes+65S3brrCw+uRmdcjIyMCpU6fEZR0+fASxsXFaTXnYJuecVV/WO1MTGBo72nkj15CEQ1fnKtJ8qaxBATr5T0ILnz9LG25D+C78MSVmW6Olz8No7z8el5K/wrWbuyUkZrRTEUzEZRRcQ05hPFwdArTS8mCyrzqiXLt2DcePhykTbIMBAwbAy8t68pDneO21eYiPj4ednbKWjk5o1aolBg4cgC5dumitrCMtLR1ffPEF9u3bj8TERBkwmnwfH2/07n2/ErZPoVmz2m2vYH9mzHhJaalzeOKJv+Hll0O0mvLIysrCc89NRkxMDF54YboSyOO0mltDUlISPvlknfQ9JSVFBLmNjR6uri7o2LEjJkx4Bvfff7/WWlkUhrQUnLcPkww2hW5C5lG09n20hCSEo20D5BvS0bvZPLRp+DcEevbDwODl6N/iXbjaBYjbKjYZtdZmkIBFxiyxRLcLitWZM0OUhnhVhG1lmG3ahx+uwKeffoojR47gwIGDSiTvxkcfrVEPaqIcW1YIlwVJOGbMWKxcuUqijfT0dJnhnKHR0VeFQGPHPoWvv/5aO+JWoUNqapoibgIyM7lmZh0kVHJyihA0J6fmxGZZ/Prrr6pv4/DZZ5tkghQWFskkoZVKT7+JQ4d+wZQp07B61WrtCEWUjPyrapDvbLmfQrjQkIleTedJdGMBV5/PJ36BAI9+SM+9rJWa0dx7JB5q/yU6N5osHTQvJFqgEz2TU5ig/a497O3t4enpKR+KvIqwt7eTWRUZGYnRo0dj2LCh8qEbadCgAYxGo0RNzz8/WQ1c6RIFcebMGbz44t9lkOzs7NChQ3tMmzZVhcjzERISoqxJT7k+XdDcuf/CN998ox15a+A5HRyUta1GkOqUSeU98DrW7q8q0DXOmDFT7p3H9u3bF4uUtlq79iMsX/6eItAYEcN6vR7L3/8AGzeal1b0+YbUWuuTishXmqST//Po1GiiVgIYjPnYFzUT3i5tlcBdh+TsUwi9PFvKLWAE1C0wBCPbfoom7n1RUJRRkodhgq88ee4u6CZ8fHyURViBNWtWyzc/FL/r169T0VI/GbBz58IlR0IyExz8+fPfRH6+uZ9TpkxWx2xSD//vePzxxzB58nNy/OLFC4WkdGULFy5GVFSUtP8jwXtYtuwdsX4k2ksvzZB7/8tfHkGPHj0kSpw3by5Wr14Fb29vicxWrFiFhIQE6Ck+LWb4dkDh2trnMXQPmqWVkDip2BM5VemQPQhQroboETRbWZWL+Db8EUUa6qJSeLu0x9A2H6Fv8yVwtvOTdSSiphXoOwVnjTW0a9dWPaAP5cGRLMxL0BwTO3fuEtHKhz527FhlWV6QmVkRAwcOVFbBQVkmA1xcXNR57sS93x2cPn0GR48eE5I88shoTJpUOrHL4r77uoh1ZDtqoW+/3c5ndbvWRCfaI8hzEPo0W6CVKRWdd0X2mSRmH1cnt0Vksnm/CYXr4OAVyC1Mws6Ip3A2oXJSrZXvaDzU7ksEuPdXlidX8jZ/JF59dbZENkZjMX744Ucp278/VAjWsGFDTJ06WcoqgvohJORl0Ub8e/78NyqIWh0MhvK67P8Cx44dU5FUgRB3/PjxWql19O37gIh5ujUKXr2jjbfogdpBJ2n4hi73KVH6thCCuJF5UkhyM/8yHGy9ROSGJ65HmrIkhJtjIB5svlTWfsJi31JWZ7rsfSkL7qftFjBT3KFdtZlis5+uPW49wmvUqJF6WH9S1qMYV65cEXdFM8zB79Chg5DIGpieP3jwkOicCRMmKMs0UKv5vVF6b9aeDYUr++7n54fAwECttGq0adNavkl4PXfHc2X31qET18A8ycBWy2GndAZxNXU39kRNR4ExrSTzSotgMOXjeMzbJT6+mfdwdPR7Vp1Fh7iMUOy8MA7RKd9LnQU8vw42cLVvpJWUh+VcvOnawmSqHbm8vX3ketQk1CccfP5mGGkN27d/J5EUk3FM5YeEvKTVlIflHu4myp7S2rOxuFrW3cqzo9sl2Fe9t3O7WmgB7kfJgZOtNwa1el/WcogIFdmEXpmlqGFQVoQP0NJjk6wfxWcewcWkLVoZRMA2dO0qRGIYfODKbBy+Ml8sz43MEzgas0QJXVd4ODXTjigFZ4qrq1mVM4SsLdzd3eQcDEFzcnK10qqRmJgg7Z2dndR1XYUgvHZMTKzWohSMjnbs2IHu3bvhwQcfxFtvLSkZHAu4nKDX63DjRqKQzhqKi2smEUlhGWwL6WjhbG3t5LyxsZX7FxTUVPpDq3jp0iWttGpYzsv71/vI5uZbmWXcU5KvBtdRLImHUwspPRn7Ho7GLlYEcZRcSilJSmFv64LT11ciu+C6/Ga7B5SuIYl0ysVw41JU6jbsingau6OmIDX3rKw2u1RhUTp16ijfzF/Q79YGdBlmksUjNDRUK7UOrjpTAPJBtW7dWvx1u3btpI4LkhVXaDlQa9Z8hC1b/hsbNqwTLbB16//IWtChQ4ekTefO5r5HR1/BgQMH5O+yIIkcHe2lj4mJN7TSymDkwjwL2zGcJZo2bYrGjf2ln9RUFYn4wAN9pE90oR9/XLvtp3of5w5wVBaiJp1Cq0Nf3b/5Mvi6/knc1cHoOTiTsFbpETVLqgmxbXQOyFcuKSzmXa2EWxSCxX1Rr9ANmUmjmKtEL0np79Zd/baeHxg16iGZ3ZxRS5YsVTMkUaupGYMHD4Kvr69ca/ny9yWDaw1MnnE7A78Z1fCaxMMP/5dEM7z2okWLZHZawLwHz0vQ9cya9U+88sqrkmm9dMmcRxo58s8lWWKGqsyslgWPJxn5HRYWpsLzc1pNeZB8TLQxhLVMHPZrxIgRcm1OorffXiblFlBzcMnBYDDIVoiFCxfdcrLOZuGbb81PyTmnzH6EWAVrYEKNJOnTVKl3pTGYTd1/KQTX0n+EkxKfXMirCVwXSsu9IKvDHg5NEXfzAKJStgnBLA/X8g2lI3oE/qPEtVUEE2LUC1yboPvYt2+vcg0uSk80kIfFWcZE2p49P4ufZZ6A5CA4ozjjuLbBmcVvks7Pr6EihIMiRg6OHDmK119/Q7YCMEp47LFHJRQmGO3cvJkumVmSaN++feqcrpKT4bX44BmCzp+/QAaa1+IC5dy5c+RvDw93MemhoQfl3OwjV5uZt+A3+96woS+++26HDDgtZsuWLREQYF7K4NrOunXrsWnTphIdNHGi0nzas2NoT+uVmpqO8PBwFcpfkL7R5ZLwDH1pSWmRzp+PEMIw+UY3TncUGXlRyq9fj1Mi9roQlc9U3uuJz/gFP0VOkY3O1twQcy18TfSvnb5Hjgpv9ymSpOWdr3I3XFUg2YzKMjnZ+qjQOk2RhBu0y1siCtlGbr0xrM3HWol10Kwy68kUuYODozx8ZjNnzXoZY8Y8qR70dyq8fU2W9Tdu3ID27dtrR5qxaNFi2UPCh0BwWwITZBxouiWGr4WFBbJOxIxl2W0BJBi3F+za9YMk1HhfJBBdD8lDC0eLw3bt27fFypUrVQTlrx1tBpN2mzdv1vpeLIM4ffq0ktwGyUCLw/7xQytDfUMLePXqNXV+oxBgw4b1aNGiuRxjAQd8+vQXZYGPa13ULf7+fli7do2KdgLEir3yyhxZDCQx2Vd+W0ASLV26RCYjlyh4XzbzFVxV2JqU9SsyCq5oOqM86AKoT2LS9yIy5T9Ka8Rom69rB7Ke5zIU56qO0ZJUdC1KDqvr9A6aW+O7yryxIUMGCxH4YOivmVLv0aM7evXqKTPhq6++lofw+OOPS0hYFpzltExRUZHIyMiUBT4OcFpampDQy8tDcg0LFrxRQiYLaBmGDRsm37RcnOW8Pmcm14ZIMorfhx8epcz/W8qa+WhHlmLAgP7qGp7q+KiSvnfu3EmJ4L5S37XrfUIMWjWek+KU98n+8Tlx4e69995FcHCwtC8L3tfQoUNUf27IcTk52XKOJ598UtV5ycDThbId63i/fJ68T/7Nvr3xxuuy7hUaesA8brQoPDmJwldCucRflTbgIOpVnXkRsbJovTMwN8ME3lAMCn5fK7s1cPWTC3rcPcZV3yFDhshONoaqzIhyZbXijLaAs4fHUpxyQY/E4/4VRi0Wc18daH2YhLtw4YIMOC1Pq1Y8vq8I4JpAgh48eFDcVO/evZQWGqXVmMHZT8vF/uXm5omL7N27N4YPH1YSvlYHup9ffjkshGEWueKEIaiz2HcSgvqFORYKZO7EO3bsuNxTuVdKw2LewdnEj5XuqDwDfm/wVVPu6n+o/WZJzNWjbqGcCu0aMEP0gXnzc2Wt8nuBq8zicprOqydJHUU5olCf9GuxDO4OzZWozFAlvz9ZSJJ8RcyuTWaqiGqEVlqPuoZKca2Lgz+GtF4FN/tmohl+P3DPSZEiSYYiyQx0bvy8Vl6Puogq/u0FVBiciIOXX0V81mF5N6cqgXu7KDJmK6rYonvgP9HOb4xWWo+6iiqJQvBd5F/jPkRE0ucy+7kAWNMrHTXB8mop303uFTQHfu7dtJp61GVUSxQLGDqfjl8jL4nJv9qycak2ZV8RzOwyqjEY8+Bi3xhtfJ9AB/9nJBSvx72BWyKKBfxfKJdSvkFC1nF5d0fZHMmpcFNSWeLwlFwbYhaWa0jcl+Lp2ArNvIbLTnxne3M6vR73DmpFFAsYPvN9IG5pTM2NQEZ+tBKl3IDM/15gEkvhah+ABk6t4e3SCb4uneU95XrcqwD+F/aUER1Nr78xAAAAAElFTkSuQmCC"/>
          <p:cNvSpPr>
            <a:spLocks noChangeAspect="1" noChangeArrowheads="1"/>
          </p:cNvSpPr>
          <p:nvPr/>
        </p:nvSpPr>
        <p:spPr bwMode="auto">
          <a:xfrm>
            <a:off x="2542159" y="10305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entury Gothic" panose="020B0502020202020204" pitchFamily="34" charset="0"/>
            </a:endParaRPr>
          </a:p>
        </p:txBody>
      </p:sp>
      <p:sp>
        <p:nvSpPr>
          <p:cNvPr id="8" name="Round Diagonal Corner Rectangle 7"/>
          <p:cNvSpPr/>
          <p:nvPr/>
        </p:nvSpPr>
        <p:spPr>
          <a:xfrm>
            <a:off x="990600" y="2588984"/>
            <a:ext cx="2971800" cy="2590800"/>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latin typeface="Century Gothic" panose="020B0502020202020204" pitchFamily="34" charset="0"/>
                <a:cs typeface="Arial" panose="020B0604020202020204" pitchFamily="34" charset="0"/>
              </a:rPr>
              <a:t>Presentar una guía para reportar impactos en DS y vincularlos con los ODS</a:t>
            </a:r>
            <a:endParaRPr lang="es-AR" sz="2000" b="1" dirty="0">
              <a:latin typeface="Century Gothic" panose="020B0502020202020204" pitchFamily="34" charset="0"/>
              <a:cs typeface="Arial" panose="020B0604020202020204" pitchFamily="34" charset="0"/>
            </a:endParaRPr>
          </a:p>
        </p:txBody>
      </p:sp>
      <p:sp>
        <p:nvSpPr>
          <p:cNvPr id="9" name="Round Diagonal Corner Rectangle 8"/>
          <p:cNvSpPr/>
          <p:nvPr/>
        </p:nvSpPr>
        <p:spPr>
          <a:xfrm>
            <a:off x="4953000" y="2588984"/>
            <a:ext cx="3048000" cy="2590800"/>
          </a:xfrm>
          <a:prstGeom prst="round2DiagRect">
            <a:avLst/>
          </a:prstGeom>
          <a:solidFill>
            <a:srgbClr val="CD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latin typeface="Century Gothic" panose="020B0502020202020204" pitchFamily="34" charset="0"/>
                <a:cs typeface="Arial" panose="020B0604020202020204" pitchFamily="34" charset="0"/>
              </a:rPr>
              <a:t>Introducir ejemplos de tablas para reportar estos impactos</a:t>
            </a:r>
            <a:endParaRPr lang="es-AR" sz="2000" b="1" dirty="0">
              <a:latin typeface="Century Gothic" panose="020B0502020202020204" pitchFamily="34" charset="0"/>
              <a:cs typeface="Arial" panose="020B0604020202020204" pitchFamily="34" charset="0"/>
            </a:endParaRPr>
          </a:p>
        </p:txBody>
      </p:sp>
      <p:sp>
        <p:nvSpPr>
          <p:cNvPr id="10" name="Slide Number Placeholder 1">
            <a:extLst>
              <a:ext uri="{FF2B5EF4-FFF2-40B4-BE49-F238E27FC236}">
                <a16:creationId xmlns:a16="http://schemas.microsoft.com/office/drawing/2014/main" id="{B6885F9F-F339-46F9-AE0E-2560526BD3D4}"/>
              </a:ext>
            </a:extLst>
          </p:cNvPr>
          <p:cNvSpPr txBox="1">
            <a:spLocks/>
          </p:cNvSpPr>
          <p:nvPr/>
        </p:nvSpPr>
        <p:spPr>
          <a:xfrm>
            <a:off x="8330946" y="6415180"/>
            <a:ext cx="595688" cy="273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fld id="{0DE8F82B-74D0-4F25-A2A7-4C2656D6A3C8}" type="slidenum">
              <a:rPr lang="en-GB" sz="1500">
                <a:solidFill>
                  <a:prstClr val="black">
                    <a:tint val="75000"/>
                  </a:prstClr>
                </a:solidFill>
                <a:latin typeface="Century Gothic" panose="020B0502020202020204" pitchFamily="34" charset="0"/>
              </a:rPr>
              <a:pPr algn="ctr" defTabSz="685800"/>
              <a:t>5</a:t>
            </a:fld>
            <a:endParaRPr lang="en-GB" sz="1500" dirty="0">
              <a:solidFill>
                <a:prstClr val="black">
                  <a:tint val="75000"/>
                </a:prstClr>
              </a:solidFill>
              <a:latin typeface="Century Gothic" panose="020B0502020202020204" pitchFamily="34" charset="0"/>
            </a:endParaRPr>
          </a:p>
        </p:txBody>
      </p:sp>
    </p:spTree>
    <p:extLst>
      <p:ext uri="{BB962C8B-B14F-4D97-AF65-F5344CB8AC3E}">
        <p14:creationId xmlns:p14="http://schemas.microsoft.com/office/powerpoint/2010/main" val="108564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normAutofit/>
          </a:bodyPr>
          <a:lstStyle/>
          <a:p>
            <a:r>
              <a:rPr lang="es-CR" sz="2800" dirty="0" smtClean="0">
                <a:latin typeface="Century Gothic" panose="020B0502020202020204" pitchFamily="34" charset="0"/>
              </a:rPr>
              <a:t>Monitorear el progreso de los indicadores en el tiempo</a:t>
            </a:r>
            <a:endParaRPr lang="es-CR" sz="2800" noProof="0" dirty="0">
              <a:latin typeface="Century Gothic" panose="020B0502020202020204" pitchFamily="34" charset="0"/>
            </a:endParaRPr>
          </a:p>
        </p:txBody>
      </p:sp>
      <p:sp>
        <p:nvSpPr>
          <p:cNvPr id="14" name="TextBox 13"/>
          <p:cNvSpPr txBox="1"/>
          <p:nvPr/>
        </p:nvSpPr>
        <p:spPr>
          <a:xfrm>
            <a:off x="8766048" y="6477000"/>
            <a:ext cx="377952" cy="381000"/>
          </a:xfrm>
          <a:prstGeom prst="rect">
            <a:avLst/>
          </a:prstGeom>
        </p:spPr>
        <p:txBody>
          <a:bodyPr vert="horz" wrap="none" rtlCol="0" anchor="ctr">
            <a:normAutofit/>
          </a:bodyPr>
          <a:lstStyle/>
          <a:p>
            <a:pPr algn="ctr">
              <a:spcBef>
                <a:spcPct val="0"/>
              </a:spcBef>
            </a:pPr>
            <a:fld id="{DE4D266D-46A3-4199-BED5-A24930169276}" type="slidenum">
              <a:rPr lang="en-GB" sz="1400">
                <a:solidFill>
                  <a:srgbClr val="000000"/>
                </a:solidFill>
                <a:latin typeface="+mj-lt"/>
                <a:ea typeface="+mj-ea"/>
                <a:cs typeface="+mj-cs"/>
              </a:rPr>
              <a:pPr algn="ctr">
                <a:spcBef>
                  <a:spcPct val="0"/>
                </a:spcBef>
              </a:pPr>
              <a:t>50</a:t>
            </a:fld>
            <a:endParaRPr lang="en-GB" sz="1400" dirty="0">
              <a:solidFill>
                <a:srgbClr val="000000"/>
              </a:solidFill>
              <a:latin typeface="+mj-lt"/>
              <a:ea typeface="+mj-ea"/>
              <a:cs typeface="+mj-cs"/>
            </a:endParaRPr>
          </a:p>
        </p:txBody>
      </p:sp>
    </p:spTree>
    <p:extLst>
      <p:ext uri="{BB962C8B-B14F-4D97-AF65-F5344CB8AC3E}">
        <p14:creationId xmlns:p14="http://schemas.microsoft.com/office/powerpoint/2010/main" val="28375822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1" y="80266"/>
            <a:ext cx="6629399" cy="870421"/>
          </a:xfrm>
        </p:spPr>
        <p:txBody>
          <a:bodyPr>
            <a:normAutofit fontScale="90000"/>
          </a:bodyPr>
          <a:lstStyle/>
          <a:p>
            <a:r>
              <a:rPr lang="es-CR" dirty="0" smtClean="0">
                <a:latin typeface="Century Gothic" panose="020B0502020202020204" pitchFamily="34" charset="0"/>
              </a:rPr>
              <a:t>Objetivo del monitoreo y reporte</a:t>
            </a:r>
            <a:endParaRPr lang="es-CR" noProof="0" dirty="0">
              <a:latin typeface="Century Gothic" panose="020B050202020202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14141069"/>
              </p:ext>
            </p:extLst>
          </p:nvPr>
        </p:nvGraphicFramePr>
        <p:xfrm>
          <a:off x="533400" y="2057400"/>
          <a:ext cx="8229600" cy="1102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837917315"/>
                    </a:ext>
                  </a:extLst>
                </a:gridCol>
                <a:gridCol w="4114800">
                  <a:extLst>
                    <a:ext uri="{9D8B030D-6E8A-4147-A177-3AD203B41FA5}">
                      <a16:colId xmlns:a16="http://schemas.microsoft.com/office/drawing/2014/main" val="196780511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kern="1200" noProof="0" dirty="0" smtClean="0">
                          <a:solidFill>
                            <a:schemeClr val="lt1"/>
                          </a:solidFill>
                          <a:latin typeface="+mn-lt"/>
                          <a:ea typeface="+mn-ea"/>
                          <a:cs typeface="+mn-cs"/>
                        </a:rPr>
                        <a:t>MONITOREAR</a:t>
                      </a:r>
                      <a:r>
                        <a:rPr kumimoji="0" lang="en-GB" sz="1800" b="0" kern="1200" baseline="0" noProof="0" dirty="0" smtClean="0">
                          <a:solidFill>
                            <a:schemeClr val="lt1"/>
                          </a:solidFill>
                          <a:latin typeface="+mn-lt"/>
                          <a:ea typeface="+mn-ea"/>
                          <a:cs typeface="+mn-cs"/>
                        </a:rPr>
                        <a:t> PERFORMANCE</a:t>
                      </a:r>
                      <a:endParaRPr kumimoji="0" lang="en-GB" sz="1800" b="0" kern="1200" noProof="0" dirty="0" smtClean="0">
                        <a:solidFill>
                          <a:schemeClr val="lt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kern="1200" noProof="0" dirty="0" smtClean="0">
                          <a:solidFill>
                            <a:schemeClr val="lt1"/>
                          </a:solidFill>
                          <a:latin typeface="+mn-lt"/>
                          <a:ea typeface="+mn-ea"/>
                          <a:cs typeface="+mn-cs"/>
                        </a:rPr>
                        <a:t>INFORMAR</a:t>
                      </a:r>
                      <a:r>
                        <a:rPr kumimoji="0" lang="en-GB" sz="1800" b="0" kern="1200" baseline="0" noProof="0" dirty="0" smtClean="0">
                          <a:solidFill>
                            <a:schemeClr val="lt1"/>
                          </a:solidFill>
                          <a:latin typeface="+mn-lt"/>
                          <a:ea typeface="+mn-ea"/>
                          <a:cs typeface="+mn-cs"/>
                        </a:rPr>
                        <a:t> </a:t>
                      </a:r>
                      <a:r>
                        <a:rPr kumimoji="0" lang="en-GB" sz="1800" b="0" kern="1200" noProof="0" dirty="0" smtClean="0">
                          <a:solidFill>
                            <a:schemeClr val="lt1"/>
                          </a:solidFill>
                          <a:latin typeface="+mn-lt"/>
                          <a:ea typeface="+mn-ea"/>
                          <a:cs typeface="+mn-cs"/>
                        </a:rPr>
                        <a:t>EVALUACION EX-POST</a:t>
                      </a:r>
                    </a:p>
                  </a:txBody>
                  <a:tcPr/>
                </a:tc>
                <a:extLst>
                  <a:ext uri="{0D108BD9-81ED-4DB2-BD59-A6C34878D82A}">
                    <a16:rowId xmlns:a16="http://schemas.microsoft.com/office/drawing/2014/main" val="1326459855"/>
                  </a:ext>
                </a:extLst>
              </a:tr>
              <a:tr h="370840">
                <a:tc>
                  <a:txBody>
                    <a:bodyPr/>
                    <a:lstStyle/>
                    <a:p>
                      <a:pPr marL="285750" indent="-285750">
                        <a:buFont typeface="Arial" panose="020B0604020202020204" pitchFamily="34" charset="0"/>
                        <a:buChar char="•"/>
                      </a:pPr>
                      <a:r>
                        <a:rPr lang="es-ES" sz="1400" dirty="0" smtClean="0"/>
                        <a:t>Seguimiento de los indicadores solamente</a:t>
                      </a:r>
                      <a:endParaRPr lang="en-GB" sz="1400" dirty="0"/>
                    </a:p>
                  </a:txBody>
                  <a:tcPr>
                    <a:solidFill>
                      <a:srgbClr val="DEEAF6"/>
                    </a:solidFill>
                  </a:tcPr>
                </a:tc>
                <a:tc>
                  <a:txBody>
                    <a:bodyPr/>
                    <a:lstStyle/>
                    <a:p>
                      <a:pPr marL="285750" indent="-285750">
                        <a:buFont typeface="Arial" panose="020B0604020202020204" pitchFamily="34" charset="0"/>
                        <a:buChar char="•"/>
                      </a:pPr>
                      <a:r>
                        <a:rPr lang="es-ES" sz="1400" dirty="0" smtClean="0"/>
                        <a:t>Seguimiento de los indicadores </a:t>
                      </a:r>
                    </a:p>
                    <a:p>
                      <a:pPr marL="285750" indent="-285750">
                        <a:buFont typeface="Arial" panose="020B0604020202020204" pitchFamily="34" charset="0"/>
                        <a:buChar char="•"/>
                      </a:pPr>
                      <a:r>
                        <a:rPr lang="es-ES" sz="1400" dirty="0" smtClean="0"/>
                        <a:t>Recolección de un conjunto más amplio de parámetros para medir impactos</a:t>
                      </a:r>
                      <a:endParaRPr lang="en-GB" sz="1400" dirty="0"/>
                    </a:p>
                  </a:txBody>
                  <a:tcPr>
                    <a:solidFill>
                      <a:srgbClr val="BDD6EE"/>
                    </a:solidFill>
                  </a:tcPr>
                </a:tc>
                <a:extLst>
                  <a:ext uri="{0D108BD9-81ED-4DB2-BD59-A6C34878D82A}">
                    <a16:rowId xmlns:a16="http://schemas.microsoft.com/office/drawing/2014/main" val="2179316686"/>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585847696"/>
              </p:ext>
            </p:extLst>
          </p:nvPr>
        </p:nvGraphicFramePr>
        <p:xfrm>
          <a:off x="507999" y="4343400"/>
          <a:ext cx="8255001" cy="952500"/>
        </p:xfrm>
        <a:graphic>
          <a:graphicData uri="http://schemas.openxmlformats.org/drawingml/2006/table">
            <a:tbl>
              <a:tblPr firstRow="1" firstCol="1" bandRow="1"/>
              <a:tblGrid>
                <a:gridCol w="950024">
                  <a:extLst>
                    <a:ext uri="{9D8B030D-6E8A-4147-A177-3AD203B41FA5}">
                      <a16:colId xmlns:a16="http://schemas.microsoft.com/office/drawing/2014/main" val="996527968"/>
                    </a:ext>
                  </a:extLst>
                </a:gridCol>
                <a:gridCol w="950024">
                  <a:extLst>
                    <a:ext uri="{9D8B030D-6E8A-4147-A177-3AD203B41FA5}">
                      <a16:colId xmlns:a16="http://schemas.microsoft.com/office/drawing/2014/main" val="2256730599"/>
                    </a:ext>
                  </a:extLst>
                </a:gridCol>
                <a:gridCol w="782986">
                  <a:extLst>
                    <a:ext uri="{9D8B030D-6E8A-4147-A177-3AD203B41FA5}">
                      <a16:colId xmlns:a16="http://schemas.microsoft.com/office/drawing/2014/main" val="2917787662"/>
                    </a:ext>
                  </a:extLst>
                </a:gridCol>
                <a:gridCol w="923767">
                  <a:extLst>
                    <a:ext uri="{9D8B030D-6E8A-4147-A177-3AD203B41FA5}">
                      <a16:colId xmlns:a16="http://schemas.microsoft.com/office/drawing/2014/main" val="4251641950"/>
                    </a:ext>
                  </a:extLst>
                </a:gridCol>
                <a:gridCol w="1255256">
                  <a:extLst>
                    <a:ext uri="{9D8B030D-6E8A-4147-A177-3AD203B41FA5}">
                      <a16:colId xmlns:a16="http://schemas.microsoft.com/office/drawing/2014/main" val="816898049"/>
                    </a:ext>
                  </a:extLst>
                </a:gridCol>
                <a:gridCol w="1148381">
                  <a:extLst>
                    <a:ext uri="{9D8B030D-6E8A-4147-A177-3AD203B41FA5}">
                      <a16:colId xmlns:a16="http://schemas.microsoft.com/office/drawing/2014/main" val="3451134608"/>
                    </a:ext>
                  </a:extLst>
                </a:gridCol>
                <a:gridCol w="1096182">
                  <a:extLst>
                    <a:ext uri="{9D8B030D-6E8A-4147-A177-3AD203B41FA5}">
                      <a16:colId xmlns:a16="http://schemas.microsoft.com/office/drawing/2014/main" val="263545278"/>
                    </a:ext>
                  </a:extLst>
                </a:gridCol>
                <a:gridCol w="1148381">
                  <a:extLst>
                    <a:ext uri="{9D8B030D-6E8A-4147-A177-3AD203B41FA5}">
                      <a16:colId xmlns:a16="http://schemas.microsoft.com/office/drawing/2014/main" val="3646669887"/>
                    </a:ext>
                  </a:extLst>
                </a:gridCol>
              </a:tblGrid>
              <a:tr h="563559">
                <a:tc>
                  <a:txBody>
                    <a:bodyPr/>
                    <a:lstStyle/>
                    <a:p>
                      <a:pPr>
                        <a:lnSpc>
                          <a:spcPct val="125000"/>
                        </a:lnSpc>
                        <a:spcBef>
                          <a:spcPts val="200"/>
                        </a:spcBef>
                        <a:spcAft>
                          <a:spcPts val="200"/>
                        </a:spcAft>
                      </a:pPr>
                      <a:r>
                        <a:rPr lang="en-GB" sz="1000" b="1" dirty="0" smtClean="0">
                          <a:solidFill>
                            <a:schemeClr val="bg1"/>
                          </a:solidFill>
                          <a:effectLst/>
                          <a:latin typeface="Arial" panose="020B0604020202020204" pitchFamily="34" charset="0"/>
                          <a:ea typeface="Calibri" panose="020F0502020204030204" pitchFamily="34" charset="0"/>
                        </a:rPr>
                        <a:t>Impact category</a:t>
                      </a:r>
                      <a:endParaRPr lang="en-GB" sz="1000" b="1" dirty="0">
                        <a:solidFill>
                          <a:schemeClr val="bg1"/>
                        </a:solidFill>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b="1" dirty="0">
                          <a:solidFill>
                            <a:srgbClr val="FFFFFF"/>
                          </a:solidFill>
                          <a:effectLst/>
                          <a:latin typeface="Arial" panose="020B0604020202020204" pitchFamily="34" charset="0"/>
                          <a:ea typeface="Calibri" panose="020F0502020204030204" pitchFamily="34" charset="0"/>
                        </a:rPr>
                        <a:t>Indicator</a:t>
                      </a:r>
                      <a:endParaRPr lang="en-GB" sz="1000" dirty="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b="1">
                          <a:solidFill>
                            <a:srgbClr val="FFFFFF"/>
                          </a:solidFill>
                          <a:effectLst/>
                          <a:latin typeface="Arial" panose="020B0604020202020204" pitchFamily="34" charset="0"/>
                          <a:ea typeface="Calibri" panose="020F0502020204030204" pitchFamily="34" charset="0"/>
                        </a:rPr>
                        <a:t>Source of data</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b="1">
                          <a:solidFill>
                            <a:srgbClr val="FFFFFF"/>
                          </a:solidFill>
                          <a:effectLst/>
                          <a:latin typeface="Arial" panose="020B0604020202020204" pitchFamily="34" charset="0"/>
                          <a:ea typeface="Calibri" panose="020F0502020204030204" pitchFamily="34" charset="0"/>
                        </a:rPr>
                        <a:t>Monitoring frequency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b="1">
                          <a:solidFill>
                            <a:srgbClr val="FFFFFF"/>
                          </a:solidFill>
                          <a:effectLst/>
                          <a:latin typeface="Arial" panose="020B0604020202020204" pitchFamily="34" charset="0"/>
                          <a:ea typeface="Calibri" panose="020F0502020204030204" pitchFamily="34" charset="0"/>
                        </a:rPr>
                        <a:t>Measurement method</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b="1">
                          <a:solidFill>
                            <a:srgbClr val="FFFFFF"/>
                          </a:solidFill>
                          <a:effectLst/>
                          <a:latin typeface="Arial" panose="020B0604020202020204" pitchFamily="34" charset="0"/>
                          <a:ea typeface="Calibri" panose="020F0502020204030204" pitchFamily="34" charset="0"/>
                        </a:rPr>
                        <a:t>Responsible entity or institution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b="1">
                          <a:solidFill>
                            <a:srgbClr val="FFFFFF"/>
                          </a:solidFill>
                          <a:effectLst/>
                          <a:latin typeface="Arial" panose="020B0604020202020204" pitchFamily="34" charset="0"/>
                          <a:ea typeface="Calibri" panose="020F0502020204030204" pitchFamily="34" charset="0"/>
                        </a:rPr>
                        <a:t>Historical value in year X</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tc>
                  <a:txBody>
                    <a:bodyPr/>
                    <a:lstStyle/>
                    <a:p>
                      <a:pPr>
                        <a:lnSpc>
                          <a:spcPct val="125000"/>
                        </a:lnSpc>
                        <a:spcBef>
                          <a:spcPts val="200"/>
                        </a:spcBef>
                        <a:spcAft>
                          <a:spcPts val="200"/>
                        </a:spcAft>
                      </a:pPr>
                      <a:r>
                        <a:rPr lang="en-US" sz="1000" b="1">
                          <a:solidFill>
                            <a:srgbClr val="FFFFFF"/>
                          </a:solidFill>
                          <a:effectLst/>
                          <a:latin typeface="Arial" panose="020B0604020202020204" pitchFamily="34" charset="0"/>
                          <a:ea typeface="Calibri" panose="020F0502020204030204" pitchFamily="34" charset="0"/>
                        </a:rPr>
                        <a:t>Goal value for year Y</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A92DB"/>
                    </a:solidFill>
                  </a:tcPr>
                </a:tc>
                <a:extLst>
                  <a:ext uri="{0D108BD9-81ED-4DB2-BD59-A6C34878D82A}">
                    <a16:rowId xmlns:a16="http://schemas.microsoft.com/office/drawing/2014/main" val="1909103801"/>
                  </a:ext>
                </a:extLst>
              </a:tr>
              <a:tr h="187853">
                <a:tc>
                  <a:txBody>
                    <a:bodyPr/>
                    <a:lstStyle/>
                    <a:p>
                      <a:pPr>
                        <a:lnSpc>
                          <a:spcPct val="125000"/>
                        </a:lnSpc>
                        <a:spcBef>
                          <a:spcPts val="200"/>
                        </a:spcBef>
                        <a:spcAft>
                          <a:spcPts val="200"/>
                        </a:spcAft>
                      </a:pP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449867856"/>
                  </a:ext>
                </a:extLst>
              </a:tr>
              <a:tr h="187853">
                <a:tc>
                  <a:txBody>
                    <a:bodyPr/>
                    <a:lstStyle/>
                    <a:p>
                      <a:pPr>
                        <a:lnSpc>
                          <a:spcPct val="125000"/>
                        </a:lnSpc>
                        <a:spcBef>
                          <a:spcPts val="200"/>
                        </a:spcBef>
                        <a:spcAft>
                          <a:spcPts val="200"/>
                        </a:spcAft>
                      </a:pP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000">
                          <a:effectLst/>
                          <a:latin typeface="Arial" panose="020B0604020202020204" pitchFamily="34" charset="0"/>
                          <a:ea typeface="Calibri" panose="020F0502020204030204" pitchFamily="34" charset="0"/>
                        </a:rPr>
                        <a:t> </a:t>
                      </a:r>
                      <a:endParaRPr lang="en-GB" sz="100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25000"/>
                        </a:lnSpc>
                        <a:spcBef>
                          <a:spcPts val="200"/>
                        </a:spcBef>
                        <a:spcAft>
                          <a:spcPts val="200"/>
                        </a:spcAft>
                      </a:pPr>
                      <a:r>
                        <a:rPr lang="en-US" sz="1000" dirty="0">
                          <a:effectLst/>
                          <a:latin typeface="Arial" panose="020B0604020202020204" pitchFamily="34" charset="0"/>
                          <a:ea typeface="Calibri" panose="020F0502020204030204" pitchFamily="34" charset="0"/>
                        </a:rPr>
                        <a:t> </a:t>
                      </a:r>
                      <a:endParaRPr lang="en-GB" sz="1000" dirty="0">
                        <a:effectLst/>
                        <a:latin typeface="Arial" panose="020B0604020202020204" pitchFamily="34" charset="0"/>
                        <a:ea typeface="Calibri" panose="020F0502020204030204" pitchFamily="34" charset="0"/>
                      </a:endParaRPr>
                    </a:p>
                  </a:txBody>
                  <a:tcPr marL="67627" marR="6762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544993963"/>
                  </a:ext>
                </a:extLst>
              </a:tr>
            </a:tbl>
          </a:graphicData>
        </a:graphic>
      </p:graphicFrame>
    </p:spTree>
    <p:extLst>
      <p:ext uri="{BB962C8B-B14F-4D97-AF65-F5344CB8AC3E}">
        <p14:creationId xmlns:p14="http://schemas.microsoft.com/office/powerpoint/2010/main" val="24377349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s-CR" sz="2800" noProof="0" dirty="0" smtClean="0">
                <a:latin typeface="Century Gothic" panose="020B0502020202020204" pitchFamily="34" charset="0"/>
              </a:rPr>
              <a:t>Capitulo 14. Vínculos con los </a:t>
            </a:r>
            <a:r>
              <a:rPr lang="es-CR" sz="2800" dirty="0" smtClean="0">
                <a:latin typeface="Century Gothic" panose="020B0502020202020204" pitchFamily="34" charset="0"/>
              </a:rPr>
              <a:t>ODS</a:t>
            </a:r>
            <a:endParaRPr lang="es-CR" sz="2800" dirty="0">
              <a:latin typeface="Century Gothic" panose="020B0502020202020204" pitchFamily="34" charset="0"/>
            </a:endParaRPr>
          </a:p>
        </p:txBody>
      </p:sp>
      <p:sp>
        <p:nvSpPr>
          <p:cNvPr id="14" name="TextBox 13"/>
          <p:cNvSpPr txBox="1"/>
          <p:nvPr/>
        </p:nvSpPr>
        <p:spPr>
          <a:xfrm>
            <a:off x="8766048" y="6477000"/>
            <a:ext cx="377952" cy="381000"/>
          </a:xfrm>
          <a:prstGeom prst="rect">
            <a:avLst/>
          </a:prstGeom>
        </p:spPr>
        <p:txBody>
          <a:bodyPr vert="horz" wrap="none" rtlCol="0" anchor="ctr">
            <a:normAutofit/>
          </a:bodyPr>
          <a:lstStyle/>
          <a:p>
            <a:pPr algn="ctr">
              <a:spcBef>
                <a:spcPct val="0"/>
              </a:spcBef>
            </a:pPr>
            <a:fld id="{DE4D266D-46A3-4199-BED5-A24930169276}" type="slidenum">
              <a:rPr lang="en-GB" sz="1400">
                <a:solidFill>
                  <a:srgbClr val="000000"/>
                </a:solidFill>
                <a:latin typeface="+mj-lt"/>
                <a:ea typeface="+mj-ea"/>
                <a:cs typeface="+mj-cs"/>
              </a:rPr>
              <a:pPr algn="ctr">
                <a:spcBef>
                  <a:spcPct val="0"/>
                </a:spcBef>
              </a:pPr>
              <a:t>52</a:t>
            </a:fld>
            <a:endParaRPr lang="en-GB" sz="1400" dirty="0">
              <a:solidFill>
                <a:srgbClr val="000000"/>
              </a:solidFill>
              <a:latin typeface="+mj-lt"/>
              <a:ea typeface="+mj-ea"/>
              <a:cs typeface="+mj-cs"/>
            </a:endParaRPr>
          </a:p>
        </p:txBody>
      </p:sp>
    </p:spTree>
    <p:extLst>
      <p:ext uri="{BB962C8B-B14F-4D97-AF65-F5344CB8AC3E}">
        <p14:creationId xmlns:p14="http://schemas.microsoft.com/office/powerpoint/2010/main" val="7965662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err="1" smtClean="0">
                <a:latin typeface="Century Gothic" panose="020B0502020202020204" pitchFamily="34" charset="0"/>
              </a:rPr>
              <a:t>Vincular</a:t>
            </a:r>
            <a:r>
              <a:rPr lang="en-GB" dirty="0" smtClean="0">
                <a:latin typeface="Century Gothic" panose="020B0502020202020204" pitchFamily="34" charset="0"/>
              </a:rPr>
              <a:t> </a:t>
            </a:r>
            <a:r>
              <a:rPr lang="en-GB" dirty="0" err="1" smtClean="0">
                <a:latin typeface="Century Gothic" panose="020B0502020202020204" pitchFamily="34" charset="0"/>
              </a:rPr>
              <a:t>los</a:t>
            </a:r>
            <a:r>
              <a:rPr lang="en-GB" dirty="0" smtClean="0">
                <a:latin typeface="Century Gothic" panose="020B0502020202020204" pitchFamily="34" charset="0"/>
              </a:rPr>
              <a:t> </a:t>
            </a:r>
            <a:r>
              <a:rPr lang="en-GB" dirty="0" err="1" smtClean="0">
                <a:latin typeface="Century Gothic" panose="020B0502020202020204" pitchFamily="34" charset="0"/>
              </a:rPr>
              <a:t>resultados</a:t>
            </a:r>
            <a:r>
              <a:rPr lang="en-GB" dirty="0" smtClean="0">
                <a:latin typeface="Century Gothic" panose="020B0502020202020204" pitchFamily="34" charset="0"/>
              </a:rPr>
              <a:t> a </a:t>
            </a:r>
            <a:r>
              <a:rPr lang="en-GB" dirty="0" err="1" smtClean="0">
                <a:latin typeface="Century Gothic" panose="020B0502020202020204" pitchFamily="34" charset="0"/>
              </a:rPr>
              <a:t>los</a:t>
            </a:r>
            <a:r>
              <a:rPr lang="en-GB" dirty="0" smtClean="0">
                <a:latin typeface="Century Gothic" panose="020B0502020202020204" pitchFamily="34" charset="0"/>
              </a:rPr>
              <a:t> ODS</a:t>
            </a:r>
            <a:endParaRPr lang="en-GB" dirty="0">
              <a:latin typeface="Century Gothic" panose="020B0502020202020204" pitchFamily="34" charset="0"/>
            </a:endParaRPr>
          </a:p>
        </p:txBody>
      </p:sp>
      <p:sp>
        <p:nvSpPr>
          <p:cNvPr id="7" name="Rectangle 6"/>
          <p:cNvSpPr/>
          <p:nvPr/>
        </p:nvSpPr>
        <p:spPr>
          <a:xfrm>
            <a:off x="685800" y="2895600"/>
            <a:ext cx="7924800" cy="3046988"/>
          </a:xfrm>
          <a:prstGeom prst="rect">
            <a:avLst/>
          </a:prstGeom>
        </p:spPr>
        <p:txBody>
          <a:bodyPr wrap="square">
            <a:spAutoFit/>
          </a:bodyPr>
          <a:lstStyle/>
          <a:p>
            <a:pPr marL="342900" lvl="0" indent="-342900" algn="just">
              <a:spcAft>
                <a:spcPts val="0"/>
              </a:spcAft>
              <a:buFont typeface="+mj-lt"/>
              <a:buAutoNum type="arabicPeriod"/>
            </a:pPr>
            <a:r>
              <a:rPr lang="es-ES" sz="1600" dirty="0">
                <a:solidFill>
                  <a:srgbClr val="625852"/>
                </a:solidFill>
                <a:latin typeface="Century Gothic" panose="020B0502020202020204" pitchFamily="34" charset="0"/>
              </a:rPr>
              <a:t>Vincular las categorías de impacto y los impactos específicos a las metas de los </a:t>
            </a:r>
            <a:r>
              <a:rPr lang="es-ES" sz="1600" dirty="0" smtClean="0">
                <a:solidFill>
                  <a:srgbClr val="625852"/>
                </a:solidFill>
                <a:latin typeface="Century Gothic" panose="020B0502020202020204" pitchFamily="34" charset="0"/>
              </a:rPr>
              <a:t>ODS</a:t>
            </a:r>
          </a:p>
          <a:p>
            <a:pPr marL="342900" lvl="0" indent="-342900" algn="just">
              <a:spcAft>
                <a:spcPts val="0"/>
              </a:spcAft>
              <a:buFont typeface="+mj-lt"/>
              <a:buAutoNum type="arabicPeriod"/>
            </a:pPr>
            <a:endParaRPr lang="es-ES" sz="1600" dirty="0" smtClean="0">
              <a:solidFill>
                <a:srgbClr val="625852"/>
              </a:solidFill>
              <a:latin typeface="Century Gothic" panose="020B0502020202020204" pitchFamily="34" charset="0"/>
            </a:endParaRPr>
          </a:p>
          <a:p>
            <a:pPr marL="342900" lvl="0" indent="-342900" algn="just">
              <a:spcAft>
                <a:spcPts val="0"/>
              </a:spcAft>
              <a:buFont typeface="+mj-lt"/>
              <a:buAutoNum type="arabicPeriod"/>
            </a:pPr>
            <a:r>
              <a:rPr lang="es-ES" sz="1600" dirty="0" smtClean="0">
                <a:solidFill>
                  <a:srgbClr val="625852"/>
                </a:solidFill>
                <a:latin typeface="Century Gothic" panose="020B0502020202020204" pitchFamily="34" charset="0"/>
              </a:rPr>
              <a:t>Evaluar </a:t>
            </a:r>
            <a:r>
              <a:rPr lang="es-ES" sz="1600" dirty="0">
                <a:solidFill>
                  <a:srgbClr val="625852"/>
                </a:solidFill>
                <a:latin typeface="Century Gothic" panose="020B0502020202020204" pitchFamily="34" charset="0"/>
              </a:rPr>
              <a:t>el efecto sobre cada una de las metas de los ODS, basándose en la evaluación </a:t>
            </a:r>
            <a:r>
              <a:rPr lang="es-ES" sz="1600" dirty="0" smtClean="0">
                <a:solidFill>
                  <a:srgbClr val="625852"/>
                </a:solidFill>
                <a:latin typeface="Century Gothic" panose="020B0502020202020204" pitchFamily="34" charset="0"/>
              </a:rPr>
              <a:t>realizada</a:t>
            </a:r>
          </a:p>
          <a:p>
            <a:pPr marL="342900" lvl="0" indent="-342900" algn="just">
              <a:spcAft>
                <a:spcPts val="0"/>
              </a:spcAft>
              <a:buFont typeface="+mj-lt"/>
              <a:buAutoNum type="arabicPeriod"/>
            </a:pPr>
            <a:endParaRPr lang="es-ES" sz="1600" dirty="0" smtClean="0">
              <a:solidFill>
                <a:srgbClr val="625852"/>
              </a:solidFill>
              <a:latin typeface="Century Gothic" panose="020B0502020202020204" pitchFamily="34" charset="0"/>
            </a:endParaRPr>
          </a:p>
          <a:p>
            <a:pPr marL="342900" lvl="0" indent="-342900" algn="just">
              <a:spcAft>
                <a:spcPts val="0"/>
              </a:spcAft>
              <a:buFont typeface="+mj-lt"/>
              <a:buAutoNum type="arabicPeriod"/>
            </a:pPr>
            <a:r>
              <a:rPr lang="es-ES" sz="1600" dirty="0" smtClean="0">
                <a:solidFill>
                  <a:srgbClr val="625852"/>
                </a:solidFill>
                <a:latin typeface="Century Gothic" panose="020B0502020202020204" pitchFamily="34" charset="0"/>
              </a:rPr>
              <a:t>Informar </a:t>
            </a:r>
            <a:r>
              <a:rPr lang="es-ES" sz="1600" dirty="0">
                <a:solidFill>
                  <a:srgbClr val="625852"/>
                </a:solidFill>
                <a:latin typeface="Century Gothic" panose="020B0502020202020204" pitchFamily="34" charset="0"/>
              </a:rPr>
              <a:t>sobre el impacto total en las metas de los ODS identificadas </a:t>
            </a:r>
            <a:r>
              <a:rPr lang="es-ES" sz="1600" dirty="0" smtClean="0">
                <a:solidFill>
                  <a:srgbClr val="625852"/>
                </a:solidFill>
                <a:latin typeface="Century Gothic" panose="020B0502020202020204" pitchFamily="34" charset="0"/>
              </a:rPr>
              <a:t>utilizando, por ejemplo, un color-</a:t>
            </a:r>
            <a:r>
              <a:rPr lang="es-ES" sz="1600" dirty="0" err="1" smtClean="0">
                <a:solidFill>
                  <a:srgbClr val="625852"/>
                </a:solidFill>
                <a:latin typeface="Century Gothic" panose="020B0502020202020204" pitchFamily="34" charset="0"/>
              </a:rPr>
              <a:t>coding</a:t>
            </a:r>
            <a:endParaRPr lang="es-ES" sz="1600" dirty="0" smtClean="0">
              <a:solidFill>
                <a:srgbClr val="625852"/>
              </a:solidFill>
              <a:latin typeface="Century Gothic" panose="020B0502020202020204" pitchFamily="34" charset="0"/>
            </a:endParaRPr>
          </a:p>
          <a:p>
            <a:pPr marL="342900" lvl="0" indent="-342900" algn="just">
              <a:spcAft>
                <a:spcPts val="0"/>
              </a:spcAft>
              <a:buFont typeface="+mj-lt"/>
              <a:buAutoNum type="arabicPeriod"/>
            </a:pPr>
            <a:endParaRPr lang="es-ES" sz="1600" dirty="0" smtClean="0">
              <a:solidFill>
                <a:srgbClr val="625852"/>
              </a:solidFill>
              <a:latin typeface="Century Gothic" panose="020B0502020202020204" pitchFamily="34" charset="0"/>
            </a:endParaRPr>
          </a:p>
          <a:p>
            <a:pPr marL="342900" lvl="0" indent="-342900" algn="just">
              <a:spcAft>
                <a:spcPts val="0"/>
              </a:spcAft>
              <a:buFont typeface="+mj-lt"/>
              <a:buAutoNum type="arabicPeriod"/>
            </a:pPr>
            <a:r>
              <a:rPr lang="es-ES" sz="1600" dirty="0" smtClean="0">
                <a:solidFill>
                  <a:srgbClr val="625852"/>
                </a:solidFill>
                <a:latin typeface="Century Gothic" panose="020B0502020202020204" pitchFamily="34" charset="0"/>
              </a:rPr>
              <a:t>Si </a:t>
            </a:r>
            <a:r>
              <a:rPr lang="es-ES" sz="1600" dirty="0">
                <a:solidFill>
                  <a:srgbClr val="625852"/>
                </a:solidFill>
                <a:latin typeface="Century Gothic" panose="020B0502020202020204" pitchFamily="34" charset="0"/>
              </a:rPr>
              <a:t>el seguimiento forma parte del objetivo de la evaluación, incluya indicadores para el seguimiento del impacto en las metas de los ODS </a:t>
            </a:r>
            <a:r>
              <a:rPr lang="es-ES" sz="1600" dirty="0" smtClean="0">
                <a:solidFill>
                  <a:srgbClr val="625852"/>
                </a:solidFill>
                <a:latin typeface="Century Gothic" panose="020B0502020202020204" pitchFamily="34" charset="0"/>
              </a:rPr>
              <a:t>identificadas</a:t>
            </a:r>
            <a:endParaRPr lang="es-ES" sz="1600" dirty="0">
              <a:solidFill>
                <a:srgbClr val="625852"/>
              </a:solidFill>
              <a:latin typeface="Century Gothic" panose="020B0502020202020204" pitchFamily="34" charset="0"/>
            </a:endParaRPr>
          </a:p>
        </p:txBody>
      </p:sp>
      <p:pic>
        <p:nvPicPr>
          <p:cNvPr id="36" name="Picture 35" descr="Image result for sdg pyramid social environment economic&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287985"/>
            <a:ext cx="2489837" cy="1552227"/>
          </a:xfrm>
          <a:prstGeom prst="rect">
            <a:avLst/>
          </a:prstGeom>
          <a:noFill/>
          <a:ln>
            <a:noFill/>
          </a:ln>
        </p:spPr>
      </p:pic>
      <p:sp>
        <p:nvSpPr>
          <p:cNvPr id="41" name="Rectangle 40">
            <a:extLst>
              <a:ext uri="{FF2B5EF4-FFF2-40B4-BE49-F238E27FC236}">
                <a16:creationId xmlns:a16="http://schemas.microsoft.com/office/drawing/2014/main" id="{FC4F5FAA-56E5-4231-989E-65389FF7E462}"/>
              </a:ext>
            </a:extLst>
          </p:cNvPr>
          <p:cNvSpPr/>
          <p:nvPr/>
        </p:nvSpPr>
        <p:spPr>
          <a:xfrm>
            <a:off x="4572000" y="1371600"/>
            <a:ext cx="4757778" cy="1384995"/>
          </a:xfrm>
          <a:prstGeom prst="rect">
            <a:avLst/>
          </a:prstGeom>
        </p:spPr>
        <p:txBody>
          <a:bodyPr wrap="square">
            <a:spAutoFit/>
          </a:bodyPr>
          <a:lstStyle/>
          <a:p>
            <a:pPr defTabSz="685800">
              <a:lnSpc>
                <a:spcPct val="200000"/>
              </a:lnSpc>
            </a:pPr>
            <a:r>
              <a:rPr lang="en-GB" sz="1400" b="1"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17 ODS</a:t>
            </a:r>
          </a:p>
          <a:p>
            <a:pPr defTabSz="685800">
              <a:lnSpc>
                <a:spcPct val="200000"/>
              </a:lnSpc>
            </a:pPr>
            <a:r>
              <a:rPr lang="en-GB" sz="1400" b="1"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169 </a:t>
            </a:r>
            <a:r>
              <a:rPr lang="en-GB" sz="1400" b="1" dirty="0" err="1">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metas</a:t>
            </a:r>
            <a:endParaRPr lang="en-GB" sz="1400" b="1"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endParaRPr>
          </a:p>
          <a:p>
            <a:pPr defTabSz="685800">
              <a:lnSpc>
                <a:spcPct val="200000"/>
              </a:lnSpc>
            </a:pPr>
            <a:r>
              <a:rPr lang="en-GB" sz="1400" b="1"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244 </a:t>
            </a:r>
            <a:r>
              <a:rPr lang="en-GB" sz="1400" b="1" dirty="0" err="1">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indicadores</a:t>
            </a:r>
            <a:endParaRPr lang="en-GB" sz="1400"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Rounded Rectangle 7"/>
          <p:cNvSpPr/>
          <p:nvPr/>
        </p:nvSpPr>
        <p:spPr>
          <a:xfrm>
            <a:off x="4572000" y="1917948"/>
            <a:ext cx="1219200" cy="3810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Tree>
    <p:extLst>
      <p:ext uri="{BB962C8B-B14F-4D97-AF65-F5344CB8AC3E}">
        <p14:creationId xmlns:p14="http://schemas.microsoft.com/office/powerpoint/2010/main" val="162542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a:spLocks noGrp="1"/>
          </p:cNvSpPr>
          <p:nvPr>
            <p:ph type="title"/>
          </p:nvPr>
        </p:nvSpPr>
        <p:spPr/>
        <p:txBody>
          <a:bodyPr/>
          <a:lstStyle/>
          <a:p>
            <a:r>
              <a:rPr lang="es-AR" dirty="0" smtClean="0">
                <a:latin typeface="Century Gothic" panose="020B0502020202020204" pitchFamily="34" charset="0"/>
              </a:rPr>
              <a:t>Identificar a la metas de ODS</a:t>
            </a:r>
            <a:endParaRPr lang="es-AR" dirty="0">
              <a:latin typeface="Century Gothic" panose="020B0502020202020204" pitchFamily="34" charset="0"/>
            </a:endParaRPr>
          </a:p>
        </p:txBody>
      </p:sp>
      <p:sp>
        <p:nvSpPr>
          <p:cNvPr id="8" name="Rectangle 3"/>
          <p:cNvSpPr>
            <a:spLocks noChangeArrowheads="1"/>
          </p:cNvSpPr>
          <p:nvPr/>
        </p:nvSpPr>
        <p:spPr bwMode="auto">
          <a:xfrm>
            <a:off x="618067" y="1295400"/>
            <a:ext cx="799253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s-ES" altLang="zh-CN" sz="1400" b="1"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D</a:t>
            </a:r>
            <a:r>
              <a:rPr lang="es-ES" altLang="zh-CN" sz="1400" b="1"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eterminar </a:t>
            </a:r>
            <a:r>
              <a:rPr lang="es-ES" altLang="zh-CN" sz="1400" b="1"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con qué objetivos de los ODS se pueden relacionar las categorías de impacto significativo identificadas y los impactos específicos</a:t>
            </a:r>
            <a:r>
              <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 </a:t>
            </a:r>
            <a:endPar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endParaRPr>
          </a:p>
          <a:p>
            <a:pPr lvl="0"/>
            <a:endPar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endParaRPr>
          </a:p>
          <a:p>
            <a:pPr lvl="0"/>
            <a:r>
              <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Los </a:t>
            </a:r>
            <a:r>
              <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usuarios pueden limitar su atención a los impactos significativos y excluir los impactos no significativos de esta parte de la evaluación. </a:t>
            </a:r>
            <a:endPar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endParaRPr>
          </a:p>
          <a:p>
            <a:pPr lvl="0"/>
            <a:endPar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endParaRPr>
          </a:p>
          <a:p>
            <a:pPr lvl="0"/>
            <a:r>
              <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La </a:t>
            </a:r>
            <a:r>
              <a:rPr lang="es-ES" altLang="zh-CN" sz="1400" b="1"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conexión se realiza </a:t>
            </a:r>
            <a:r>
              <a:rPr lang="es-ES" altLang="zh-CN" sz="1400" b="1"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con </a:t>
            </a:r>
            <a:r>
              <a:rPr lang="es-ES" altLang="zh-CN" sz="1400" b="1"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las metas de los ODS</a:t>
            </a:r>
            <a:r>
              <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 porque </a:t>
            </a:r>
            <a:r>
              <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esto </a:t>
            </a:r>
            <a:r>
              <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proporciona un nivel de detalle más granular que los </a:t>
            </a:r>
            <a:r>
              <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17 objetivos </a:t>
            </a:r>
            <a:r>
              <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de los ODS (que solo identifican áreas de desarrollo sostenible), lo que permite a las empresas capturar adecuadamente su contribución a la Agenda 2030. </a:t>
            </a:r>
            <a:endPar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endParaRPr>
          </a:p>
          <a:p>
            <a:pPr lvl="0"/>
            <a:endPar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endParaRPr>
          </a:p>
          <a:p>
            <a:pPr lvl="0"/>
            <a:r>
              <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Las </a:t>
            </a:r>
            <a:r>
              <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categorías de impacto y los impactos específicos pueden tener una conexión </a:t>
            </a:r>
            <a:r>
              <a:rPr lang="es-ES" altLang="zh-CN" sz="1400" b="1"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más o menos directa</a:t>
            </a:r>
            <a:r>
              <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 con las metas de los ODS. </a:t>
            </a:r>
            <a:endPar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endParaRPr>
          </a:p>
          <a:p>
            <a:pPr lvl="0"/>
            <a:r>
              <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Se consideran solamente las conexiones directas = la </a:t>
            </a:r>
            <a:r>
              <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categoría de impacto, o el impacto específico, mide lo que describe la meta de los ODS. </a:t>
            </a:r>
            <a:endPar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endParaRPr>
          </a:p>
          <a:p>
            <a:pPr lvl="0"/>
            <a:endPar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endParaRPr>
          </a:p>
          <a:p>
            <a:pPr lvl="0"/>
            <a:r>
              <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La </a:t>
            </a:r>
            <a:r>
              <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conexión puede hacerse tanto a nivel de categoría de impacto, como utilizando los impactos específicos identificados, según el nivel de detalle que encaje mejor con el de las metas de los ODS. </a:t>
            </a:r>
            <a:endParaRPr lang="es-ES" altLang="zh-CN" sz="1400"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endParaRPr>
          </a:p>
          <a:p>
            <a:pPr lvl="0"/>
            <a:endParaRPr lang="es-ES" altLang="zh-CN" sz="1400" dirty="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endParaRPr>
          </a:p>
          <a:p>
            <a:pPr lvl="0"/>
            <a:r>
              <a:rPr lang="es-ES" altLang="zh-CN" sz="1400" b="1" dirty="0" smtClean="0">
                <a:solidFill>
                  <a:srgbClr val="5F5F5F"/>
                </a:solidFill>
                <a:latin typeface="Century Gothic" panose="020B0502020202020204" pitchFamily="34" charset="0"/>
                <a:ea typeface="Times New Roman" panose="02020603050405020304" pitchFamily="18" charset="0"/>
                <a:cs typeface="Times New Roman" panose="02020603050405020304" pitchFamily="18" charset="0"/>
              </a:rPr>
              <a:t>Es importante explicar la razón de la relación entre la categoría de impacto/impacto específico y la meta de los ODS</a:t>
            </a:r>
            <a:endParaRPr kumimoji="0" lang="en-GB" altLang="zh-CN" sz="1400" b="1" i="0" u="none" strike="noStrike" cap="none" normalizeH="0" baseline="0" dirty="0" smtClean="0">
              <a:ln>
                <a:noFill/>
              </a:ln>
              <a:solidFill>
                <a:srgbClr val="5F5F5F"/>
              </a:solidFill>
              <a:effectLst/>
              <a:latin typeface="Century Gothic" panose="020B0502020202020204" pitchFamily="34" charset="0"/>
            </a:endParaRPr>
          </a:p>
        </p:txBody>
      </p:sp>
    </p:spTree>
    <p:extLst>
      <p:ext uri="{BB962C8B-B14F-4D97-AF65-F5344CB8AC3E}">
        <p14:creationId xmlns:p14="http://schemas.microsoft.com/office/powerpoint/2010/main" val="165715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9283919"/>
              </p:ext>
            </p:extLst>
          </p:nvPr>
        </p:nvGraphicFramePr>
        <p:xfrm>
          <a:off x="477252" y="1447800"/>
          <a:ext cx="8285748" cy="4376909"/>
        </p:xfrm>
        <a:graphic>
          <a:graphicData uri="http://schemas.openxmlformats.org/drawingml/2006/table">
            <a:tbl>
              <a:tblPr firstRow="1" firstCol="1" bandRow="1">
                <a:tableStyleId>{5C22544A-7EE6-4342-B048-85BDC9FD1C3A}</a:tableStyleId>
              </a:tblPr>
              <a:tblGrid>
                <a:gridCol w="1527495">
                  <a:extLst>
                    <a:ext uri="{9D8B030D-6E8A-4147-A177-3AD203B41FA5}">
                      <a16:colId xmlns:a16="http://schemas.microsoft.com/office/drawing/2014/main" val="3958340062"/>
                    </a:ext>
                  </a:extLst>
                </a:gridCol>
                <a:gridCol w="1754880">
                  <a:extLst>
                    <a:ext uri="{9D8B030D-6E8A-4147-A177-3AD203B41FA5}">
                      <a16:colId xmlns:a16="http://schemas.microsoft.com/office/drawing/2014/main" val="569304070"/>
                    </a:ext>
                  </a:extLst>
                </a:gridCol>
                <a:gridCol w="2780344">
                  <a:extLst>
                    <a:ext uri="{9D8B030D-6E8A-4147-A177-3AD203B41FA5}">
                      <a16:colId xmlns:a16="http://schemas.microsoft.com/office/drawing/2014/main" val="2795775536"/>
                    </a:ext>
                  </a:extLst>
                </a:gridCol>
                <a:gridCol w="2223029">
                  <a:extLst>
                    <a:ext uri="{9D8B030D-6E8A-4147-A177-3AD203B41FA5}">
                      <a16:colId xmlns:a16="http://schemas.microsoft.com/office/drawing/2014/main" val="3924986173"/>
                    </a:ext>
                  </a:extLst>
                </a:gridCol>
              </a:tblGrid>
              <a:tr h="202362">
                <a:tc>
                  <a:txBody>
                    <a:bodyPr/>
                    <a:lstStyle/>
                    <a:p>
                      <a:pPr algn="ctr">
                        <a:spcBef>
                          <a:spcPts val="200"/>
                        </a:spcBef>
                        <a:spcAft>
                          <a:spcPts val="200"/>
                        </a:spcAft>
                      </a:pPr>
                      <a:r>
                        <a:rPr lang="es-MX" sz="1050" kern="0" noProof="0" dirty="0" err="1" smtClean="0">
                          <a:effectLst/>
                        </a:rPr>
                        <a:t>Categoria</a:t>
                      </a:r>
                      <a:r>
                        <a:rPr lang="es-MX" sz="1050" kern="0" noProof="0" dirty="0" smtClean="0">
                          <a:effectLst/>
                        </a:rPr>
                        <a:t> de impacto</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nchor="ctr"/>
                </a:tc>
                <a:tc>
                  <a:txBody>
                    <a:bodyPr/>
                    <a:lstStyle/>
                    <a:p>
                      <a:pPr algn="ctr">
                        <a:spcBef>
                          <a:spcPts val="200"/>
                        </a:spcBef>
                        <a:spcAft>
                          <a:spcPts val="200"/>
                        </a:spcAft>
                      </a:pPr>
                      <a:r>
                        <a:rPr lang="es-MX" sz="1050" kern="0" noProof="0" dirty="0" smtClean="0">
                          <a:effectLst/>
                        </a:rPr>
                        <a:t>Impactos </a:t>
                      </a:r>
                      <a:r>
                        <a:rPr lang="es-MX" sz="1050" kern="0" noProof="0" dirty="0" err="1" smtClean="0">
                          <a:effectLst/>
                        </a:rPr>
                        <a:t>especificos</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nchor="ctr"/>
                </a:tc>
                <a:tc>
                  <a:txBody>
                    <a:bodyPr/>
                    <a:lstStyle/>
                    <a:p>
                      <a:pPr algn="ctr">
                        <a:spcBef>
                          <a:spcPts val="200"/>
                        </a:spcBef>
                        <a:spcAft>
                          <a:spcPts val="200"/>
                        </a:spcAft>
                      </a:pPr>
                      <a:r>
                        <a:rPr lang="es-MX" sz="1050" kern="0" noProof="0" dirty="0" smtClean="0">
                          <a:effectLst/>
                        </a:rPr>
                        <a:t>Metas ODS</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nchor="ctr"/>
                </a:tc>
                <a:tc>
                  <a:txBody>
                    <a:bodyPr/>
                    <a:lstStyle/>
                    <a:p>
                      <a:pPr algn="ctr">
                        <a:spcBef>
                          <a:spcPts val="200"/>
                        </a:spcBef>
                        <a:spcAft>
                          <a:spcPts val="200"/>
                        </a:spcAft>
                      </a:pPr>
                      <a:r>
                        <a:rPr lang="es-MX" sz="1050" kern="0" noProof="0" dirty="0" smtClean="0">
                          <a:effectLst/>
                        </a:rPr>
                        <a:t>Justificación </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nchor="ctr"/>
                </a:tc>
                <a:extLst>
                  <a:ext uri="{0D108BD9-81ED-4DB2-BD59-A6C34878D82A}">
                    <a16:rowId xmlns:a16="http://schemas.microsoft.com/office/drawing/2014/main" val="1791026156"/>
                  </a:ext>
                </a:extLst>
              </a:tr>
              <a:tr h="809449">
                <a:tc>
                  <a:txBody>
                    <a:bodyPr/>
                    <a:lstStyle/>
                    <a:p>
                      <a:pPr algn="l">
                        <a:spcAft>
                          <a:spcPts val="0"/>
                        </a:spcAft>
                      </a:pPr>
                      <a:r>
                        <a:rPr lang="es-ES" sz="1050" kern="0" noProof="0" dirty="0" smtClean="0">
                          <a:effectLst/>
                        </a:rPr>
                        <a:t>Contaminación del aire</a:t>
                      </a:r>
                    </a:p>
                  </a:txBody>
                  <a:tcPr marL="25832" marR="25832" marT="0" marB="0"/>
                </a:tc>
                <a:tc>
                  <a:txBody>
                    <a:bodyPr/>
                    <a:lstStyle/>
                    <a:p>
                      <a:pPr algn="l">
                        <a:spcAft>
                          <a:spcPts val="0"/>
                        </a:spcAft>
                      </a:pPr>
                      <a:r>
                        <a:rPr lang="es-MX" sz="1050" kern="0" noProof="0" dirty="0" smtClean="0">
                          <a:effectLst/>
                        </a:rPr>
                        <a:t>Material </a:t>
                      </a:r>
                      <a:r>
                        <a:rPr lang="es-MX" sz="1050" kern="0" noProof="0" dirty="0" err="1" smtClean="0">
                          <a:effectLst/>
                        </a:rPr>
                        <a:t>particulado</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tc>
                <a:tc>
                  <a:txBody>
                    <a:bodyPr/>
                    <a:lstStyle/>
                    <a:p>
                      <a:pPr algn="l">
                        <a:spcAft>
                          <a:spcPts val="0"/>
                        </a:spcAft>
                      </a:pPr>
                      <a:r>
                        <a:rPr lang="es-ES" sz="1050" kern="0" noProof="0" dirty="0" smtClean="0">
                          <a:effectLst/>
                        </a:rPr>
                        <a:t>3.9 Para 2030, reducir sustancialmente el número de muertes y enfermedades debidas a productos químicos peligrosos y a la contaminación del aire, el agua y el suelo</a:t>
                      </a:r>
                    </a:p>
                    <a:p>
                      <a:pPr algn="l">
                        <a:spcAft>
                          <a:spcPts val="0"/>
                        </a:spcAft>
                      </a:pPr>
                      <a:r>
                        <a:rPr lang="es-ES" sz="1050" kern="0" noProof="0" dirty="0" smtClean="0">
                          <a:effectLst/>
                        </a:rPr>
                        <a:t>11.6 Para 2030, reducir el impacto medioambiental adverso per cápita de las ciudades, incluso prestando especial atención a la calidad del aire y a la gestión de los residuos municipales y de otro tipo</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tc>
                <a:tc>
                  <a:txBody>
                    <a:bodyPr/>
                    <a:lstStyle/>
                    <a:p>
                      <a:pPr algn="l">
                        <a:spcAft>
                          <a:spcPts val="0"/>
                        </a:spcAft>
                      </a:pPr>
                      <a:r>
                        <a:rPr lang="es-ES" sz="1050" kern="0" noProof="0" dirty="0" smtClean="0">
                          <a:effectLst/>
                        </a:rPr>
                        <a:t>3.9 La contaminación atmosférica, como la que se evita en el escenario político, afecta al número de muertes y enfermedades por contaminación atmosférica</a:t>
                      </a:r>
                    </a:p>
                    <a:p>
                      <a:pPr algn="l">
                        <a:spcAft>
                          <a:spcPts val="0"/>
                        </a:spcAft>
                      </a:pPr>
                      <a:r>
                        <a:rPr lang="es-ES" sz="1050" kern="0" noProof="0" dirty="0" smtClean="0">
                          <a:effectLst/>
                        </a:rPr>
                        <a:t>11.6 La categoría de contaminación atmosférica está relacionada con la calidad del aire de las ciudades. El indicador ODS de este objetivo también se expresa en PM2,5.</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tc>
                <a:extLst>
                  <a:ext uri="{0D108BD9-81ED-4DB2-BD59-A6C34878D82A}">
                    <a16:rowId xmlns:a16="http://schemas.microsoft.com/office/drawing/2014/main" val="3143365783"/>
                  </a:ext>
                </a:extLst>
              </a:tr>
              <a:tr h="337270">
                <a:tc>
                  <a:txBody>
                    <a:bodyPr/>
                    <a:lstStyle/>
                    <a:p>
                      <a:pPr algn="l">
                        <a:spcBef>
                          <a:spcPts val="200"/>
                        </a:spcBef>
                        <a:spcAft>
                          <a:spcPts val="200"/>
                        </a:spcAft>
                      </a:pPr>
                      <a:r>
                        <a:rPr lang="es-ES" sz="1050" kern="0" noProof="0" dirty="0" smtClean="0">
                          <a:effectLst/>
                        </a:rPr>
                        <a:t>Toxicidad en humanos (aire, agua y suelo)</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tc>
                <a:tc>
                  <a:txBody>
                    <a:bodyPr/>
                    <a:lstStyle/>
                    <a:p>
                      <a:pPr algn="l">
                        <a:spcBef>
                          <a:spcPts val="200"/>
                        </a:spcBef>
                        <a:spcAft>
                          <a:spcPts val="200"/>
                        </a:spcAft>
                      </a:pPr>
                      <a:r>
                        <a:rPr lang="es-ES" sz="1050" kern="0" noProof="0" dirty="0" smtClean="0">
                          <a:effectLst/>
                        </a:rPr>
                        <a:t>Toxicidad carcinogénica y no carcinogénica en humanos</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tc>
                <a:tc>
                  <a:txBody>
                    <a:bodyPr/>
                    <a:lstStyle/>
                    <a:p>
                      <a:pPr algn="l">
                        <a:spcBef>
                          <a:spcPts val="200"/>
                        </a:spcBef>
                        <a:spcAft>
                          <a:spcPts val="200"/>
                        </a:spcAft>
                      </a:pPr>
                      <a:r>
                        <a:rPr lang="es-ES" sz="1050" kern="0" noProof="0" dirty="0" smtClean="0">
                          <a:effectLst/>
                        </a:rPr>
                        <a:t>3.9 Para 2030, reducir sustancialmente el número de muertes y enfermedades debidas a productos químicos peligrosos y a la contaminación del aire, el agua y el suelo</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tc>
                <a:tc>
                  <a:txBody>
                    <a:bodyPr/>
                    <a:lstStyle/>
                    <a:p>
                      <a:pPr algn="l">
                        <a:spcBef>
                          <a:spcPts val="200"/>
                        </a:spcBef>
                        <a:spcAft>
                          <a:spcPts val="200"/>
                        </a:spcAft>
                      </a:pPr>
                      <a:r>
                        <a:rPr lang="es-ES" sz="1050" kern="0" noProof="0" dirty="0" smtClean="0">
                          <a:effectLst/>
                        </a:rPr>
                        <a:t>3.9 Los impactos de toxicidad humana evaluados en el caso de estudio causan muertes y enfermedades por la contaminación del agua, el aire y el suelo</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tc>
                <a:extLst>
                  <a:ext uri="{0D108BD9-81ED-4DB2-BD59-A6C34878D82A}">
                    <a16:rowId xmlns:a16="http://schemas.microsoft.com/office/drawing/2014/main" val="1302318469"/>
                  </a:ext>
                </a:extLst>
              </a:tr>
              <a:tr h="1774247">
                <a:tc>
                  <a:txBody>
                    <a:bodyPr/>
                    <a:lstStyle/>
                    <a:p>
                      <a:pPr algn="l">
                        <a:spcBef>
                          <a:spcPts val="200"/>
                        </a:spcBef>
                        <a:spcAft>
                          <a:spcPts val="200"/>
                        </a:spcAft>
                      </a:pPr>
                      <a:r>
                        <a:rPr lang="es-ES" sz="1050" kern="0" noProof="0" dirty="0" smtClean="0">
                          <a:effectLst/>
                        </a:rPr>
                        <a:t>Accesibilidad y calidad de la asistencia sanitaria</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tc>
                <a:tc>
                  <a:txBody>
                    <a:bodyPr/>
                    <a:lstStyle/>
                    <a:p>
                      <a:pPr algn="l">
                        <a:spcBef>
                          <a:spcPts val="200"/>
                        </a:spcBef>
                        <a:spcAft>
                          <a:spcPts val="200"/>
                        </a:spcAft>
                      </a:pPr>
                      <a:r>
                        <a:rPr lang="es-ES" sz="1050" kern="0" noProof="0" dirty="0" smtClean="0">
                          <a:effectLst/>
                        </a:rPr>
                        <a:t>Mejora del acceso a la asistencia sanitaria gracias a un mejor servicio en los centros de salud y a un mayor número de horas de trabajo</a:t>
                      </a:r>
                      <a:r>
                        <a:rPr lang="es-MX" sz="1050" kern="0" noProof="0" dirty="0" smtClean="0">
                          <a:effectLst/>
                        </a:rPr>
                        <a:t> </a:t>
                      </a:r>
                      <a:endParaRPr lang="es-MX" sz="1050" kern="100" noProof="0" dirty="0" smtClean="0">
                        <a:effectLst/>
                      </a:endParaRPr>
                    </a:p>
                    <a:p>
                      <a:pPr algn="l">
                        <a:spcBef>
                          <a:spcPts val="200"/>
                        </a:spcBef>
                        <a:spcAft>
                          <a:spcPts val="200"/>
                        </a:spcAft>
                      </a:pPr>
                      <a:r>
                        <a:rPr lang="es-MX" sz="1050" kern="0" noProof="0" dirty="0" smtClean="0">
                          <a:effectLst/>
                        </a:rPr>
                        <a:t> </a:t>
                      </a:r>
                      <a:endParaRPr lang="es-MX" sz="1050" kern="1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32" marR="25832" marT="0" marB="0"/>
                </a:tc>
                <a:tc>
                  <a:txBody>
                    <a:bodyPr/>
                    <a:lstStyle/>
                    <a:p>
                      <a:pPr algn="l">
                        <a:spcBef>
                          <a:spcPts val="200"/>
                        </a:spcBef>
                        <a:spcAft>
                          <a:spcPts val="200"/>
                        </a:spcAft>
                      </a:pPr>
                      <a:r>
                        <a:rPr lang="es-ES" sz="1050" kern="0" noProof="0" dirty="0" smtClean="0">
                          <a:effectLst/>
                        </a:rPr>
                        <a:t>3.8 Lograr la cobertura sanitaria universal, incluida la protección del riesgo financiero, el acceso a servicios sanitarios esenciales de calidad y el acceso a medicamentos y vacunas esenciales seguros, eficaces, de calidad y asequibles para todos</a:t>
                      </a:r>
                      <a:endParaRPr lang="es-MX" sz="1050" kern="100" noProof="0" dirty="0">
                        <a:effectLst/>
                      </a:endParaRPr>
                    </a:p>
                  </a:txBody>
                  <a:tcPr marL="25832" marR="25832" marT="0" marB="0"/>
                </a:tc>
                <a:tc>
                  <a:txBody>
                    <a:bodyPr/>
                    <a:lstStyle/>
                    <a:p>
                      <a:pPr algn="l">
                        <a:spcBef>
                          <a:spcPts val="200"/>
                        </a:spcBef>
                        <a:spcAft>
                          <a:spcPts val="200"/>
                        </a:spcAft>
                      </a:pPr>
                      <a:r>
                        <a:rPr lang="es-ES" sz="1050" kern="0" noProof="0" dirty="0" smtClean="0">
                          <a:effectLst/>
                        </a:rPr>
                        <a:t>3.8 Los impactos específicos sobre "Mejora del acceso a la asistencia sanitaria gracias a un mejor servicio en los centros de salud y a un mayor horario de trabajo" y "Mejora del acceso a la asistencia sanitaria gracias a la posibilidad de almacenar vacunas" están relacionados con el acceso a servicios sanitarios esenciales de calidad y a vacunas para todos</a:t>
                      </a:r>
                      <a:endParaRPr lang="es-MX" sz="1050" kern="100" noProof="0" dirty="0">
                        <a:effectLst/>
                      </a:endParaRPr>
                    </a:p>
                  </a:txBody>
                  <a:tcPr marL="25832" marR="25832" marT="0" marB="0"/>
                </a:tc>
                <a:extLst>
                  <a:ext uri="{0D108BD9-81ED-4DB2-BD59-A6C34878D82A}">
                    <a16:rowId xmlns:a16="http://schemas.microsoft.com/office/drawing/2014/main" val="2885129785"/>
                  </a:ext>
                </a:extLst>
              </a:tr>
            </a:tbl>
          </a:graphicData>
        </a:graphic>
      </p:graphicFrame>
      <p:sp>
        <p:nvSpPr>
          <p:cNvPr id="5" name="Title 4"/>
          <p:cNvSpPr>
            <a:spLocks noGrp="1"/>
          </p:cNvSpPr>
          <p:nvPr>
            <p:ph type="title"/>
          </p:nvPr>
        </p:nvSpPr>
        <p:spPr>
          <a:xfrm>
            <a:off x="609600" y="279114"/>
            <a:ext cx="8153400" cy="584775"/>
          </a:xfrm>
        </p:spPr>
        <p:txBody>
          <a:bodyPr/>
          <a:lstStyle/>
          <a:p>
            <a:r>
              <a:rPr lang="es-AR" dirty="0" smtClean="0">
                <a:latin typeface="Century Gothic" panose="020B0502020202020204" pitchFamily="34" charset="0"/>
              </a:rPr>
              <a:t>Identificar a la metas de ODS: ejemplo</a:t>
            </a:r>
            <a:endParaRPr lang="es-AR" dirty="0">
              <a:latin typeface="Century Gothic" panose="020B0502020202020204" pitchFamily="34" charset="0"/>
            </a:endParaRPr>
          </a:p>
        </p:txBody>
      </p:sp>
      <p:sp>
        <p:nvSpPr>
          <p:cNvPr id="3" name="Rectangle 2"/>
          <p:cNvSpPr/>
          <p:nvPr/>
        </p:nvSpPr>
        <p:spPr>
          <a:xfrm>
            <a:off x="477252" y="5943600"/>
            <a:ext cx="6380748" cy="215444"/>
          </a:xfrm>
          <a:prstGeom prst="rect">
            <a:avLst/>
          </a:prstGeom>
        </p:spPr>
        <p:txBody>
          <a:bodyPr wrap="square">
            <a:spAutoFit/>
          </a:bodyPr>
          <a:lstStyle/>
          <a:p>
            <a:r>
              <a:rPr lang="en-US" sz="800" i="1" kern="100" dirty="0" smtClean="0">
                <a:solidFill>
                  <a:srgbClr val="5F5F5F"/>
                </a:solidFill>
                <a:latin typeface="Calibri" panose="020F0502020204030204" pitchFamily="34" charset="0"/>
                <a:ea typeface="Times New Roman" panose="02020603050405020304" pitchFamily="18" charset="0"/>
                <a:cs typeface="Times New Roman" panose="02020603050405020304" pitchFamily="18" charset="0"/>
              </a:rPr>
              <a:t>Dal Maso et al. (</a:t>
            </a:r>
            <a:r>
              <a:rPr lang="en-US" sz="800" i="1" kern="100" dirty="0">
                <a:solidFill>
                  <a:srgbClr val="5F5F5F"/>
                </a:solidFill>
                <a:latin typeface="Calibri" panose="020F0502020204030204" pitchFamily="34" charset="0"/>
                <a:ea typeface="Times New Roman" panose="02020603050405020304" pitchFamily="18" charset="0"/>
                <a:cs typeface="Times New Roman" panose="02020603050405020304" pitchFamily="18" charset="0"/>
              </a:rPr>
              <a:t>2020) Sustainable development impacts of nationally determined contributions: assessing the case of mini-grids in </a:t>
            </a:r>
            <a:r>
              <a:rPr lang="en-US" sz="800" i="1" kern="100" dirty="0" smtClean="0">
                <a:solidFill>
                  <a:srgbClr val="5F5F5F"/>
                </a:solidFill>
                <a:latin typeface="Calibri" panose="020F0502020204030204" pitchFamily="34" charset="0"/>
                <a:ea typeface="Times New Roman" panose="02020603050405020304" pitchFamily="18" charset="0"/>
                <a:cs typeface="Times New Roman" panose="02020603050405020304" pitchFamily="18" charset="0"/>
              </a:rPr>
              <a:t>Kenya</a:t>
            </a:r>
            <a:endParaRPr lang="en-GB" sz="800" i="1" dirty="0">
              <a:solidFill>
                <a:srgbClr val="5F5F5F"/>
              </a:solidFill>
            </a:endParaRPr>
          </a:p>
        </p:txBody>
      </p:sp>
    </p:spTree>
    <p:extLst>
      <p:ext uri="{BB962C8B-B14F-4D97-AF65-F5344CB8AC3E}">
        <p14:creationId xmlns:p14="http://schemas.microsoft.com/office/powerpoint/2010/main" val="24342966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96930918"/>
              </p:ext>
            </p:extLst>
          </p:nvPr>
        </p:nvGraphicFramePr>
        <p:xfrm>
          <a:off x="609600" y="1447800"/>
          <a:ext cx="8153400" cy="4419605"/>
        </p:xfrm>
        <a:graphic>
          <a:graphicData uri="http://schemas.openxmlformats.org/drawingml/2006/table">
            <a:tbl>
              <a:tblPr firstRow="1" firstCol="1" bandRow="1">
                <a:tableStyleId>{5C22544A-7EE6-4342-B048-85BDC9FD1C3A}</a:tableStyleId>
              </a:tblPr>
              <a:tblGrid>
                <a:gridCol w="3071493">
                  <a:extLst>
                    <a:ext uri="{9D8B030D-6E8A-4147-A177-3AD203B41FA5}">
                      <a16:colId xmlns:a16="http://schemas.microsoft.com/office/drawing/2014/main" val="1334448088"/>
                    </a:ext>
                  </a:extLst>
                </a:gridCol>
                <a:gridCol w="3717663">
                  <a:extLst>
                    <a:ext uri="{9D8B030D-6E8A-4147-A177-3AD203B41FA5}">
                      <a16:colId xmlns:a16="http://schemas.microsoft.com/office/drawing/2014/main" val="3499801368"/>
                    </a:ext>
                  </a:extLst>
                </a:gridCol>
                <a:gridCol w="1364244">
                  <a:extLst>
                    <a:ext uri="{9D8B030D-6E8A-4147-A177-3AD203B41FA5}">
                      <a16:colId xmlns:a16="http://schemas.microsoft.com/office/drawing/2014/main" val="2580012556"/>
                    </a:ext>
                  </a:extLst>
                </a:gridCol>
              </a:tblGrid>
              <a:tr h="312703">
                <a:tc>
                  <a:txBody>
                    <a:bodyPr/>
                    <a:lstStyle/>
                    <a:p>
                      <a:pPr algn="just">
                        <a:spcAft>
                          <a:spcPts val="0"/>
                        </a:spcAft>
                      </a:pPr>
                      <a:r>
                        <a:rPr lang="en-GB" sz="1100" kern="100">
                          <a:effectLst/>
                        </a:rPr>
                        <a:t>Impact category</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SDG </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SDG targets</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2287676"/>
                  </a:ext>
                </a:extLst>
              </a:tr>
              <a:tr h="391133">
                <a:tc>
                  <a:txBody>
                    <a:bodyPr/>
                    <a:lstStyle/>
                    <a:p>
                      <a:pPr algn="just">
                        <a:spcAft>
                          <a:spcPts val="0"/>
                        </a:spcAft>
                      </a:pPr>
                      <a:r>
                        <a:rPr lang="en-GB" sz="1100" kern="100">
                          <a:effectLst/>
                        </a:rPr>
                        <a:t>Climate Change mitigation</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9 Industry, Innovation, and Infrastructure, 13 Climate action</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9.4, 13.2</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2593064"/>
                  </a:ext>
                </a:extLst>
              </a:tr>
              <a:tr h="391133">
                <a:tc>
                  <a:txBody>
                    <a:bodyPr/>
                    <a:lstStyle/>
                    <a:p>
                      <a:pPr algn="just">
                        <a:spcAft>
                          <a:spcPts val="0"/>
                        </a:spcAft>
                      </a:pPr>
                      <a:r>
                        <a:rPr lang="en-GB" sz="1100" kern="100">
                          <a:effectLst/>
                        </a:rPr>
                        <a:t>Air pollution (Indoor and Outdoor)</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3 Good health and well-being, 11 Sustainable cities and communities</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3.9, 11.6</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8734051"/>
                  </a:ext>
                </a:extLst>
              </a:tr>
              <a:tr h="195567">
                <a:tc>
                  <a:txBody>
                    <a:bodyPr/>
                    <a:lstStyle/>
                    <a:p>
                      <a:pPr algn="just">
                        <a:spcAft>
                          <a:spcPts val="0"/>
                        </a:spcAft>
                      </a:pPr>
                      <a:r>
                        <a:rPr lang="en-GB" sz="1100" kern="100">
                          <a:effectLst/>
                        </a:rPr>
                        <a:t>Human Toxicity (Air, water and soil)</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3 Good health and well-being</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3.9</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245144"/>
                  </a:ext>
                </a:extLst>
              </a:tr>
              <a:tr h="195567">
                <a:tc>
                  <a:txBody>
                    <a:bodyPr/>
                    <a:lstStyle/>
                    <a:p>
                      <a:pPr algn="just">
                        <a:spcAft>
                          <a:spcPts val="0"/>
                        </a:spcAft>
                      </a:pPr>
                      <a:r>
                        <a:rPr lang="en-GB" sz="1100" kern="100">
                          <a:effectLst/>
                        </a:rPr>
                        <a:t>Depletion of non-renewable resources</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12 Responsible consumption and production</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12.2</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0359091"/>
                  </a:ext>
                </a:extLst>
              </a:tr>
              <a:tr h="195567">
                <a:tc>
                  <a:txBody>
                    <a:bodyPr/>
                    <a:lstStyle/>
                    <a:p>
                      <a:pPr algn="just">
                        <a:spcAft>
                          <a:spcPts val="0"/>
                        </a:spcAft>
                      </a:pPr>
                      <a:r>
                        <a:rPr lang="en-GB" sz="1100" kern="100">
                          <a:effectLst/>
                        </a:rPr>
                        <a:t>Waste generation and disposal</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12 Responsible consumption and production</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12.4, 12.5</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6913844"/>
                  </a:ext>
                </a:extLst>
              </a:tr>
              <a:tr h="391133">
                <a:tc>
                  <a:txBody>
                    <a:bodyPr/>
                    <a:lstStyle/>
                    <a:p>
                      <a:pPr algn="just">
                        <a:spcAft>
                          <a:spcPts val="0"/>
                        </a:spcAft>
                      </a:pPr>
                      <a:r>
                        <a:rPr lang="en-GB" sz="1100" kern="100">
                          <a:effectLst/>
                        </a:rPr>
                        <a:t>Accessibility and quality of health care</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3 Good health and well-being</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3.8, 3.b</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5142650"/>
                  </a:ext>
                </a:extLst>
              </a:tr>
              <a:tr h="195567">
                <a:tc>
                  <a:txBody>
                    <a:bodyPr/>
                    <a:lstStyle/>
                    <a:p>
                      <a:pPr algn="just">
                        <a:spcAft>
                          <a:spcPts val="0"/>
                        </a:spcAft>
                      </a:pPr>
                      <a:r>
                        <a:rPr lang="en-GB" sz="1100" kern="100">
                          <a:effectLst/>
                        </a:rPr>
                        <a:t>Food security</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2 Zero hunger</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2.3</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45297486"/>
                  </a:ext>
                </a:extLst>
              </a:tr>
              <a:tr h="195567">
                <a:tc>
                  <a:txBody>
                    <a:bodyPr/>
                    <a:lstStyle/>
                    <a:p>
                      <a:pPr algn="just">
                        <a:spcAft>
                          <a:spcPts val="0"/>
                        </a:spcAft>
                      </a:pPr>
                      <a:r>
                        <a:rPr lang="en-GB" sz="1100" kern="100">
                          <a:effectLst/>
                        </a:rPr>
                        <a:t>Access to safe drinking water</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6 Clean water and sanitation</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6.1</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2470414"/>
                  </a:ext>
                </a:extLst>
              </a:tr>
              <a:tr h="391133">
                <a:tc>
                  <a:txBody>
                    <a:bodyPr/>
                    <a:lstStyle/>
                    <a:p>
                      <a:pPr algn="just">
                        <a:spcAft>
                          <a:spcPts val="0"/>
                        </a:spcAft>
                      </a:pPr>
                      <a:r>
                        <a:rPr lang="en-GB" sz="1100" kern="100">
                          <a:effectLst/>
                        </a:rPr>
                        <a:t>Access to clean, reliable and affordable energy</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7 Affordable and clean energy</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7.1, 7.2, 7.b</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492149"/>
                  </a:ext>
                </a:extLst>
              </a:tr>
              <a:tr h="195567">
                <a:tc>
                  <a:txBody>
                    <a:bodyPr/>
                    <a:lstStyle/>
                    <a:p>
                      <a:pPr algn="just">
                        <a:spcAft>
                          <a:spcPts val="0"/>
                        </a:spcAft>
                      </a:pPr>
                      <a:r>
                        <a:rPr lang="en-GB" sz="1100" kern="100">
                          <a:effectLst/>
                        </a:rPr>
                        <a:t>Accessibility and quality of education</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4 Quality education</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4.1, 4.6, 4.a, 4.c</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2346753"/>
                  </a:ext>
                </a:extLst>
              </a:tr>
              <a:tr h="391133">
                <a:tc>
                  <a:txBody>
                    <a:bodyPr/>
                    <a:lstStyle/>
                    <a:p>
                      <a:pPr algn="just">
                        <a:spcAft>
                          <a:spcPts val="0"/>
                        </a:spcAft>
                      </a:pPr>
                      <a:r>
                        <a:rPr lang="en-GB" sz="1100" kern="100">
                          <a:effectLst/>
                        </a:rPr>
                        <a:t>Gender equality and empowerment of women</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5 Gender equality, 11 Sustainable cities and communities</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5.6, 11.7</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446441"/>
                  </a:ext>
                </a:extLst>
              </a:tr>
              <a:tr h="195567">
                <a:tc>
                  <a:txBody>
                    <a:bodyPr/>
                    <a:lstStyle/>
                    <a:p>
                      <a:pPr algn="just">
                        <a:spcAft>
                          <a:spcPts val="0"/>
                        </a:spcAft>
                      </a:pPr>
                      <a:r>
                        <a:rPr lang="en-GB" sz="1100" kern="100">
                          <a:effectLst/>
                        </a:rPr>
                        <a:t>Economic activity at community level</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8 , 1 No poverty</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8.3, 1.4</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526321"/>
                  </a:ext>
                </a:extLst>
              </a:tr>
              <a:tr h="195567">
                <a:tc>
                  <a:txBody>
                    <a:bodyPr/>
                    <a:lstStyle/>
                    <a:p>
                      <a:pPr algn="just">
                        <a:spcAft>
                          <a:spcPts val="0"/>
                        </a:spcAft>
                      </a:pPr>
                      <a:r>
                        <a:rPr lang="en-GB" sz="1100" kern="100">
                          <a:effectLst/>
                        </a:rPr>
                        <a:t>Employment</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8 Decent work and economic growth</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8.5</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745557"/>
                  </a:ext>
                </a:extLst>
              </a:tr>
              <a:tr h="195567">
                <a:tc>
                  <a:txBody>
                    <a:bodyPr/>
                    <a:lstStyle/>
                    <a:p>
                      <a:pPr algn="just">
                        <a:spcAft>
                          <a:spcPts val="0"/>
                        </a:spcAft>
                      </a:pPr>
                      <a:r>
                        <a:rPr lang="en-GB" sz="1100" kern="100">
                          <a:effectLst/>
                        </a:rPr>
                        <a:t>Expenses for electricity</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No links have been found</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1150020"/>
                  </a:ext>
                </a:extLst>
              </a:tr>
              <a:tr h="195567">
                <a:tc>
                  <a:txBody>
                    <a:bodyPr/>
                    <a:lstStyle/>
                    <a:p>
                      <a:pPr algn="just">
                        <a:spcAft>
                          <a:spcPts val="0"/>
                        </a:spcAft>
                      </a:pPr>
                      <a:r>
                        <a:rPr lang="en-GB" sz="1100" kern="100">
                          <a:effectLst/>
                        </a:rPr>
                        <a:t>Income</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10 Reducing inequalities</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10.1</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8693622"/>
                  </a:ext>
                </a:extLst>
              </a:tr>
              <a:tr h="195567">
                <a:tc>
                  <a:txBody>
                    <a:bodyPr/>
                    <a:lstStyle/>
                    <a:p>
                      <a:pPr algn="just">
                        <a:spcAft>
                          <a:spcPts val="0"/>
                        </a:spcAft>
                      </a:pPr>
                      <a:r>
                        <a:rPr lang="en-GB" sz="1100" kern="100">
                          <a:effectLst/>
                        </a:rPr>
                        <a:t>Economic growth</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a:effectLst/>
                        </a:rPr>
                        <a:t>8 Decent work and economic growth</a:t>
                      </a:r>
                      <a:endParaRPr lang="en-GB"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100" kern="100" dirty="0">
                          <a:effectLst/>
                        </a:rPr>
                        <a:t>8.1</a:t>
                      </a:r>
                      <a:endParaRPr lang="en-GB"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8518219"/>
                  </a:ext>
                </a:extLst>
              </a:tr>
            </a:tbl>
          </a:graphicData>
        </a:graphic>
      </p:graphicFrame>
      <p:sp>
        <p:nvSpPr>
          <p:cNvPr id="10" name="Title 4"/>
          <p:cNvSpPr>
            <a:spLocks noGrp="1"/>
          </p:cNvSpPr>
          <p:nvPr>
            <p:ph type="title"/>
          </p:nvPr>
        </p:nvSpPr>
        <p:spPr>
          <a:xfrm>
            <a:off x="609600" y="279114"/>
            <a:ext cx="8153400" cy="584775"/>
          </a:xfrm>
        </p:spPr>
        <p:txBody>
          <a:bodyPr/>
          <a:lstStyle/>
          <a:p>
            <a:r>
              <a:rPr lang="en-GB" dirty="0" err="1" smtClean="0"/>
              <a:t>Vinculos</a:t>
            </a:r>
            <a:r>
              <a:rPr lang="en-GB" dirty="0" smtClean="0"/>
              <a:t> con </a:t>
            </a:r>
            <a:r>
              <a:rPr lang="en-GB" dirty="0" err="1" smtClean="0"/>
              <a:t>los</a:t>
            </a:r>
            <a:r>
              <a:rPr lang="en-GB" dirty="0" smtClean="0"/>
              <a:t> ODS</a:t>
            </a:r>
            <a:endParaRPr lang="en-GB" dirty="0"/>
          </a:p>
        </p:txBody>
      </p:sp>
      <p:sp>
        <p:nvSpPr>
          <p:cNvPr id="4" name="Rectangle 3"/>
          <p:cNvSpPr/>
          <p:nvPr/>
        </p:nvSpPr>
        <p:spPr>
          <a:xfrm>
            <a:off x="477252" y="5943600"/>
            <a:ext cx="6380748" cy="215444"/>
          </a:xfrm>
          <a:prstGeom prst="rect">
            <a:avLst/>
          </a:prstGeom>
        </p:spPr>
        <p:txBody>
          <a:bodyPr wrap="square">
            <a:spAutoFit/>
          </a:bodyPr>
          <a:lstStyle/>
          <a:p>
            <a:r>
              <a:rPr lang="en-US" sz="800" i="1" kern="100" dirty="0" smtClean="0">
                <a:solidFill>
                  <a:srgbClr val="5F5F5F"/>
                </a:solidFill>
                <a:latin typeface="Calibri" panose="020F0502020204030204" pitchFamily="34" charset="0"/>
                <a:ea typeface="Times New Roman" panose="02020603050405020304" pitchFamily="18" charset="0"/>
                <a:cs typeface="Times New Roman" panose="02020603050405020304" pitchFamily="18" charset="0"/>
              </a:rPr>
              <a:t>Dal Maso et al. (</a:t>
            </a:r>
            <a:r>
              <a:rPr lang="en-US" sz="800" i="1" kern="100" dirty="0">
                <a:solidFill>
                  <a:srgbClr val="5F5F5F"/>
                </a:solidFill>
                <a:latin typeface="Calibri" panose="020F0502020204030204" pitchFamily="34" charset="0"/>
                <a:ea typeface="Times New Roman" panose="02020603050405020304" pitchFamily="18" charset="0"/>
                <a:cs typeface="Times New Roman" panose="02020603050405020304" pitchFamily="18" charset="0"/>
              </a:rPr>
              <a:t>2020) Sustainable development impacts of nationally determined contributions: assessing the case of mini-grids in </a:t>
            </a:r>
            <a:r>
              <a:rPr lang="en-US" sz="800" i="1" kern="100" dirty="0" smtClean="0">
                <a:solidFill>
                  <a:srgbClr val="5F5F5F"/>
                </a:solidFill>
                <a:latin typeface="Calibri" panose="020F0502020204030204" pitchFamily="34" charset="0"/>
                <a:ea typeface="Times New Roman" panose="02020603050405020304" pitchFamily="18" charset="0"/>
                <a:cs typeface="Times New Roman" panose="02020603050405020304" pitchFamily="18" charset="0"/>
              </a:rPr>
              <a:t>Kenya</a:t>
            </a:r>
            <a:endParaRPr lang="en-GB" sz="800" i="1" dirty="0">
              <a:solidFill>
                <a:srgbClr val="5F5F5F"/>
              </a:solidFill>
            </a:endParaRPr>
          </a:p>
        </p:txBody>
      </p:sp>
    </p:spTree>
    <p:extLst>
      <p:ext uri="{BB962C8B-B14F-4D97-AF65-F5344CB8AC3E}">
        <p14:creationId xmlns:p14="http://schemas.microsoft.com/office/powerpoint/2010/main" val="2550482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a:spLocks noGrp="1"/>
          </p:cNvSpPr>
          <p:nvPr>
            <p:ph type="title"/>
          </p:nvPr>
        </p:nvSpPr>
        <p:spPr/>
        <p:txBody>
          <a:bodyPr/>
          <a:lstStyle/>
          <a:p>
            <a:r>
              <a:rPr lang="es-ES" dirty="0" smtClean="0">
                <a:latin typeface="Century Gothic" panose="020B0502020202020204" pitchFamily="34" charset="0"/>
              </a:rPr>
              <a:t>Evaluar el efecto sobre las metas</a:t>
            </a:r>
            <a:endParaRPr lang="es-ES" dirty="0">
              <a:latin typeface="Century Gothic" panose="020B0502020202020204" pitchFamily="34" charset="0"/>
            </a:endParaRPr>
          </a:p>
        </p:txBody>
      </p:sp>
      <p:pic>
        <p:nvPicPr>
          <p:cNvPr id="4098" name="Picture 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4780" y="3880765"/>
            <a:ext cx="4738689" cy="1869861"/>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70" y="4430942"/>
            <a:ext cx="3276600" cy="7695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456103" y="1551519"/>
            <a:ext cx="83926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s-ES" altLang="zh-CN" sz="1400" dirty="0">
                <a:latin typeface="Century Gothic" panose="020B0502020202020204" pitchFamily="34" charset="0"/>
                <a:ea typeface="Times New Roman" panose="02020603050405020304" pitchFamily="18" charset="0"/>
                <a:cs typeface="Times New Roman" panose="02020603050405020304" pitchFamily="18" charset="0"/>
              </a:rPr>
              <a:t>Una vez realizado el mapeo, los usuarios deben puntuar el efecto acumulado sobre cada meta de los ODS identificada, basándose en la evaluación cualitativa y cuantitativa que han realizado sobre las categorías de impacto y los impactos específicos. </a:t>
            </a:r>
            <a:endParaRPr lang="es-ES" altLang="zh-CN" sz="1400" dirty="0" smtClean="0">
              <a:latin typeface="Century Gothic" panose="020B0502020202020204" pitchFamily="34" charset="0"/>
              <a:ea typeface="Times New Roman" panose="02020603050405020304" pitchFamily="18" charset="0"/>
              <a:cs typeface="Times New Roman" panose="02020603050405020304" pitchFamily="18" charset="0"/>
            </a:endParaRPr>
          </a:p>
          <a:p>
            <a:pPr lvl="0"/>
            <a:endParaRPr lang="es-ES" altLang="zh-CN" sz="1400" dirty="0">
              <a:latin typeface="Century Gothic" panose="020B0502020202020204" pitchFamily="34" charset="0"/>
              <a:ea typeface="Times New Roman" panose="02020603050405020304" pitchFamily="18" charset="0"/>
              <a:cs typeface="Times New Roman" panose="02020603050405020304" pitchFamily="18" charset="0"/>
            </a:endParaRPr>
          </a:p>
          <a:p>
            <a:pPr lvl="0"/>
            <a:r>
              <a:rPr lang="es-ES" altLang="zh-CN" sz="1400" dirty="0" smtClean="0">
                <a:latin typeface="Century Gothic" panose="020B0502020202020204" pitchFamily="34" charset="0"/>
                <a:ea typeface="Times New Roman" panose="02020603050405020304" pitchFamily="18" charset="0"/>
                <a:cs typeface="Times New Roman" panose="02020603050405020304" pitchFamily="18" charset="0"/>
              </a:rPr>
              <a:t>Se </a:t>
            </a:r>
            <a:r>
              <a:rPr lang="es-ES" altLang="zh-CN" sz="1400" dirty="0">
                <a:latin typeface="Century Gothic" panose="020B0502020202020204" pitchFamily="34" charset="0"/>
                <a:ea typeface="Times New Roman" panose="02020603050405020304" pitchFamily="18" charset="0"/>
                <a:cs typeface="Times New Roman" panose="02020603050405020304" pitchFamily="18" charset="0"/>
              </a:rPr>
              <a:t>puede utilizar un código de colores específico para caracterizar el impacto sobre las metas de los ODS. </a:t>
            </a:r>
            <a:endParaRPr lang="es-ES" altLang="zh-CN" sz="1400" dirty="0" smtClean="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4953000" y="3375511"/>
            <a:ext cx="2034531" cy="307777"/>
          </a:xfrm>
          <a:prstGeom prst="rect">
            <a:avLst/>
          </a:prstGeom>
        </p:spPr>
        <p:txBody>
          <a:bodyPr wrap="none">
            <a:spAutoFit/>
          </a:bodyPr>
          <a:lstStyle/>
          <a:p>
            <a:r>
              <a:rPr lang="es-ES" altLang="zh-CN" sz="1400" b="1" dirty="0" smtClean="0">
                <a:solidFill>
                  <a:schemeClr val="accent5"/>
                </a:solidFill>
                <a:latin typeface="Century Gothic" panose="020B0502020202020204" pitchFamily="34" charset="0"/>
                <a:ea typeface="Times New Roman" panose="02020603050405020304" pitchFamily="18" charset="0"/>
                <a:cs typeface="Times New Roman" panose="02020603050405020304" pitchFamily="18" charset="0"/>
              </a:rPr>
              <a:t>Impactos </a:t>
            </a:r>
            <a:r>
              <a:rPr lang="es-ES" altLang="zh-CN" sz="1400" b="1" dirty="0">
                <a:solidFill>
                  <a:schemeClr val="accent5"/>
                </a:solidFill>
                <a:latin typeface="Century Gothic" panose="020B0502020202020204" pitchFamily="34" charset="0"/>
                <a:ea typeface="Times New Roman" panose="02020603050405020304" pitchFamily="18" charset="0"/>
                <a:cs typeface="Times New Roman" panose="02020603050405020304" pitchFamily="18" charset="0"/>
              </a:rPr>
              <a:t>cualitativos</a:t>
            </a:r>
            <a:endParaRPr lang="en-GB" sz="1400" b="1" dirty="0">
              <a:solidFill>
                <a:schemeClr val="accent5"/>
              </a:solidFill>
            </a:endParaRPr>
          </a:p>
        </p:txBody>
      </p:sp>
      <p:sp>
        <p:nvSpPr>
          <p:cNvPr id="7" name="Rectangle 6"/>
          <p:cNvSpPr/>
          <p:nvPr/>
        </p:nvSpPr>
        <p:spPr>
          <a:xfrm>
            <a:off x="1290140" y="3374633"/>
            <a:ext cx="2169184" cy="307777"/>
          </a:xfrm>
          <a:prstGeom prst="rect">
            <a:avLst/>
          </a:prstGeom>
        </p:spPr>
        <p:txBody>
          <a:bodyPr wrap="none">
            <a:spAutoFit/>
          </a:bodyPr>
          <a:lstStyle/>
          <a:p>
            <a:r>
              <a:rPr lang="es-ES" altLang="zh-CN" sz="1400" b="1" dirty="0" smtClean="0">
                <a:solidFill>
                  <a:schemeClr val="accent5"/>
                </a:solidFill>
                <a:latin typeface="Century Gothic" panose="020B0502020202020204" pitchFamily="34" charset="0"/>
                <a:ea typeface="Times New Roman" panose="02020603050405020304" pitchFamily="18" charset="0"/>
                <a:cs typeface="Times New Roman" panose="02020603050405020304" pitchFamily="18" charset="0"/>
              </a:rPr>
              <a:t>Impactos cuantitativos</a:t>
            </a:r>
            <a:endParaRPr lang="en-GB" sz="1400" b="1" dirty="0">
              <a:solidFill>
                <a:schemeClr val="accent5"/>
              </a:solidFill>
            </a:endParaRPr>
          </a:p>
        </p:txBody>
      </p:sp>
    </p:spTree>
    <p:extLst>
      <p:ext uri="{BB962C8B-B14F-4D97-AF65-F5344CB8AC3E}">
        <p14:creationId xmlns:p14="http://schemas.microsoft.com/office/powerpoint/2010/main" val="19869561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p:txBody>
          <a:bodyPr/>
          <a:lstStyle/>
          <a:p>
            <a:r>
              <a:rPr lang="es-CL" dirty="0" smtClean="0">
                <a:latin typeface="Century Gothic" panose="020B0502020202020204" pitchFamily="34" charset="0"/>
              </a:rPr>
              <a:t>Reportar el impacto total sobre los ODS</a:t>
            </a:r>
            <a:endParaRPr lang="es-CL" dirty="0">
              <a:latin typeface="Century Gothic" panose="020B050202020202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7162800" cy="4038600"/>
          </a:xfrm>
          <a:prstGeom prst="rect">
            <a:avLst/>
          </a:prstGeom>
          <a:noFill/>
          <a:ln>
            <a:noFill/>
          </a:ln>
        </p:spPr>
      </p:pic>
      <p:sp>
        <p:nvSpPr>
          <p:cNvPr id="5" name="Rectangle 4"/>
          <p:cNvSpPr/>
          <p:nvPr/>
        </p:nvSpPr>
        <p:spPr>
          <a:xfrm>
            <a:off x="457200" y="5943600"/>
            <a:ext cx="6380748" cy="215444"/>
          </a:xfrm>
          <a:prstGeom prst="rect">
            <a:avLst/>
          </a:prstGeom>
        </p:spPr>
        <p:txBody>
          <a:bodyPr wrap="square">
            <a:spAutoFit/>
          </a:bodyPr>
          <a:lstStyle/>
          <a:p>
            <a:r>
              <a:rPr lang="en-US" sz="800" i="1" kern="100" dirty="0" smtClean="0">
                <a:solidFill>
                  <a:srgbClr val="5F5F5F"/>
                </a:solidFill>
                <a:latin typeface="Calibri" panose="020F0502020204030204" pitchFamily="34" charset="0"/>
                <a:ea typeface="Times New Roman" panose="02020603050405020304" pitchFamily="18" charset="0"/>
                <a:cs typeface="Times New Roman" panose="02020603050405020304" pitchFamily="18" charset="0"/>
              </a:rPr>
              <a:t>Dal Maso et al. (</a:t>
            </a:r>
            <a:r>
              <a:rPr lang="en-US" sz="800" i="1" kern="100" dirty="0">
                <a:solidFill>
                  <a:srgbClr val="5F5F5F"/>
                </a:solidFill>
                <a:latin typeface="Calibri" panose="020F0502020204030204" pitchFamily="34" charset="0"/>
                <a:ea typeface="Times New Roman" panose="02020603050405020304" pitchFamily="18" charset="0"/>
                <a:cs typeface="Times New Roman" panose="02020603050405020304" pitchFamily="18" charset="0"/>
              </a:rPr>
              <a:t>2020) Sustainable development impacts of nationally determined contributions: assessing the case of mini-grids in </a:t>
            </a:r>
            <a:r>
              <a:rPr lang="en-US" sz="800" i="1" kern="100" dirty="0" smtClean="0">
                <a:solidFill>
                  <a:srgbClr val="5F5F5F"/>
                </a:solidFill>
                <a:latin typeface="Calibri" panose="020F0502020204030204" pitchFamily="34" charset="0"/>
                <a:ea typeface="Times New Roman" panose="02020603050405020304" pitchFamily="18" charset="0"/>
                <a:cs typeface="Times New Roman" panose="02020603050405020304" pitchFamily="18" charset="0"/>
              </a:rPr>
              <a:t>Kenya</a:t>
            </a:r>
            <a:endParaRPr lang="en-GB" sz="800" i="1" dirty="0">
              <a:solidFill>
                <a:srgbClr val="5F5F5F"/>
              </a:solidFill>
            </a:endParaRPr>
          </a:p>
        </p:txBody>
      </p:sp>
    </p:spTree>
    <p:extLst>
      <p:ext uri="{BB962C8B-B14F-4D97-AF65-F5344CB8AC3E}">
        <p14:creationId xmlns:p14="http://schemas.microsoft.com/office/powerpoint/2010/main" val="26654752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723"/>
          <a:stretch/>
        </p:blipFill>
        <p:spPr>
          <a:xfrm>
            <a:off x="0" y="1143000"/>
            <a:ext cx="9144000" cy="5105400"/>
          </a:xfrm>
          <a:prstGeom prst="rect">
            <a:avLst/>
          </a:prstGeom>
        </p:spPr>
      </p:pic>
      <p:sp>
        <p:nvSpPr>
          <p:cNvPr id="2" name="Title 1"/>
          <p:cNvSpPr>
            <a:spLocks noGrp="1"/>
          </p:cNvSpPr>
          <p:nvPr>
            <p:ph type="title"/>
          </p:nvPr>
        </p:nvSpPr>
        <p:spPr/>
        <p:txBody>
          <a:bodyPr/>
          <a:lstStyle/>
          <a:p>
            <a:r>
              <a:rPr lang="es-PE" dirty="0" smtClean="0">
                <a:latin typeface="Century Gothic" panose="020B0502020202020204" pitchFamily="34" charset="0"/>
              </a:rPr>
              <a:t>Conclusiones</a:t>
            </a:r>
            <a:endParaRPr lang="es-PE" dirty="0">
              <a:latin typeface="Century Gothic" panose="020B0502020202020204" pitchFamily="34" charset="0"/>
            </a:endParaRPr>
          </a:p>
        </p:txBody>
      </p:sp>
      <p:sp>
        <p:nvSpPr>
          <p:cNvPr id="3" name="Text Placeholder 3"/>
          <p:cNvSpPr txBox="1">
            <a:spLocks/>
          </p:cNvSpPr>
          <p:nvPr/>
        </p:nvSpPr>
        <p:spPr>
          <a:xfrm>
            <a:off x="304800" y="1277192"/>
            <a:ext cx="8001000" cy="990598"/>
          </a:xfrm>
          <a:prstGeom prst="rect">
            <a:avLst/>
          </a:prstGeom>
        </p:spPr>
        <p:txBody>
          <a:bodyPr>
            <a:normAutofit/>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s-CR" sz="1600" b="1" dirty="0" smtClean="0">
                <a:solidFill>
                  <a:schemeClr val="bg1"/>
                </a:solidFill>
                <a:latin typeface="Century Gothic" panose="020B0502020202020204" pitchFamily="34" charset="0"/>
              </a:rPr>
              <a:t>Los países están desarrollando planes y estrategias nacionales de desarrollo sostenible y cambio climático</a:t>
            </a:r>
          </a:p>
          <a:p>
            <a:endParaRPr lang="es-CR" sz="1600" b="1" dirty="0" smtClean="0">
              <a:solidFill>
                <a:schemeClr val="bg1"/>
              </a:solidFill>
              <a:latin typeface="Century Gothic" panose="020B0502020202020204" pitchFamily="34" charset="0"/>
            </a:endParaRPr>
          </a:p>
        </p:txBody>
      </p:sp>
      <p:sp>
        <p:nvSpPr>
          <p:cNvPr id="5" name="Rectangle 4"/>
          <p:cNvSpPr/>
          <p:nvPr/>
        </p:nvSpPr>
        <p:spPr>
          <a:xfrm>
            <a:off x="304800" y="1998816"/>
            <a:ext cx="7010400" cy="338554"/>
          </a:xfrm>
          <a:prstGeom prst="rect">
            <a:avLst/>
          </a:prstGeom>
        </p:spPr>
        <p:txBody>
          <a:bodyPr wrap="square">
            <a:spAutoFit/>
          </a:bodyPr>
          <a:lstStyle/>
          <a:p>
            <a:r>
              <a:rPr lang="es-CR" sz="1600" b="1" dirty="0">
                <a:solidFill>
                  <a:schemeClr val="bg1"/>
                </a:solidFill>
                <a:latin typeface="Century Gothic" panose="020B0502020202020204" pitchFamily="34" charset="0"/>
              </a:rPr>
              <a:t>El sector privado es un impulsores importante por la </a:t>
            </a:r>
            <a:r>
              <a:rPr lang="es-CR" sz="1600" b="1" dirty="0" smtClean="0">
                <a:solidFill>
                  <a:schemeClr val="bg1"/>
                </a:solidFill>
                <a:latin typeface="Century Gothic" panose="020B0502020202020204" pitchFamily="34" charset="0"/>
              </a:rPr>
              <a:t>transformación</a:t>
            </a:r>
            <a:endParaRPr lang="es-CR" sz="1600" b="1" dirty="0">
              <a:solidFill>
                <a:schemeClr val="bg1"/>
              </a:solidFill>
              <a:latin typeface="Century Gothic" panose="020B0502020202020204" pitchFamily="34" charset="0"/>
            </a:endParaRPr>
          </a:p>
        </p:txBody>
      </p:sp>
      <p:sp>
        <p:nvSpPr>
          <p:cNvPr id="7" name="Rectangle 6"/>
          <p:cNvSpPr/>
          <p:nvPr/>
        </p:nvSpPr>
        <p:spPr>
          <a:xfrm>
            <a:off x="338666" y="2463042"/>
            <a:ext cx="6900333" cy="1077218"/>
          </a:xfrm>
          <a:prstGeom prst="rect">
            <a:avLst/>
          </a:prstGeom>
        </p:spPr>
        <p:txBody>
          <a:bodyPr wrap="square">
            <a:spAutoFit/>
          </a:bodyPr>
          <a:lstStyle/>
          <a:p>
            <a:r>
              <a:rPr lang="es-ES" sz="1600" b="1" dirty="0">
                <a:solidFill>
                  <a:schemeClr val="bg1"/>
                </a:solidFill>
                <a:latin typeface="Century Gothic" panose="020B0502020202020204" pitchFamily="34" charset="0"/>
              </a:rPr>
              <a:t>Si el sector privado puede relacionar los impactos de sus acciones con el clima y el DS, esto ayudará a mostrar cómo están contribuyendo a las estrategias nacionales e internacionales y a recibir apoyo</a:t>
            </a:r>
          </a:p>
        </p:txBody>
      </p:sp>
      <p:sp>
        <p:nvSpPr>
          <p:cNvPr id="8" name="Rectangle 7"/>
          <p:cNvSpPr/>
          <p:nvPr/>
        </p:nvSpPr>
        <p:spPr>
          <a:xfrm>
            <a:off x="304800" y="3617950"/>
            <a:ext cx="6205268" cy="584775"/>
          </a:xfrm>
          <a:prstGeom prst="rect">
            <a:avLst/>
          </a:prstGeom>
        </p:spPr>
        <p:txBody>
          <a:bodyPr wrap="square">
            <a:spAutoFit/>
          </a:bodyPr>
          <a:lstStyle/>
          <a:p>
            <a:r>
              <a:rPr lang="es-CR" sz="1600" b="1" dirty="0">
                <a:solidFill>
                  <a:schemeClr val="bg1"/>
                </a:solidFill>
                <a:latin typeface="Century Gothic" panose="020B0502020202020204" pitchFamily="34" charset="0"/>
              </a:rPr>
              <a:t>Las acciones climáticas tienen muchos vínculos con el DS y entonces sus contribuciones van mas allá de los GEI</a:t>
            </a:r>
          </a:p>
        </p:txBody>
      </p:sp>
      <p:sp>
        <p:nvSpPr>
          <p:cNvPr id="9" name="Rectangle 8"/>
          <p:cNvSpPr/>
          <p:nvPr/>
        </p:nvSpPr>
        <p:spPr>
          <a:xfrm>
            <a:off x="338666" y="4330260"/>
            <a:ext cx="5495925" cy="584775"/>
          </a:xfrm>
          <a:prstGeom prst="rect">
            <a:avLst/>
          </a:prstGeom>
        </p:spPr>
        <p:txBody>
          <a:bodyPr wrap="square">
            <a:spAutoFit/>
          </a:bodyPr>
          <a:lstStyle/>
          <a:p>
            <a:r>
              <a:rPr lang="es-CR" sz="1600" b="1" dirty="0" smtClean="0">
                <a:solidFill>
                  <a:schemeClr val="bg1"/>
                </a:solidFill>
                <a:latin typeface="Century Gothic" panose="020B0502020202020204" pitchFamily="34" charset="0"/>
              </a:rPr>
              <a:t>La guía ICAT </a:t>
            </a:r>
            <a:r>
              <a:rPr lang="es-CR" sz="1600" b="1" dirty="0">
                <a:solidFill>
                  <a:schemeClr val="bg1"/>
                </a:solidFill>
                <a:latin typeface="Century Gothic" panose="020B0502020202020204" pitchFamily="34" charset="0"/>
              </a:rPr>
              <a:t>SD </a:t>
            </a:r>
            <a:r>
              <a:rPr lang="es-CR" sz="1600" b="1" dirty="0" smtClean="0">
                <a:solidFill>
                  <a:schemeClr val="bg1"/>
                </a:solidFill>
                <a:latin typeface="Century Gothic" panose="020B0502020202020204" pitchFamily="34" charset="0"/>
              </a:rPr>
              <a:t>ofrece </a:t>
            </a:r>
            <a:r>
              <a:rPr lang="es-CR" sz="1600" b="1" dirty="0">
                <a:solidFill>
                  <a:schemeClr val="bg1"/>
                </a:solidFill>
                <a:latin typeface="Century Gothic" panose="020B0502020202020204" pitchFamily="34" charset="0"/>
              </a:rPr>
              <a:t>un </a:t>
            </a:r>
            <a:r>
              <a:rPr lang="es-CR" sz="1600" b="1" dirty="0" smtClean="0">
                <a:solidFill>
                  <a:schemeClr val="bg1"/>
                </a:solidFill>
                <a:latin typeface="Century Gothic" panose="020B0502020202020204" pitchFamily="34" charset="0"/>
              </a:rPr>
              <a:t>marco </a:t>
            </a:r>
            <a:r>
              <a:rPr lang="es-CR" sz="1600" b="1" dirty="0">
                <a:solidFill>
                  <a:schemeClr val="bg1"/>
                </a:solidFill>
                <a:latin typeface="Century Gothic" panose="020B0502020202020204" pitchFamily="34" charset="0"/>
              </a:rPr>
              <a:t>flexible para </a:t>
            </a:r>
            <a:r>
              <a:rPr lang="es-CR" sz="1600" b="1" dirty="0" smtClean="0">
                <a:solidFill>
                  <a:schemeClr val="bg1"/>
                </a:solidFill>
                <a:latin typeface="Century Gothic" panose="020B0502020202020204" pitchFamily="34" charset="0"/>
              </a:rPr>
              <a:t>abordar esto </a:t>
            </a:r>
            <a:r>
              <a:rPr lang="es-CR" sz="1600" b="1" dirty="0">
                <a:solidFill>
                  <a:schemeClr val="bg1"/>
                </a:solidFill>
                <a:latin typeface="Century Gothic" panose="020B0502020202020204" pitchFamily="34" charset="0"/>
              </a:rPr>
              <a:t>tipo de evaluaciones</a:t>
            </a:r>
          </a:p>
        </p:txBody>
      </p:sp>
      <p:sp>
        <p:nvSpPr>
          <p:cNvPr id="10" name="Rectangle 9"/>
          <p:cNvSpPr/>
          <p:nvPr/>
        </p:nvSpPr>
        <p:spPr>
          <a:xfrm>
            <a:off x="338666" y="5042570"/>
            <a:ext cx="5943600" cy="584775"/>
          </a:xfrm>
          <a:prstGeom prst="rect">
            <a:avLst/>
          </a:prstGeom>
        </p:spPr>
        <p:txBody>
          <a:bodyPr wrap="square">
            <a:spAutoFit/>
          </a:bodyPr>
          <a:lstStyle/>
          <a:p>
            <a:r>
              <a:rPr lang="es-CR" sz="1600" b="1" dirty="0">
                <a:solidFill>
                  <a:schemeClr val="bg1"/>
                </a:solidFill>
                <a:latin typeface="Century Gothic" panose="020B0502020202020204" pitchFamily="34" charset="0"/>
              </a:rPr>
              <a:t>Herramientas de </a:t>
            </a:r>
            <a:r>
              <a:rPr lang="es-CR" sz="1600" b="1" dirty="0" smtClean="0">
                <a:solidFill>
                  <a:schemeClr val="bg1"/>
                </a:solidFill>
                <a:latin typeface="Century Gothic" panose="020B0502020202020204" pitchFamily="34" charset="0"/>
              </a:rPr>
              <a:t>análisis mas especificas pueden ser </a:t>
            </a:r>
            <a:r>
              <a:rPr lang="es-CR" sz="1600" b="1" dirty="0">
                <a:solidFill>
                  <a:schemeClr val="bg1"/>
                </a:solidFill>
                <a:latin typeface="Century Gothic" panose="020B0502020202020204" pitchFamily="34" charset="0"/>
              </a:rPr>
              <a:t>utilizadas en conjunto con esta guía</a:t>
            </a:r>
          </a:p>
        </p:txBody>
      </p:sp>
    </p:spTree>
    <p:extLst>
      <p:ext uri="{BB962C8B-B14F-4D97-AF65-F5344CB8AC3E}">
        <p14:creationId xmlns:p14="http://schemas.microsoft.com/office/powerpoint/2010/main" val="8047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09600" y="279114"/>
            <a:ext cx="8153400" cy="584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3200" kern="1200" baseline="0">
                <a:solidFill>
                  <a:srgbClr val="625852"/>
                </a:solidFill>
                <a:latin typeface="Arial" panose="020B0604020202020204" pitchFamily="34" charset="0"/>
                <a:ea typeface="+mj-ea"/>
                <a:cs typeface="Arial" panose="020B0604020202020204" pitchFamily="34" charset="0"/>
              </a:defRPr>
            </a:lvl1pPr>
          </a:lstStyle>
          <a:p>
            <a:r>
              <a:rPr lang="es-CR" dirty="0">
                <a:latin typeface="Century Gothic" panose="020B0502020202020204" pitchFamily="34" charset="0"/>
              </a:rPr>
              <a:t>Agenda</a:t>
            </a:r>
          </a:p>
        </p:txBody>
      </p:sp>
      <p:graphicFrame>
        <p:nvGraphicFramePr>
          <p:cNvPr id="3" name="Diagram 2"/>
          <p:cNvGraphicFramePr/>
          <p:nvPr>
            <p:extLst>
              <p:ext uri="{D42A27DB-BD31-4B8C-83A1-F6EECF244321}">
                <p14:modId xmlns:p14="http://schemas.microsoft.com/office/powerpoint/2010/main" val="2489752005"/>
              </p:ext>
            </p:extLst>
          </p:nvPr>
        </p:nvGraphicFramePr>
        <p:xfrm>
          <a:off x="1" y="1319363"/>
          <a:ext cx="8610601" cy="4684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1">
            <a:extLst>
              <a:ext uri="{FF2B5EF4-FFF2-40B4-BE49-F238E27FC236}">
                <a16:creationId xmlns:a16="http://schemas.microsoft.com/office/drawing/2014/main" id="{B6885F9F-F339-46F9-AE0E-2560526BD3D4}"/>
              </a:ext>
            </a:extLst>
          </p:cNvPr>
          <p:cNvSpPr txBox="1">
            <a:spLocks/>
          </p:cNvSpPr>
          <p:nvPr/>
        </p:nvSpPr>
        <p:spPr>
          <a:xfrm>
            <a:off x="8330946" y="6415180"/>
            <a:ext cx="595688" cy="273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fld id="{0DE8F82B-74D0-4F25-A2A7-4C2656D6A3C8}" type="slidenum">
              <a:rPr lang="en-GB" sz="1500">
                <a:solidFill>
                  <a:prstClr val="black">
                    <a:tint val="75000"/>
                  </a:prstClr>
                </a:solidFill>
                <a:latin typeface="Century Gothic" panose="020B0502020202020204" pitchFamily="34" charset="0"/>
              </a:rPr>
              <a:pPr algn="ctr" defTabSz="685800"/>
              <a:t>6</a:t>
            </a:fld>
            <a:endParaRPr lang="en-GB" sz="1500" dirty="0">
              <a:solidFill>
                <a:prstClr val="black">
                  <a:tint val="75000"/>
                </a:prstClr>
              </a:solidFill>
              <a:latin typeface="Century Gothic" panose="020B0502020202020204" pitchFamily="34" charset="0"/>
            </a:endParaRPr>
          </a:p>
        </p:txBody>
      </p:sp>
    </p:spTree>
    <p:extLst>
      <p:ext uri="{BB962C8B-B14F-4D97-AF65-F5344CB8AC3E}">
        <p14:creationId xmlns:p14="http://schemas.microsoft.com/office/powerpoint/2010/main" val="36021401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latin typeface="Century Gothic" panose="020B0502020202020204" pitchFamily="34" charset="0"/>
              </a:rPr>
              <a:t>Conclusiones</a:t>
            </a:r>
            <a:endParaRPr lang="es-PE" dirty="0">
              <a:latin typeface="Century Gothic" panose="020B0502020202020204" pitchFamily="34" charset="0"/>
            </a:endParaRPr>
          </a:p>
        </p:txBody>
      </p:sp>
      <p:sp>
        <p:nvSpPr>
          <p:cNvPr id="3" name="Text Placeholder 3"/>
          <p:cNvSpPr txBox="1">
            <a:spLocks/>
          </p:cNvSpPr>
          <p:nvPr/>
        </p:nvSpPr>
        <p:spPr>
          <a:xfrm>
            <a:off x="628650" y="1295402"/>
            <a:ext cx="8134350" cy="4495798"/>
          </a:xfrm>
          <a:prstGeom prst="rect">
            <a:avLst/>
          </a:prstGeom>
        </p:spPr>
        <p:txBody>
          <a:bodyPr>
            <a:normAutofit fontScale="85000" lnSpcReduction="20000"/>
          </a:bodyPr>
          <a:lstStyle>
            <a:lvl1pPr marL="320040" indent="-320040" algn="l" rtl="0" eaLnBrk="1" latinLnBrk="0" hangingPunct="1">
              <a:spcBef>
                <a:spcPts val="700"/>
              </a:spcBef>
              <a:buClr>
                <a:schemeClr val="accent2"/>
              </a:buClr>
              <a:buSzPct val="60000"/>
              <a:buFont typeface="Arial" pitchFamily="34" charset="0"/>
              <a:buChar char="•"/>
              <a:defRPr kumimoji="0" sz="2800" kern="1200">
                <a:solidFill>
                  <a:srgbClr val="625852"/>
                </a:solidFill>
                <a:latin typeface="+mn-lt"/>
                <a:ea typeface="+mn-ea"/>
                <a:cs typeface="+mn-cs"/>
              </a:defRPr>
            </a:lvl1pPr>
            <a:lvl2pPr marL="640080" indent="-274320" algn="l" rtl="0" eaLnBrk="1" latinLnBrk="0" hangingPunct="1">
              <a:spcBef>
                <a:spcPts val="550"/>
              </a:spcBef>
              <a:buClr>
                <a:schemeClr val="accent1"/>
              </a:buClr>
              <a:buSzPct val="70000"/>
              <a:buFont typeface="Arial" pitchFamily="34" charset="0"/>
              <a:buChar char="•"/>
              <a:defRPr kumimoji="0" sz="2400" kern="1200">
                <a:solidFill>
                  <a:srgbClr val="625852"/>
                </a:solidFill>
                <a:latin typeface="+mn-lt"/>
                <a:ea typeface="+mn-ea"/>
                <a:cs typeface="+mn-cs"/>
              </a:defRPr>
            </a:lvl2pPr>
            <a:lvl3pPr marL="914400" indent="-228600" algn="l" rtl="0" eaLnBrk="1" latinLnBrk="0" hangingPunct="1">
              <a:spcBef>
                <a:spcPts val="500"/>
              </a:spcBef>
              <a:buClr>
                <a:schemeClr val="accent2"/>
              </a:buClr>
              <a:buSzPct val="75000"/>
              <a:buFont typeface="Arial" pitchFamily="34" charset="0"/>
              <a:buChar char="•"/>
              <a:defRPr kumimoji="0" sz="2000" kern="1200">
                <a:solidFill>
                  <a:srgbClr val="625852"/>
                </a:solidFill>
                <a:latin typeface="+mn-lt"/>
                <a:ea typeface="+mn-ea"/>
                <a:cs typeface="+mn-cs"/>
              </a:defRPr>
            </a:lvl3pPr>
            <a:lvl4pPr marL="1371600" indent="-228600" algn="l" rtl="0" eaLnBrk="1" latinLnBrk="0" hangingPunct="1">
              <a:spcBef>
                <a:spcPts val="400"/>
              </a:spcBef>
              <a:buClr>
                <a:schemeClr val="accent3"/>
              </a:buClr>
              <a:buSzPct val="75000"/>
              <a:buFont typeface="Arial" pitchFamily="34" charset="0"/>
              <a:buChar char="•"/>
              <a:defRPr kumimoji="0" sz="1800" kern="1200">
                <a:solidFill>
                  <a:srgbClr val="625852"/>
                </a:solidFill>
                <a:latin typeface="+mn-lt"/>
                <a:ea typeface="+mn-ea"/>
                <a:cs typeface="+mn-cs"/>
              </a:defRPr>
            </a:lvl4pPr>
            <a:lvl5pPr marL="1828800" indent="-228600" algn="l" rtl="0" eaLnBrk="1" latinLnBrk="0" hangingPunct="1">
              <a:spcBef>
                <a:spcPts val="400"/>
              </a:spcBef>
              <a:buClr>
                <a:schemeClr val="accent4"/>
              </a:buClr>
              <a:buSzPct val="65000"/>
              <a:buFont typeface="Arial" pitchFamily="34" charset="0"/>
              <a:buChar char="•"/>
              <a:defRPr kumimoji="0" sz="1800" kern="1200">
                <a:solidFill>
                  <a:srgbClr val="62585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CR" sz="2000" b="1" dirty="0" smtClean="0">
                <a:latin typeface="Century Gothic" panose="020B0502020202020204" pitchFamily="34" charset="0"/>
              </a:rPr>
              <a:t>Los países están desarrollando planes y estrategias nacionales de desarrollo sostenible y cambio </a:t>
            </a:r>
            <a:r>
              <a:rPr lang="es-CR" sz="2000" b="1" dirty="0" err="1" smtClean="0">
                <a:latin typeface="Century Gothic" panose="020B0502020202020204" pitchFamily="34" charset="0"/>
              </a:rPr>
              <a:t>climatico</a:t>
            </a:r>
            <a:endParaRPr lang="es-CR" sz="2000" b="1" dirty="0" smtClean="0">
              <a:latin typeface="Century Gothic" panose="020B0502020202020204" pitchFamily="34" charset="0"/>
            </a:endParaRPr>
          </a:p>
          <a:p>
            <a:r>
              <a:rPr lang="es-CR" sz="2000" b="1" dirty="0" smtClean="0">
                <a:latin typeface="Century Gothic" panose="020B0502020202020204" pitchFamily="34" charset="0"/>
              </a:rPr>
              <a:t>El sector privado es un impulsores importante por la </a:t>
            </a:r>
            <a:r>
              <a:rPr lang="es-CR" sz="2000" b="1" dirty="0" err="1" smtClean="0">
                <a:latin typeface="Century Gothic" panose="020B0502020202020204" pitchFamily="34" charset="0"/>
              </a:rPr>
              <a:t>transformacion</a:t>
            </a:r>
            <a:endParaRPr lang="es-CR" sz="2000" b="1" dirty="0">
              <a:latin typeface="Century Gothic" panose="020B0502020202020204" pitchFamily="34" charset="0"/>
            </a:endParaRPr>
          </a:p>
          <a:p>
            <a:r>
              <a:rPr lang="es-CR" sz="2000" b="1" dirty="0" err="1" smtClean="0">
                <a:latin typeface="Century Gothic" panose="020B0502020202020204" pitchFamily="34" charset="0"/>
              </a:rPr>
              <a:t>If</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they</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private</a:t>
            </a:r>
            <a:r>
              <a:rPr lang="es-CR" sz="2000" b="1" dirty="0" smtClean="0">
                <a:latin typeface="Century Gothic" panose="020B0502020202020204" pitchFamily="34" charset="0"/>
              </a:rPr>
              <a:t> sector can </a:t>
            </a:r>
            <a:r>
              <a:rPr lang="es-CR" sz="2000" b="1" dirty="0" err="1" smtClean="0">
                <a:latin typeface="Century Gothic" panose="020B0502020202020204" pitchFamily="34" charset="0"/>
              </a:rPr>
              <a:t>connect</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the</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impacts</a:t>
            </a:r>
            <a:r>
              <a:rPr lang="es-CR" sz="2000" b="1" dirty="0" smtClean="0">
                <a:latin typeface="Century Gothic" panose="020B0502020202020204" pitchFamily="34" charset="0"/>
              </a:rPr>
              <a:t> of </a:t>
            </a:r>
            <a:r>
              <a:rPr lang="es-CR" sz="2000" b="1" dirty="0" err="1" smtClean="0">
                <a:latin typeface="Century Gothic" panose="020B0502020202020204" pitchFamily="34" charset="0"/>
              </a:rPr>
              <a:t>their</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actions</a:t>
            </a:r>
            <a:r>
              <a:rPr lang="es-CR" sz="2000" b="1" dirty="0" smtClean="0">
                <a:latin typeface="Century Gothic" panose="020B0502020202020204" pitchFamily="34" charset="0"/>
              </a:rPr>
              <a:t> to </a:t>
            </a:r>
            <a:r>
              <a:rPr lang="es-CR" sz="2000" b="1" dirty="0" err="1" smtClean="0">
                <a:latin typeface="Century Gothic" panose="020B0502020202020204" pitchFamily="34" charset="0"/>
              </a:rPr>
              <a:t>climate</a:t>
            </a:r>
            <a:r>
              <a:rPr lang="es-CR" sz="2000" b="1" dirty="0" smtClean="0">
                <a:latin typeface="Century Gothic" panose="020B0502020202020204" pitchFamily="34" charset="0"/>
              </a:rPr>
              <a:t> and SD </a:t>
            </a:r>
            <a:r>
              <a:rPr lang="es-CR" sz="2000" b="1" dirty="0" err="1" smtClean="0">
                <a:latin typeface="Century Gothic" panose="020B0502020202020204" pitchFamily="34" charset="0"/>
              </a:rPr>
              <a:t>this</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will</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help</a:t>
            </a:r>
            <a:r>
              <a:rPr lang="es-CR" sz="2000" b="1" dirty="0" smtClean="0">
                <a:latin typeface="Century Gothic" panose="020B0502020202020204" pitchFamily="34" charset="0"/>
              </a:rPr>
              <a:t> in </a:t>
            </a:r>
            <a:r>
              <a:rPr lang="es-CR" sz="2000" b="1" dirty="0" err="1" smtClean="0">
                <a:latin typeface="Century Gothic" panose="020B0502020202020204" pitchFamily="34" charset="0"/>
              </a:rPr>
              <a:t>showing</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how</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they</a:t>
            </a:r>
            <a:r>
              <a:rPr lang="es-CR" sz="2000" b="1" dirty="0" smtClean="0">
                <a:latin typeface="Century Gothic" panose="020B0502020202020204" pitchFamily="34" charset="0"/>
              </a:rPr>
              <a:t> are </a:t>
            </a:r>
            <a:r>
              <a:rPr lang="es-CR" sz="2000" b="1" dirty="0" err="1" smtClean="0">
                <a:latin typeface="Century Gothic" panose="020B0502020202020204" pitchFamily="34" charset="0"/>
              </a:rPr>
              <a:t>contributing</a:t>
            </a:r>
            <a:r>
              <a:rPr lang="es-CR" sz="2000" b="1" dirty="0" smtClean="0">
                <a:latin typeface="Century Gothic" panose="020B0502020202020204" pitchFamily="34" charset="0"/>
              </a:rPr>
              <a:t> to </a:t>
            </a:r>
            <a:r>
              <a:rPr lang="es-CR" sz="2000" b="1" dirty="0" err="1" smtClean="0">
                <a:latin typeface="Century Gothic" panose="020B0502020202020204" pitchFamily="34" charset="0"/>
              </a:rPr>
              <a:t>national</a:t>
            </a:r>
            <a:r>
              <a:rPr lang="es-CR" sz="2000" b="1" dirty="0" smtClean="0">
                <a:latin typeface="Century Gothic" panose="020B0502020202020204" pitchFamily="34" charset="0"/>
              </a:rPr>
              <a:t> and </a:t>
            </a:r>
            <a:r>
              <a:rPr lang="es-CR" sz="2000" b="1" dirty="0" err="1" smtClean="0">
                <a:latin typeface="Century Gothic" panose="020B0502020202020204" pitchFamily="34" charset="0"/>
              </a:rPr>
              <a:t>international</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strategies</a:t>
            </a:r>
            <a:r>
              <a:rPr lang="es-CR" sz="2000" b="1" dirty="0" smtClean="0">
                <a:latin typeface="Century Gothic" panose="020B0502020202020204" pitchFamily="34" charset="0"/>
              </a:rPr>
              <a:t> and to </a:t>
            </a:r>
            <a:r>
              <a:rPr lang="es-CR" sz="2000" b="1" dirty="0" err="1" smtClean="0">
                <a:latin typeface="Century Gothic" panose="020B0502020202020204" pitchFamily="34" charset="0"/>
              </a:rPr>
              <a:t>receive</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support</a:t>
            </a:r>
            <a:endParaRPr lang="es-CR" sz="2000" b="1" dirty="0">
              <a:latin typeface="Century Gothic" panose="020B0502020202020204" pitchFamily="34" charset="0"/>
            </a:endParaRPr>
          </a:p>
          <a:p>
            <a:r>
              <a:rPr lang="es-CR" sz="2000" b="1" dirty="0" smtClean="0">
                <a:latin typeface="Century Gothic" panose="020B0502020202020204" pitchFamily="34" charset="0"/>
              </a:rPr>
              <a:t>Las acciones climáticas tienen muchos vínculos con el DS y entonces sus contribuciones van mas </a:t>
            </a:r>
            <a:r>
              <a:rPr lang="es-CR" sz="2000" b="1" dirty="0" err="1" smtClean="0">
                <a:latin typeface="Century Gothic" panose="020B0502020202020204" pitchFamily="34" charset="0"/>
              </a:rPr>
              <a:t>alla</a:t>
            </a:r>
            <a:r>
              <a:rPr lang="es-CR" sz="2000" b="1" dirty="0" smtClean="0">
                <a:latin typeface="Century Gothic" panose="020B0502020202020204" pitchFamily="34" charset="0"/>
              </a:rPr>
              <a:t> de los GEI</a:t>
            </a:r>
            <a:endParaRPr lang="es-CR" sz="2000" b="1" dirty="0">
              <a:latin typeface="Century Gothic" panose="020B0502020202020204" pitchFamily="34" charset="0"/>
            </a:endParaRPr>
          </a:p>
          <a:p>
            <a:r>
              <a:rPr lang="es-CR" sz="2000" b="1" dirty="0" smtClean="0">
                <a:latin typeface="Century Gothic" panose="020B0502020202020204" pitchFamily="34" charset="0"/>
              </a:rPr>
              <a:t>Hay muchas herramientas para evaluar </a:t>
            </a:r>
            <a:r>
              <a:rPr lang="es-CR" sz="2000" b="1" dirty="0" err="1" smtClean="0">
                <a:latin typeface="Century Gothic" panose="020B0502020202020204" pitchFamily="34" charset="0"/>
              </a:rPr>
              <a:t>impacts</a:t>
            </a:r>
            <a:r>
              <a:rPr lang="es-CR" sz="2000" b="1" dirty="0" smtClean="0">
                <a:latin typeface="Century Gothic" panose="020B0502020202020204" pitchFamily="34" charset="0"/>
              </a:rPr>
              <a:t> en DS</a:t>
            </a:r>
          </a:p>
          <a:p>
            <a:r>
              <a:rPr lang="es-CR" sz="2000" b="1" dirty="0" smtClean="0">
                <a:latin typeface="Century Gothic" panose="020B0502020202020204" pitchFamily="34" charset="0"/>
              </a:rPr>
              <a:t>ICAT SD </a:t>
            </a:r>
            <a:r>
              <a:rPr lang="es-CR" sz="2000" b="1" dirty="0" err="1" smtClean="0">
                <a:latin typeface="Century Gothic" panose="020B0502020202020204" pitchFamily="34" charset="0"/>
              </a:rPr>
              <a:t>guide</a:t>
            </a:r>
            <a:r>
              <a:rPr lang="es-CR" sz="2000" b="1" dirty="0" smtClean="0">
                <a:latin typeface="Century Gothic" panose="020B0502020202020204" pitchFamily="34" charset="0"/>
              </a:rPr>
              <a:t> ofrece un </a:t>
            </a:r>
            <a:r>
              <a:rPr lang="es-CR" sz="2000" b="1" dirty="0" err="1" smtClean="0">
                <a:latin typeface="Century Gothic" panose="020B0502020202020204" pitchFamily="34" charset="0"/>
              </a:rPr>
              <a:t>framework</a:t>
            </a:r>
            <a:r>
              <a:rPr lang="es-CR" sz="2000" b="1" dirty="0" smtClean="0">
                <a:latin typeface="Century Gothic" panose="020B0502020202020204" pitchFamily="34" charset="0"/>
              </a:rPr>
              <a:t> flexible para esto tipo de evaluaciones</a:t>
            </a:r>
          </a:p>
          <a:p>
            <a:r>
              <a:rPr lang="es-CR" sz="2000" b="1" dirty="0" smtClean="0">
                <a:latin typeface="Century Gothic" panose="020B0502020202020204" pitchFamily="34" charset="0"/>
              </a:rPr>
              <a:t>Herramientas de cálculos u otras evaluaciones especificas (por ejemplo LCA) pueden set utilizadas en conjunto con esta guía</a:t>
            </a:r>
          </a:p>
          <a:p>
            <a:r>
              <a:rPr lang="es-CR" sz="2000" b="1" dirty="0" smtClean="0">
                <a:latin typeface="Century Gothic" panose="020B0502020202020204" pitchFamily="34" charset="0"/>
              </a:rPr>
              <a:t>En este momento es importante para los negocios familiarizar con estas metodologías y desarrollar capacidades para ganar </a:t>
            </a:r>
            <a:r>
              <a:rPr lang="es-CR" sz="2000" b="1" dirty="0" err="1" smtClean="0">
                <a:latin typeface="Century Gothic" panose="020B0502020202020204" pitchFamily="34" charset="0"/>
              </a:rPr>
              <a:t>competitive</a:t>
            </a:r>
            <a:r>
              <a:rPr lang="es-CR" sz="2000" b="1" dirty="0" smtClean="0">
                <a:latin typeface="Century Gothic" panose="020B0502020202020204" pitchFamily="34" charset="0"/>
              </a:rPr>
              <a:t> </a:t>
            </a:r>
            <a:r>
              <a:rPr lang="es-CR" sz="2000" b="1" dirty="0" err="1" smtClean="0">
                <a:latin typeface="Century Gothic" panose="020B0502020202020204" pitchFamily="34" charset="0"/>
              </a:rPr>
              <a:t>advantage</a:t>
            </a:r>
            <a:r>
              <a:rPr lang="es-CR" sz="2000" b="1" dirty="0" smtClean="0">
                <a:latin typeface="Century Gothic" panose="020B0502020202020204" pitchFamily="34" charset="0"/>
              </a:rPr>
              <a:t> en la </a:t>
            </a:r>
            <a:r>
              <a:rPr lang="es-CR" sz="2000" b="1" dirty="0" err="1" smtClean="0">
                <a:latin typeface="Century Gothic" panose="020B0502020202020204" pitchFamily="34" charset="0"/>
              </a:rPr>
              <a:t>transformacion</a:t>
            </a:r>
            <a:r>
              <a:rPr lang="es-CR" sz="2000" b="1" dirty="0" smtClean="0">
                <a:latin typeface="Century Gothic" panose="020B0502020202020204" pitchFamily="34" charset="0"/>
              </a:rPr>
              <a:t> y demostrar su </a:t>
            </a:r>
            <a:r>
              <a:rPr lang="es-CR" sz="2000" b="1" dirty="0" err="1" smtClean="0">
                <a:latin typeface="Century Gothic" panose="020B0502020202020204" pitchFamily="34" charset="0"/>
              </a:rPr>
              <a:t>alineamento</a:t>
            </a:r>
            <a:r>
              <a:rPr lang="es-CR" sz="2000" b="1" dirty="0" smtClean="0">
                <a:latin typeface="Century Gothic" panose="020B0502020202020204" pitchFamily="34" charset="0"/>
              </a:rPr>
              <a:t> con los planes y estrategias nacionales y internacionales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723"/>
          <a:stretch/>
        </p:blipFill>
        <p:spPr>
          <a:xfrm>
            <a:off x="0" y="1143000"/>
            <a:ext cx="9144000" cy="5105400"/>
          </a:xfrm>
          <a:prstGeom prst="rect">
            <a:avLst/>
          </a:prstGeom>
        </p:spPr>
      </p:pic>
      <p:sp>
        <p:nvSpPr>
          <p:cNvPr id="5" name="Rectangle 4"/>
          <p:cNvSpPr/>
          <p:nvPr/>
        </p:nvSpPr>
        <p:spPr>
          <a:xfrm>
            <a:off x="533400" y="1371600"/>
            <a:ext cx="6248400" cy="3139321"/>
          </a:xfrm>
          <a:prstGeom prst="rect">
            <a:avLst/>
          </a:prstGeom>
        </p:spPr>
        <p:txBody>
          <a:bodyPr wrap="square">
            <a:spAutoFit/>
          </a:bodyPr>
          <a:lstStyle/>
          <a:p>
            <a:r>
              <a:rPr lang="es-CR" b="1" dirty="0">
                <a:solidFill>
                  <a:schemeClr val="bg1"/>
                </a:solidFill>
                <a:latin typeface="Century Gothic" panose="020B0502020202020204" pitchFamily="34" charset="0"/>
              </a:rPr>
              <a:t>En este momento es importante para los negocios familiarizar con estas metodologías y desarrollar capacidades para ganar </a:t>
            </a:r>
            <a:r>
              <a:rPr lang="es-CR" b="1" dirty="0" smtClean="0">
                <a:solidFill>
                  <a:schemeClr val="bg1"/>
                </a:solidFill>
                <a:latin typeface="Century Gothic" panose="020B0502020202020204" pitchFamily="34" charset="0"/>
              </a:rPr>
              <a:t>"</a:t>
            </a:r>
            <a:r>
              <a:rPr lang="es-CR" b="1" dirty="0" err="1" smtClean="0">
                <a:solidFill>
                  <a:schemeClr val="bg1"/>
                </a:solidFill>
                <a:latin typeface="Century Gothic" panose="020B0502020202020204" pitchFamily="34" charset="0"/>
              </a:rPr>
              <a:t>competitive</a:t>
            </a:r>
            <a:r>
              <a:rPr lang="es-CR" b="1" dirty="0" smtClean="0">
                <a:solidFill>
                  <a:schemeClr val="bg1"/>
                </a:solidFill>
                <a:latin typeface="Century Gothic" panose="020B0502020202020204" pitchFamily="34" charset="0"/>
              </a:rPr>
              <a:t> </a:t>
            </a:r>
            <a:r>
              <a:rPr lang="es-CR" b="1" dirty="0" err="1" smtClean="0">
                <a:solidFill>
                  <a:schemeClr val="bg1"/>
                </a:solidFill>
                <a:latin typeface="Century Gothic" panose="020B0502020202020204" pitchFamily="34" charset="0"/>
              </a:rPr>
              <a:t>advantage</a:t>
            </a:r>
            <a:r>
              <a:rPr lang="es-CR" b="1" dirty="0" smtClean="0">
                <a:solidFill>
                  <a:schemeClr val="bg1"/>
                </a:solidFill>
                <a:latin typeface="Century Gothic" panose="020B0502020202020204" pitchFamily="34" charset="0"/>
              </a:rPr>
              <a:t>" </a:t>
            </a:r>
            <a:r>
              <a:rPr lang="es-CR" b="1" dirty="0">
                <a:solidFill>
                  <a:schemeClr val="bg1"/>
                </a:solidFill>
                <a:latin typeface="Century Gothic" panose="020B0502020202020204" pitchFamily="34" charset="0"/>
              </a:rPr>
              <a:t>en la </a:t>
            </a:r>
            <a:r>
              <a:rPr lang="es-CR" b="1" dirty="0" smtClean="0">
                <a:solidFill>
                  <a:schemeClr val="bg1"/>
                </a:solidFill>
                <a:latin typeface="Century Gothic" panose="020B0502020202020204" pitchFamily="34" charset="0"/>
              </a:rPr>
              <a:t>transformación </a:t>
            </a:r>
            <a:r>
              <a:rPr lang="es-CR" b="1" dirty="0">
                <a:solidFill>
                  <a:schemeClr val="bg1"/>
                </a:solidFill>
                <a:latin typeface="Century Gothic" panose="020B0502020202020204" pitchFamily="34" charset="0"/>
              </a:rPr>
              <a:t>y demostrar su </a:t>
            </a:r>
            <a:r>
              <a:rPr lang="es-CR" b="1" dirty="0" smtClean="0">
                <a:solidFill>
                  <a:schemeClr val="bg1"/>
                </a:solidFill>
                <a:latin typeface="Century Gothic" panose="020B0502020202020204" pitchFamily="34" charset="0"/>
              </a:rPr>
              <a:t>alineamiento </a:t>
            </a:r>
            <a:r>
              <a:rPr lang="es-CR" b="1" dirty="0">
                <a:solidFill>
                  <a:schemeClr val="bg1"/>
                </a:solidFill>
                <a:latin typeface="Century Gothic" panose="020B0502020202020204" pitchFamily="34" charset="0"/>
              </a:rPr>
              <a:t>con los planes y estrategias nacionales </a:t>
            </a:r>
            <a:r>
              <a:rPr lang="es-CR" b="1" dirty="0" smtClean="0">
                <a:solidFill>
                  <a:schemeClr val="bg1"/>
                </a:solidFill>
                <a:latin typeface="Century Gothic" panose="020B0502020202020204" pitchFamily="34" charset="0"/>
              </a:rPr>
              <a:t>e internacionales</a:t>
            </a:r>
          </a:p>
          <a:p>
            <a:endParaRPr lang="es-CR" b="1" dirty="0" smtClean="0">
              <a:solidFill>
                <a:schemeClr val="bg1"/>
              </a:solidFill>
              <a:latin typeface="Century Gothic" panose="020B0502020202020204" pitchFamily="34" charset="0"/>
            </a:endParaRPr>
          </a:p>
          <a:p>
            <a:endParaRPr lang="es-CR" b="1" dirty="0">
              <a:solidFill>
                <a:schemeClr val="bg1"/>
              </a:solidFill>
              <a:latin typeface="Century Gothic" panose="020B0502020202020204" pitchFamily="34" charset="0"/>
            </a:endParaRPr>
          </a:p>
          <a:p>
            <a:r>
              <a:rPr lang="es-ES" b="1" dirty="0" smtClean="0">
                <a:solidFill>
                  <a:schemeClr val="bg1"/>
                </a:solidFill>
                <a:latin typeface="Century Gothic" panose="020B0502020202020204" pitchFamily="34" charset="0"/>
              </a:rPr>
              <a:t>A </a:t>
            </a:r>
            <a:r>
              <a:rPr lang="es-ES" b="1" dirty="0">
                <a:solidFill>
                  <a:schemeClr val="bg1"/>
                </a:solidFill>
                <a:latin typeface="Century Gothic" panose="020B0502020202020204" pitchFamily="34" charset="0"/>
              </a:rPr>
              <a:t>menudo te enfrentas a obstáculos en la vida. Para seguir avanzando rápidamente, lo mejor es reconocerlos con antelación y asegurarse de estar preparado a tiempo</a:t>
            </a:r>
            <a:endParaRPr lang="es-CR"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379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E" dirty="0" smtClean="0">
                <a:latin typeface="Century Gothic" panose="020B0502020202020204" pitchFamily="34" charset="0"/>
              </a:rPr>
              <a:t>Mas informaciones en el sitio de UDP</a:t>
            </a:r>
            <a:endParaRPr lang="es-PE" dirty="0">
              <a:latin typeface="Century Gothic" panose="020B0502020202020204" pitchFamily="34" charset="0"/>
            </a:endParaRPr>
          </a:p>
        </p:txBody>
      </p:sp>
      <p:pic>
        <p:nvPicPr>
          <p:cNvPr id="6" name="Picture 5"/>
          <p:cNvPicPr>
            <a:picLocks noChangeAspect="1"/>
          </p:cNvPicPr>
          <p:nvPr/>
        </p:nvPicPr>
        <p:blipFill>
          <a:blip r:embed="rId3"/>
          <a:stretch>
            <a:fillRect/>
          </a:stretch>
        </p:blipFill>
        <p:spPr>
          <a:xfrm>
            <a:off x="0" y="865327"/>
            <a:ext cx="9144000" cy="5384479"/>
          </a:xfrm>
          <a:prstGeom prst="rect">
            <a:avLst/>
          </a:prstGeom>
        </p:spPr>
      </p:pic>
      <p:sp>
        <p:nvSpPr>
          <p:cNvPr id="7" name="Rectangle 6"/>
          <p:cNvSpPr/>
          <p:nvPr/>
        </p:nvSpPr>
        <p:spPr>
          <a:xfrm>
            <a:off x="2857500" y="6400800"/>
            <a:ext cx="3429000" cy="338554"/>
          </a:xfrm>
          <a:prstGeom prst="rect">
            <a:avLst/>
          </a:prstGeom>
        </p:spPr>
        <p:txBody>
          <a:bodyPr wrap="square">
            <a:spAutoFit/>
          </a:bodyPr>
          <a:lstStyle/>
          <a:p>
            <a:r>
              <a:rPr lang="en-GB" sz="1600" dirty="0">
                <a:solidFill>
                  <a:srgbClr val="1F497D"/>
                </a:solidFill>
                <a:latin typeface="Calibri" panose="020F0502020204030204" pitchFamily="34" charset="0"/>
                <a:ea typeface="Calibri" panose="020F0502020204030204" pitchFamily="34" charset="0"/>
              </a:rPr>
              <a:t>(</a:t>
            </a:r>
            <a:r>
              <a:rPr lang="en-GB" sz="1600" u="sng" dirty="0">
                <a:solidFill>
                  <a:srgbClr val="1F497D"/>
                </a:solidFill>
                <a:latin typeface="Calibri" panose="020F0502020204030204" pitchFamily="34" charset="0"/>
                <a:ea typeface="Calibri" panose="020F0502020204030204" pitchFamily="34" charset="0"/>
                <a:hlinkClick r:id="rId4"/>
              </a:rPr>
              <a:t>https://unepdtu.org/project/nexus/</a:t>
            </a:r>
            <a:endParaRPr lang="en-GB" sz="1600" dirty="0"/>
          </a:p>
        </p:txBody>
      </p:sp>
    </p:spTree>
    <p:extLst>
      <p:ext uri="{BB962C8B-B14F-4D97-AF65-F5344CB8AC3E}">
        <p14:creationId xmlns:p14="http://schemas.microsoft.com/office/powerpoint/2010/main" val="26170032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149"/>
          <a:stretch/>
        </p:blipFill>
        <p:spPr>
          <a:xfrm>
            <a:off x="0" y="-24715"/>
            <a:ext cx="9144001" cy="6882715"/>
          </a:xfrm>
          <a:prstGeom prst="rect">
            <a:avLst/>
          </a:prstGeom>
        </p:spPr>
      </p:pic>
      <p:grpSp>
        <p:nvGrpSpPr>
          <p:cNvPr id="5" name="Group 4"/>
          <p:cNvGrpSpPr/>
          <p:nvPr/>
        </p:nvGrpSpPr>
        <p:grpSpPr>
          <a:xfrm>
            <a:off x="0" y="6058749"/>
            <a:ext cx="9144000" cy="801322"/>
            <a:chOff x="5364370" y="2922309"/>
            <a:chExt cx="3779630" cy="3836766"/>
          </a:xfrm>
          <a:solidFill>
            <a:schemeClr val="bg1"/>
          </a:solidFill>
        </p:grpSpPr>
        <p:sp>
          <p:nvSpPr>
            <p:cNvPr id="8" name="Rounded Rectangle 7"/>
            <p:cNvSpPr/>
            <p:nvPr/>
          </p:nvSpPr>
          <p:spPr>
            <a:xfrm>
              <a:off x="5364370" y="2922309"/>
              <a:ext cx="3779630" cy="382733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4" name="Rectangle 13"/>
            <p:cNvSpPr/>
            <p:nvPr/>
          </p:nvSpPr>
          <p:spPr>
            <a:xfrm rot="5400000">
              <a:off x="6611264" y="4169203"/>
              <a:ext cx="3779630" cy="12858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3" name="Rectangle 12"/>
            <p:cNvSpPr/>
            <p:nvPr/>
          </p:nvSpPr>
          <p:spPr>
            <a:xfrm>
              <a:off x="5364370" y="5473233"/>
              <a:ext cx="3779630" cy="128584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entury Gothic" panose="020B0502020202020204" pitchFamily="34" charset="0"/>
              </a:endParaRPr>
            </a:p>
          </p:txBody>
        </p:sp>
      </p:grpSp>
      <p:sp>
        <p:nvSpPr>
          <p:cNvPr id="12" name="Title 7"/>
          <p:cNvSpPr txBox="1">
            <a:spLocks/>
          </p:cNvSpPr>
          <p:nvPr/>
        </p:nvSpPr>
        <p:spPr>
          <a:xfrm>
            <a:off x="-1" y="4257674"/>
            <a:ext cx="5759295" cy="1791685"/>
          </a:xfrm>
          <a:prstGeom prst="rect">
            <a:avLst/>
          </a:prstGeom>
          <a:solidFill>
            <a:srgbClr val="595959">
              <a:alpha val="69000"/>
            </a:srgbClr>
          </a:solidFill>
        </p:spPr>
        <p:txBody>
          <a:bodyPr vert="horz"/>
          <a:lstStyle>
            <a:lvl1pPr algn="ctr" defTabSz="457200" rtl="0" eaLnBrk="1" latinLnBrk="0" hangingPunct="1">
              <a:spcBef>
                <a:spcPct val="0"/>
              </a:spcBef>
              <a:buNone/>
              <a:defRPr sz="2400" b="0" kern="1200" baseline="0">
                <a:solidFill>
                  <a:srgbClr val="595959"/>
                </a:solidFill>
                <a:latin typeface="+mj-lt"/>
                <a:ea typeface="+mj-ea"/>
                <a:cs typeface="+mj-cs"/>
              </a:defRPr>
            </a:lvl1pPr>
          </a:lstStyle>
          <a:p>
            <a:pPr algn="l"/>
            <a:r>
              <a:rPr lang="es-ES" sz="2200" b="1" dirty="0">
                <a:solidFill>
                  <a:schemeClr val="bg1"/>
                </a:solidFill>
                <a:latin typeface="Century Gothic" panose="020B0502020202020204" pitchFamily="34" charset="0"/>
              </a:rPr>
              <a:t>Gracias por su atención.</a:t>
            </a:r>
          </a:p>
          <a:p>
            <a:pPr algn="l"/>
            <a:endParaRPr lang="es-ES" sz="2200" b="1" dirty="0">
              <a:solidFill>
                <a:schemeClr val="bg1"/>
              </a:solidFill>
              <a:latin typeface="Century Gothic" panose="020B0502020202020204" pitchFamily="34" charset="0"/>
            </a:endParaRPr>
          </a:p>
          <a:p>
            <a:pPr algn="l"/>
            <a:r>
              <a:rPr lang="es-ES" sz="2200" b="1" dirty="0">
                <a:solidFill>
                  <a:schemeClr val="bg1"/>
                </a:solidFill>
                <a:latin typeface="Century Gothic" panose="020B0502020202020204" pitchFamily="34" charset="0"/>
              </a:rPr>
              <a:t>Si tiene algún comentario, póngase en contacto con </a:t>
            </a:r>
            <a:r>
              <a:rPr lang="es-ES" sz="2200" b="1" dirty="0" smtClean="0">
                <a:solidFill>
                  <a:schemeClr val="bg1"/>
                </a:solidFill>
                <a:latin typeface="Century Gothic" panose="020B0502020202020204" pitchFamily="34" charset="0"/>
              </a:rPr>
              <a:t>nosotros!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5157" y="4724872"/>
            <a:ext cx="1116000" cy="1116000"/>
          </a:xfrm>
          <a:prstGeom prst="ellipse">
            <a:avLst/>
          </a:prstGeom>
        </p:spPr>
      </p:pic>
      <p:sp>
        <p:nvSpPr>
          <p:cNvPr id="10" name="Rectangle 9"/>
          <p:cNvSpPr/>
          <p:nvPr/>
        </p:nvSpPr>
        <p:spPr>
          <a:xfrm>
            <a:off x="5577754" y="4948822"/>
            <a:ext cx="2225212" cy="738664"/>
          </a:xfrm>
          <a:prstGeom prst="rect">
            <a:avLst/>
          </a:prstGeom>
        </p:spPr>
        <p:txBody>
          <a:bodyPr wrap="square">
            <a:spAutoFit/>
          </a:bodyPr>
          <a:lstStyle/>
          <a:p>
            <a:pPr algn="r"/>
            <a:r>
              <a:rPr lang="it-IT" sz="1400" b="1" dirty="0">
                <a:solidFill>
                  <a:schemeClr val="bg1"/>
                </a:solidFill>
                <a:latin typeface="Century Gothic" panose="020B0502020202020204" pitchFamily="34" charset="0"/>
              </a:rPr>
              <a:t>Mirko Dal </a:t>
            </a:r>
            <a:r>
              <a:rPr lang="it-IT" sz="1400" b="1" dirty="0" smtClean="0">
                <a:solidFill>
                  <a:schemeClr val="bg1"/>
                </a:solidFill>
                <a:latin typeface="Century Gothic" panose="020B0502020202020204" pitchFamily="34" charset="0"/>
              </a:rPr>
              <a:t>Maso</a:t>
            </a:r>
          </a:p>
          <a:p>
            <a:pPr algn="r"/>
            <a:r>
              <a:rPr lang="en-GB" sz="1400" b="1" dirty="0" smtClean="0">
                <a:solidFill>
                  <a:schemeClr val="bg1"/>
                </a:solidFill>
                <a:latin typeface="Century Gothic" panose="020B0502020202020204" pitchFamily="34" charset="0"/>
              </a:rPr>
              <a:t>UNEP DTU Partnership</a:t>
            </a:r>
          </a:p>
          <a:p>
            <a:pPr algn="r"/>
            <a:r>
              <a:rPr lang="en-GB" sz="1400" i="1" dirty="0" smtClean="0">
                <a:solidFill>
                  <a:schemeClr val="bg1"/>
                </a:solidFill>
                <a:latin typeface="Century Gothic" panose="020B0502020202020204" pitchFamily="34" charset="0"/>
              </a:rPr>
              <a:t>mirmas@dtu.dk</a:t>
            </a:r>
            <a:endParaRPr lang="it-IT" sz="1400" i="1" dirty="0" smtClean="0">
              <a:solidFill>
                <a:schemeClr val="bg1"/>
              </a:solidFill>
              <a:latin typeface="Century Gothic" panose="020B0502020202020204" pitchFamily="34" charset="0"/>
            </a:endParaRPr>
          </a:p>
        </p:txBody>
      </p:sp>
      <p:grpSp>
        <p:nvGrpSpPr>
          <p:cNvPr id="9" name="Group 8"/>
          <p:cNvGrpSpPr/>
          <p:nvPr/>
        </p:nvGrpSpPr>
        <p:grpSpPr>
          <a:xfrm>
            <a:off x="-1454099" y="7561837"/>
            <a:ext cx="4852007" cy="2325"/>
            <a:chOff x="0" y="2922309"/>
            <a:chExt cx="4852007" cy="2325"/>
          </a:xfrm>
        </p:grpSpPr>
        <p:cxnSp>
          <p:nvCxnSpPr>
            <p:cNvPr id="3" name="Straight Connector 2"/>
            <p:cNvCxnSpPr/>
            <p:nvPr/>
          </p:nvCxnSpPr>
          <p:spPr>
            <a:xfrm>
              <a:off x="64007" y="2922309"/>
              <a:ext cx="4788000" cy="0"/>
            </a:xfrm>
            <a:prstGeom prst="line">
              <a:avLst/>
            </a:prstGeom>
            <a:ln w="76200" cap="rnd">
              <a:solidFill>
                <a:srgbClr val="0091B6"/>
              </a:solidFill>
              <a:roun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2924634"/>
              <a:ext cx="864000" cy="0"/>
            </a:xfrm>
            <a:prstGeom prst="line">
              <a:avLst/>
            </a:prstGeom>
            <a:ln w="76200" cap="flat">
              <a:solidFill>
                <a:srgbClr val="0091B6"/>
              </a:solidFill>
              <a:round/>
            </a:ln>
            <a:effectLst/>
          </p:spPr>
          <p:style>
            <a:lnRef idx="2">
              <a:schemeClr val="accent1"/>
            </a:lnRef>
            <a:fillRef idx="0">
              <a:schemeClr val="accent1"/>
            </a:fillRef>
            <a:effectRef idx="1">
              <a:schemeClr val="accent1"/>
            </a:effectRef>
            <a:fontRef idx="minor">
              <a:schemeClr val="tx1"/>
            </a:fontRef>
          </p:style>
        </p:cxnSp>
      </p:grpSp>
      <p:pic>
        <p:nvPicPr>
          <p:cNvPr id="20" name="Picture 4">
            <a:extLst>
              <a:ext uri="{FF2B5EF4-FFF2-40B4-BE49-F238E27FC236}">
                <a16:creationId xmlns:a16="http://schemas.microsoft.com/office/drawing/2014/main" id="{ED12EA0A-C73F-5043-8588-068C5986C1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60" y="194733"/>
            <a:ext cx="2432988" cy="976842"/>
          </a:xfrm>
          <a:prstGeom prst="rect">
            <a:avLst/>
          </a:prstGeom>
        </p:spPr>
      </p:pic>
      <p:pic>
        <p:nvPicPr>
          <p:cNvPr id="25" name="Picture 11">
            <a:extLst>
              <a:ext uri="{FF2B5EF4-FFF2-40B4-BE49-F238E27FC236}">
                <a16:creationId xmlns:a16="http://schemas.microsoft.com/office/drawing/2014/main" id="{98C9B9C5-D0FD-AF4D-AFB7-FEA6542DAF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5659" y="246761"/>
            <a:ext cx="1379126" cy="1014942"/>
          </a:xfrm>
          <a:prstGeom prst="rect">
            <a:avLst/>
          </a:prstGeom>
        </p:spPr>
      </p:pic>
      <p:pic>
        <p:nvPicPr>
          <p:cNvPr id="26" name="Picture 12">
            <a:extLst>
              <a:ext uri="{FF2B5EF4-FFF2-40B4-BE49-F238E27FC236}">
                <a16:creationId xmlns:a16="http://schemas.microsoft.com/office/drawing/2014/main" id="{3255DA5E-0A10-8D47-A726-D84A1D1110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9101" y="194733"/>
            <a:ext cx="731528" cy="1066970"/>
          </a:xfrm>
          <a:prstGeom prst="rect">
            <a:avLst/>
          </a:prstGeom>
        </p:spPr>
      </p:pic>
      <p:pic>
        <p:nvPicPr>
          <p:cNvPr id="22" name="Picture 21">
            <a:extLst>
              <a:ext uri="{FF2B5EF4-FFF2-40B4-BE49-F238E27FC236}">
                <a16:creationId xmlns:a16="http://schemas.microsoft.com/office/drawing/2014/main" id="{F4A56345-6160-4840-97D4-551E1920EF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600" y="6097223"/>
            <a:ext cx="1916860" cy="750916"/>
          </a:xfrm>
          <a:prstGeom prst="rect">
            <a:avLst/>
          </a:prstGeom>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t="34000" b="34000"/>
          <a:stretch/>
        </p:blipFill>
        <p:spPr>
          <a:xfrm>
            <a:off x="76200" y="6085625"/>
            <a:ext cx="2362200" cy="755904"/>
          </a:xfrm>
          <a:prstGeom prst="rect">
            <a:avLst/>
          </a:prstGeom>
        </p:spPr>
      </p:pic>
      <p:pic>
        <p:nvPicPr>
          <p:cNvPr id="24" name="Picture 2">
            <a:extLst>
              <a:ext uri="{FF2B5EF4-FFF2-40B4-BE49-F238E27FC236}">
                <a16:creationId xmlns:a16="http://schemas.microsoft.com/office/drawing/2014/main" id="{A2FC1F55-ACEF-4F42-857D-A53D459176B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4167" t="5785" r="34166" b="81199"/>
          <a:stretch/>
        </p:blipFill>
        <p:spPr bwMode="auto">
          <a:xfrm>
            <a:off x="3397908" y="6082509"/>
            <a:ext cx="2169313" cy="75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0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Image result for sdg pyramid social environment economic&quot;"/>
          <p:cNvPicPr/>
          <p:nvPr/>
        </p:nvPicPr>
        <p:blipFill rotWithShape="1">
          <a:blip r:embed="rId3" cstate="print">
            <a:extLst>
              <a:ext uri="{28A0092B-C50C-407E-A947-70E740481C1C}">
                <a14:useLocalDpi xmlns:a14="http://schemas.microsoft.com/office/drawing/2010/main" val="0"/>
              </a:ext>
            </a:extLst>
          </a:blip>
          <a:srcRect l="7475" r="8469" b="2235"/>
          <a:stretch/>
        </p:blipFill>
        <p:spPr bwMode="auto">
          <a:xfrm>
            <a:off x="461176" y="1263604"/>
            <a:ext cx="5255812" cy="3936551"/>
          </a:xfrm>
          <a:prstGeom prst="rect">
            <a:avLst/>
          </a:prstGeom>
          <a:noFill/>
          <a:ln>
            <a:noFill/>
          </a:ln>
        </p:spPr>
      </p:pic>
      <p:sp>
        <p:nvSpPr>
          <p:cNvPr id="7" name="Title 6"/>
          <p:cNvSpPr>
            <a:spLocks noGrp="1"/>
          </p:cNvSpPr>
          <p:nvPr>
            <p:ph type="title"/>
          </p:nvPr>
        </p:nvSpPr>
        <p:spPr>
          <a:xfrm>
            <a:off x="468434" y="280794"/>
            <a:ext cx="8458200" cy="584775"/>
          </a:xfrm>
        </p:spPr>
        <p:txBody>
          <a:bodyPr>
            <a:normAutofit fontScale="90000"/>
          </a:bodyPr>
          <a:lstStyle/>
          <a:p>
            <a:r>
              <a:rPr lang="es-CR" dirty="0" smtClean="0">
                <a:latin typeface="Century Gothic" panose="020B0502020202020204" pitchFamily="34" charset="0"/>
              </a:rPr>
              <a:t>El cambio climático en el desarrollo sostenible</a:t>
            </a:r>
            <a:endParaRPr lang="es-CR" noProof="0" dirty="0">
              <a:latin typeface="Century Gothic" panose="020B0502020202020204" pitchFamily="34" charset="0"/>
            </a:endParaRPr>
          </a:p>
        </p:txBody>
      </p:sp>
      <p:sp>
        <p:nvSpPr>
          <p:cNvPr id="12" name="TextBox 11"/>
          <p:cNvSpPr txBox="1"/>
          <p:nvPr/>
        </p:nvSpPr>
        <p:spPr>
          <a:xfrm>
            <a:off x="159028" y="4344805"/>
            <a:ext cx="1460427" cy="826988"/>
          </a:xfrm>
          <a:prstGeom prst="rect">
            <a:avLst/>
          </a:prstGeom>
          <a:noFill/>
          <a:ln>
            <a:noFill/>
          </a:ln>
        </p:spPr>
        <p:txBody>
          <a:bodyPr vert="horz" wrap="square" rtlCol="0" anchor="ctr">
            <a:noAutofit/>
          </a:bodyPr>
          <a:lstStyle/>
          <a:p>
            <a:pPr algn="r" defTabSz="685800">
              <a:spcBef>
                <a:spcPct val="0"/>
              </a:spcBef>
              <a:defRPr/>
            </a:pPr>
            <a:r>
              <a:rPr lang="en-GB" sz="700" i="1" dirty="0">
                <a:solidFill>
                  <a:schemeClr val="bg1">
                    <a:lumMod val="65000"/>
                  </a:schemeClr>
                </a:solidFill>
              </a:rPr>
              <a:t>SDG "wedding cake" - Stockholm Resilience Centre</a:t>
            </a:r>
          </a:p>
        </p:txBody>
      </p:sp>
      <p:sp>
        <p:nvSpPr>
          <p:cNvPr id="9" name="Rectangle 8"/>
          <p:cNvSpPr/>
          <p:nvPr/>
        </p:nvSpPr>
        <p:spPr>
          <a:xfrm>
            <a:off x="803082" y="5391252"/>
            <a:ext cx="4572000" cy="646331"/>
          </a:xfrm>
          <a:prstGeom prst="rect">
            <a:avLst/>
          </a:prstGeom>
        </p:spPr>
        <p:txBody>
          <a:bodyPr>
            <a:spAutoFit/>
          </a:bodyPr>
          <a:lstStyle/>
          <a:p>
            <a:pPr algn="ctr"/>
            <a:r>
              <a:rPr lang="es-ES" dirty="0">
                <a:solidFill>
                  <a:srgbClr val="595959"/>
                </a:solidFill>
                <a:latin typeface="Century Gothic" panose="020B0502020202020204" pitchFamily="34" charset="0"/>
              </a:rPr>
              <a:t>la naturaleza como base, para la sociedad y la economía</a:t>
            </a:r>
            <a:endParaRPr lang="en-GB" dirty="0">
              <a:latin typeface="Century Gothic" panose="020B0502020202020204" pitchFamily="34" charset="0"/>
            </a:endParaRPr>
          </a:p>
        </p:txBody>
      </p:sp>
      <p:sp>
        <p:nvSpPr>
          <p:cNvPr id="13" name="Rectangle 12"/>
          <p:cNvSpPr/>
          <p:nvPr/>
        </p:nvSpPr>
        <p:spPr>
          <a:xfrm>
            <a:off x="5767197" y="4111970"/>
            <a:ext cx="3124845" cy="1384995"/>
          </a:xfrm>
          <a:prstGeom prst="rect">
            <a:avLst/>
          </a:prstGeom>
        </p:spPr>
        <p:txBody>
          <a:bodyPr wrap="square">
            <a:spAutoFit/>
          </a:bodyPr>
          <a:lstStyle/>
          <a:p>
            <a:pPr algn="ctr"/>
            <a:r>
              <a:rPr lang="es-ES" sz="1400" dirty="0">
                <a:solidFill>
                  <a:srgbClr val="595959"/>
                </a:solidFill>
                <a:latin typeface="Century Gothic" panose="020B0502020202020204" pitchFamily="34" charset="0"/>
              </a:rPr>
              <a:t>El cambio climático es (junto con la biodiversidad) uno de los dos límites planetarios "centrales" que, de desestabilizarse, conducirían al Sistema Tierra a un nuevo estado</a:t>
            </a:r>
            <a:endParaRPr lang="en-GB" sz="1400" dirty="0">
              <a:latin typeface="Century Gothic" panose="020B0502020202020204" pitchFamily="34" charset="0"/>
            </a:endParaRPr>
          </a:p>
        </p:txBody>
      </p:sp>
      <p:pic>
        <p:nvPicPr>
          <p:cNvPr id="11" name="Picture 10"/>
          <p:cNvPicPr>
            <a:picLocks noChangeAspect="1"/>
          </p:cNvPicPr>
          <p:nvPr/>
        </p:nvPicPr>
        <p:blipFill rotWithShape="1">
          <a:blip r:embed="rId4"/>
          <a:srcRect l="26781" r="21236"/>
          <a:stretch/>
        </p:blipFill>
        <p:spPr>
          <a:xfrm>
            <a:off x="5967988" y="1319916"/>
            <a:ext cx="2723261" cy="2656880"/>
          </a:xfrm>
          <a:prstGeom prst="rect">
            <a:avLst/>
          </a:prstGeom>
        </p:spPr>
      </p:pic>
      <p:sp>
        <p:nvSpPr>
          <p:cNvPr id="8" name="Slide Number Placeholder 1">
            <a:extLst>
              <a:ext uri="{FF2B5EF4-FFF2-40B4-BE49-F238E27FC236}">
                <a16:creationId xmlns:a16="http://schemas.microsoft.com/office/drawing/2014/main" id="{B6885F9F-F339-46F9-AE0E-2560526BD3D4}"/>
              </a:ext>
            </a:extLst>
          </p:cNvPr>
          <p:cNvSpPr txBox="1">
            <a:spLocks/>
          </p:cNvSpPr>
          <p:nvPr/>
        </p:nvSpPr>
        <p:spPr>
          <a:xfrm>
            <a:off x="8330946" y="6415180"/>
            <a:ext cx="595688" cy="273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fld id="{0DE8F82B-74D0-4F25-A2A7-4C2656D6A3C8}" type="slidenum">
              <a:rPr lang="en-GB" sz="1500">
                <a:solidFill>
                  <a:prstClr val="black">
                    <a:tint val="75000"/>
                  </a:prstClr>
                </a:solidFill>
                <a:latin typeface="Century Gothic" panose="020B0502020202020204" pitchFamily="34" charset="0"/>
              </a:rPr>
              <a:pPr algn="ctr" defTabSz="685800"/>
              <a:t>7</a:t>
            </a:fld>
            <a:endParaRPr lang="en-GB" sz="1500" dirty="0">
              <a:solidFill>
                <a:prstClr val="black">
                  <a:tint val="75000"/>
                </a:prstClr>
              </a:solidFill>
              <a:latin typeface="Century Gothic" panose="020B0502020202020204" pitchFamily="34" charset="0"/>
            </a:endParaRPr>
          </a:p>
        </p:txBody>
      </p:sp>
    </p:spTree>
    <p:extLst>
      <p:ext uri="{BB962C8B-B14F-4D97-AF65-F5344CB8AC3E}">
        <p14:creationId xmlns:p14="http://schemas.microsoft.com/office/powerpoint/2010/main" val="297386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9297" y="1415526"/>
            <a:ext cx="4271778" cy="4756739"/>
          </a:xfrm>
          <a:prstGeom prst="rect">
            <a:avLst/>
          </a:prstGeom>
        </p:spPr>
      </p:pic>
      <p:sp>
        <p:nvSpPr>
          <p:cNvPr id="7" name="Title 6"/>
          <p:cNvSpPr>
            <a:spLocks noGrp="1"/>
          </p:cNvSpPr>
          <p:nvPr>
            <p:ph type="title"/>
          </p:nvPr>
        </p:nvSpPr>
        <p:spPr/>
        <p:txBody>
          <a:bodyPr>
            <a:normAutofit/>
          </a:bodyPr>
          <a:lstStyle/>
          <a:p>
            <a:r>
              <a:rPr lang="es-CR" dirty="0">
                <a:latin typeface="Century Gothic" panose="020B0502020202020204" pitchFamily="34" charset="0"/>
              </a:rPr>
              <a:t>Un cambio transformacional</a:t>
            </a:r>
            <a:endParaRPr lang="es-CR" noProof="0" dirty="0">
              <a:latin typeface="Century Gothic" panose="020B0502020202020204" pitchFamily="34" charset="0"/>
            </a:endParaRPr>
          </a:p>
        </p:txBody>
      </p:sp>
      <p:sp>
        <p:nvSpPr>
          <p:cNvPr id="17" name="Rectangle 16"/>
          <p:cNvSpPr/>
          <p:nvPr/>
        </p:nvSpPr>
        <p:spPr>
          <a:xfrm>
            <a:off x="4562884" y="1806673"/>
            <a:ext cx="678391" cy="1107996"/>
          </a:xfrm>
          <a:prstGeom prst="rect">
            <a:avLst/>
          </a:prstGeom>
        </p:spPr>
        <p:txBody>
          <a:bodyPr wrap="none">
            <a:spAutoFit/>
          </a:bodyPr>
          <a:lstStyle/>
          <a:p>
            <a:r>
              <a:rPr lang="en-GB" sz="6600" dirty="0">
                <a:solidFill>
                  <a:schemeClr val="accent1"/>
                </a:solidFill>
              </a:rPr>
              <a:t>+</a:t>
            </a:r>
            <a:endParaRPr lang="en-GB" sz="6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667" y="4263015"/>
            <a:ext cx="1942744" cy="190388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0023" y="1415526"/>
            <a:ext cx="2431947" cy="1499145"/>
          </a:xfrm>
          <a:prstGeom prst="rect">
            <a:avLst/>
          </a:prstGeom>
        </p:spPr>
      </p:pic>
      <p:sp>
        <p:nvSpPr>
          <p:cNvPr id="10" name="Rectangle 9"/>
          <p:cNvSpPr/>
          <p:nvPr/>
        </p:nvSpPr>
        <p:spPr>
          <a:xfrm>
            <a:off x="4902078" y="2971114"/>
            <a:ext cx="4241922" cy="1323439"/>
          </a:xfrm>
          <a:prstGeom prst="rect">
            <a:avLst/>
          </a:prstGeom>
        </p:spPr>
        <p:txBody>
          <a:bodyPr wrap="square">
            <a:spAutoFit/>
          </a:bodyPr>
          <a:lstStyle/>
          <a:p>
            <a:pPr algn="ctr"/>
            <a:r>
              <a:rPr lang="es-ES" sz="1600" dirty="0">
                <a:solidFill>
                  <a:srgbClr val="625852"/>
                </a:solidFill>
                <a:latin typeface="Century Gothic" panose="020B0502020202020204" pitchFamily="34" charset="0"/>
              </a:rPr>
              <a:t>Requiere un esfuerzo de transformación no sólo hacia una sociedad con cero emisiones de carbono, sino hacia sociedades equitativas, justas, con bienestar, seguras, </a:t>
            </a:r>
            <a:r>
              <a:rPr lang="es-ES" sz="1600" dirty="0" err="1">
                <a:solidFill>
                  <a:srgbClr val="625852"/>
                </a:solidFill>
                <a:latin typeface="Century Gothic" panose="020B0502020202020204" pitchFamily="34" charset="0"/>
              </a:rPr>
              <a:t>resilientes</a:t>
            </a:r>
            <a:r>
              <a:rPr lang="es-ES" sz="1600" dirty="0">
                <a:solidFill>
                  <a:srgbClr val="625852"/>
                </a:solidFill>
                <a:latin typeface="Century Gothic" panose="020B0502020202020204" pitchFamily="34" charset="0"/>
              </a:rPr>
              <a:t>, etc.</a:t>
            </a:r>
          </a:p>
        </p:txBody>
      </p:sp>
      <p:sp>
        <p:nvSpPr>
          <p:cNvPr id="9" name="Slide Number Placeholder 1">
            <a:extLst>
              <a:ext uri="{FF2B5EF4-FFF2-40B4-BE49-F238E27FC236}">
                <a16:creationId xmlns:a16="http://schemas.microsoft.com/office/drawing/2014/main" id="{B6885F9F-F339-46F9-AE0E-2560526BD3D4}"/>
              </a:ext>
            </a:extLst>
          </p:cNvPr>
          <p:cNvSpPr txBox="1">
            <a:spLocks/>
          </p:cNvSpPr>
          <p:nvPr/>
        </p:nvSpPr>
        <p:spPr>
          <a:xfrm>
            <a:off x="8330946" y="6415180"/>
            <a:ext cx="595688" cy="273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fld id="{0DE8F82B-74D0-4F25-A2A7-4C2656D6A3C8}" type="slidenum">
              <a:rPr lang="en-GB" sz="1500">
                <a:solidFill>
                  <a:prstClr val="black">
                    <a:tint val="75000"/>
                  </a:prstClr>
                </a:solidFill>
                <a:latin typeface="Century Gothic" panose="020B0502020202020204" pitchFamily="34" charset="0"/>
              </a:rPr>
              <a:pPr algn="ctr" defTabSz="685800"/>
              <a:t>8</a:t>
            </a:fld>
            <a:endParaRPr lang="en-GB" sz="1500" dirty="0">
              <a:solidFill>
                <a:prstClr val="black">
                  <a:tint val="75000"/>
                </a:prstClr>
              </a:solidFill>
              <a:latin typeface="Century Gothic" panose="020B0502020202020204" pitchFamily="34" charset="0"/>
            </a:endParaRPr>
          </a:p>
        </p:txBody>
      </p:sp>
      <p:sp>
        <p:nvSpPr>
          <p:cNvPr id="18" name="TextBox 17"/>
          <p:cNvSpPr txBox="1"/>
          <p:nvPr/>
        </p:nvSpPr>
        <p:spPr>
          <a:xfrm>
            <a:off x="408294" y="5583583"/>
            <a:ext cx="1840836" cy="311323"/>
          </a:xfrm>
          <a:prstGeom prst="rect">
            <a:avLst/>
          </a:prstGeom>
          <a:noFill/>
          <a:ln>
            <a:noFill/>
          </a:ln>
        </p:spPr>
        <p:txBody>
          <a:bodyPr vert="horz" wrap="square" rtlCol="0" anchor="ctr">
            <a:noAutofit/>
          </a:bodyPr>
          <a:lstStyle/>
          <a:p>
            <a:pPr algn="r" defTabSz="685800">
              <a:spcBef>
                <a:spcPct val="0"/>
              </a:spcBef>
              <a:defRPr/>
            </a:pPr>
            <a:r>
              <a:rPr lang="en-GB" sz="800" dirty="0">
                <a:solidFill>
                  <a:schemeClr val="bg1">
                    <a:lumMod val="65000"/>
                  </a:schemeClr>
                </a:solidFill>
              </a:rPr>
              <a:t>UNEP Emission Gap Report 2020</a:t>
            </a:r>
          </a:p>
        </p:txBody>
      </p:sp>
      <p:sp>
        <p:nvSpPr>
          <p:cNvPr id="4" name="Rectangle 3"/>
          <p:cNvSpPr/>
          <p:nvPr/>
        </p:nvSpPr>
        <p:spPr>
          <a:xfrm>
            <a:off x="7469267" y="5920683"/>
            <a:ext cx="1050288" cy="246221"/>
          </a:xfrm>
          <a:prstGeom prst="rect">
            <a:avLst/>
          </a:prstGeom>
        </p:spPr>
        <p:txBody>
          <a:bodyPr wrap="none">
            <a:spAutoFit/>
          </a:bodyPr>
          <a:lstStyle/>
          <a:p>
            <a:r>
              <a:rPr lang="en-GB" sz="1000" dirty="0">
                <a:solidFill>
                  <a:schemeClr val="bg1">
                    <a:lumMod val="50000"/>
                  </a:schemeClr>
                </a:solidFill>
                <a:latin typeface="Century Gothic" panose="020B0502020202020204" pitchFamily="34" charset="0"/>
              </a:rPr>
              <a:t>O'Brien (2018)</a:t>
            </a:r>
            <a:endParaRPr lang="en-GB" sz="1000" dirty="0">
              <a:solidFill>
                <a:schemeClr val="bg1">
                  <a:lumMod val="50000"/>
                </a:schemeClr>
              </a:solidFill>
            </a:endParaRPr>
          </a:p>
        </p:txBody>
      </p:sp>
    </p:spTree>
    <p:extLst>
      <p:ext uri="{BB962C8B-B14F-4D97-AF65-F5344CB8AC3E}">
        <p14:creationId xmlns:p14="http://schemas.microsoft.com/office/powerpoint/2010/main" val="122428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a:off x="704582" y="1309729"/>
            <a:ext cx="4789569" cy="4766176"/>
          </a:xfrm>
          <a:prstGeom prst="rect">
            <a:avLst/>
          </a:prstGeom>
        </p:spPr>
      </p:pic>
      <p:sp>
        <p:nvSpPr>
          <p:cNvPr id="10" name="Title 9"/>
          <p:cNvSpPr>
            <a:spLocks noGrp="1"/>
          </p:cNvSpPr>
          <p:nvPr>
            <p:ph type="title"/>
          </p:nvPr>
        </p:nvSpPr>
        <p:spPr>
          <a:xfrm>
            <a:off x="465844" y="166692"/>
            <a:ext cx="8678156" cy="584775"/>
          </a:xfrm>
        </p:spPr>
        <p:txBody>
          <a:bodyPr>
            <a:noAutofit/>
          </a:bodyPr>
          <a:lstStyle/>
          <a:p>
            <a:r>
              <a:rPr lang="es-CR" sz="2400" dirty="0" smtClean="0">
                <a:latin typeface="Century Gothic" panose="020B0502020202020204" pitchFamily="34" charset="0"/>
              </a:rPr>
              <a:t>Las acciones climáticas como catalizadoras del desarrollo</a:t>
            </a:r>
            <a:endParaRPr lang="es-CR" sz="2400" noProof="0" dirty="0">
              <a:latin typeface="Century Gothic" panose="020B0502020202020204" pitchFamily="34" charset="0"/>
            </a:endParaRPr>
          </a:p>
        </p:txBody>
      </p:sp>
      <p:sp>
        <p:nvSpPr>
          <p:cNvPr id="35" name="TextBox 34"/>
          <p:cNvSpPr txBox="1"/>
          <p:nvPr/>
        </p:nvSpPr>
        <p:spPr>
          <a:xfrm>
            <a:off x="3449615" y="5885331"/>
            <a:ext cx="1840836" cy="381148"/>
          </a:xfrm>
          <a:prstGeom prst="rect">
            <a:avLst/>
          </a:prstGeom>
          <a:noFill/>
          <a:ln>
            <a:noFill/>
          </a:ln>
        </p:spPr>
        <p:txBody>
          <a:bodyPr vert="horz" wrap="square" rtlCol="0" anchor="ctr">
            <a:noAutofit/>
          </a:bodyPr>
          <a:lstStyle/>
          <a:p>
            <a:pPr algn="r" defTabSz="685800">
              <a:spcBef>
                <a:spcPct val="0"/>
              </a:spcBef>
              <a:defRPr/>
            </a:pPr>
            <a:r>
              <a:rPr lang="en-GB" sz="800" dirty="0">
                <a:solidFill>
                  <a:schemeClr val="bg1">
                    <a:lumMod val="65000"/>
                  </a:schemeClr>
                </a:solidFill>
              </a:rPr>
              <a:t>Source: IPCC 1.5 Report</a:t>
            </a:r>
          </a:p>
        </p:txBody>
      </p:sp>
      <p:sp>
        <p:nvSpPr>
          <p:cNvPr id="6" name="TextBox 5"/>
          <p:cNvSpPr txBox="1"/>
          <p:nvPr/>
        </p:nvSpPr>
        <p:spPr>
          <a:xfrm>
            <a:off x="5721227" y="4464753"/>
            <a:ext cx="3205407" cy="554338"/>
          </a:xfrm>
          <a:prstGeom prst="rect">
            <a:avLst/>
          </a:prstGeom>
        </p:spPr>
        <p:txBody>
          <a:bodyPr vert="horz" wrap="square" rtlCol="0" anchor="ctr">
            <a:noAutofit/>
          </a:bodyPr>
          <a:lstStyle/>
          <a:p>
            <a:pPr algn="ctr" defTabSz="685800">
              <a:spcBef>
                <a:spcPct val="0"/>
              </a:spcBef>
              <a:defRPr/>
            </a:pPr>
            <a:r>
              <a:rPr lang="es-ES" sz="1600" dirty="0">
                <a:solidFill>
                  <a:srgbClr val="625852"/>
                </a:solidFill>
                <a:latin typeface="Century Gothic" panose="020B0502020202020204" pitchFamily="34" charset="0"/>
              </a:rPr>
              <a:t>es necesario tener en cuenta sus sinergias y </a:t>
            </a:r>
            <a:r>
              <a:rPr lang="es-ES" sz="1600" dirty="0" err="1">
                <a:solidFill>
                  <a:srgbClr val="625852"/>
                </a:solidFill>
                <a:latin typeface="Century Gothic" panose="020B0502020202020204" pitchFamily="34" charset="0"/>
              </a:rPr>
              <a:t>trade-offs</a:t>
            </a:r>
            <a:r>
              <a:rPr lang="es-ES" sz="1600" dirty="0">
                <a:solidFill>
                  <a:srgbClr val="625852"/>
                </a:solidFill>
                <a:latin typeface="Century Gothic" panose="020B0502020202020204" pitchFamily="34" charset="0"/>
              </a:rPr>
              <a:t>, para mejorar las sinergias y mitigar los </a:t>
            </a:r>
            <a:r>
              <a:rPr lang="es-ES" sz="1600" dirty="0" err="1">
                <a:solidFill>
                  <a:srgbClr val="625852"/>
                </a:solidFill>
                <a:latin typeface="Century Gothic" panose="020B0502020202020204" pitchFamily="34" charset="0"/>
              </a:rPr>
              <a:t>trade-offs</a:t>
            </a:r>
            <a:endParaRPr lang="en-GB" sz="1600" dirty="0">
              <a:solidFill>
                <a:srgbClr val="625852"/>
              </a:solidFill>
              <a:latin typeface="Century Gothic" panose="020B0502020202020204" pitchFamily="34" charset="0"/>
            </a:endParaRPr>
          </a:p>
        </p:txBody>
      </p:sp>
      <p:sp>
        <p:nvSpPr>
          <p:cNvPr id="7" name="TextBox 6"/>
          <p:cNvSpPr txBox="1"/>
          <p:nvPr/>
        </p:nvSpPr>
        <p:spPr>
          <a:xfrm>
            <a:off x="5817333" y="2166606"/>
            <a:ext cx="2713915" cy="554338"/>
          </a:xfrm>
          <a:prstGeom prst="rect">
            <a:avLst/>
          </a:prstGeom>
        </p:spPr>
        <p:txBody>
          <a:bodyPr vert="horz" wrap="square" rtlCol="0" anchor="ctr">
            <a:noAutofit/>
          </a:bodyPr>
          <a:lstStyle/>
          <a:p>
            <a:pPr algn="ctr" defTabSz="685800">
              <a:spcBef>
                <a:spcPct val="0"/>
              </a:spcBef>
              <a:defRPr/>
            </a:pPr>
            <a:r>
              <a:rPr lang="es-ES" sz="1600" dirty="0">
                <a:solidFill>
                  <a:srgbClr val="625852"/>
                </a:solidFill>
                <a:latin typeface="Century Gothic" panose="020B0502020202020204" pitchFamily="34" charset="0"/>
              </a:rPr>
              <a:t>Las propias acciones climáticas tienen muchas sinergias con el desarrollo sostenible</a:t>
            </a:r>
            <a:endParaRPr lang="en-GB" sz="1600" dirty="0">
              <a:solidFill>
                <a:srgbClr val="625852"/>
              </a:solidFill>
              <a:latin typeface="Century Gothic" panose="020B0502020202020204" pitchFamily="34" charset="0"/>
            </a:endParaRPr>
          </a:p>
        </p:txBody>
      </p:sp>
      <p:sp>
        <p:nvSpPr>
          <p:cNvPr id="8" name="TextBox 7"/>
          <p:cNvSpPr txBox="1"/>
          <p:nvPr/>
        </p:nvSpPr>
        <p:spPr>
          <a:xfrm>
            <a:off x="5684593" y="3046370"/>
            <a:ext cx="3242041" cy="554338"/>
          </a:xfrm>
          <a:prstGeom prst="rect">
            <a:avLst/>
          </a:prstGeom>
        </p:spPr>
        <p:txBody>
          <a:bodyPr vert="horz" wrap="square" rtlCol="0" anchor="ctr">
            <a:noAutofit/>
          </a:bodyPr>
          <a:lstStyle/>
          <a:p>
            <a:pPr algn="ctr" defTabSz="685800">
              <a:spcBef>
                <a:spcPct val="0"/>
              </a:spcBef>
              <a:defRPr/>
            </a:pPr>
            <a:r>
              <a:rPr lang="es-ES" sz="1600" dirty="0">
                <a:solidFill>
                  <a:srgbClr val="625852"/>
                </a:solidFill>
                <a:latin typeface="Century Gothic" panose="020B0502020202020204" pitchFamily="34" charset="0"/>
              </a:rPr>
              <a:t>...y también tienen </a:t>
            </a:r>
            <a:r>
              <a:rPr lang="es-ES" sz="1600" dirty="0" err="1">
                <a:solidFill>
                  <a:srgbClr val="625852"/>
                </a:solidFill>
                <a:latin typeface="Century Gothic" panose="020B0502020202020204" pitchFamily="34" charset="0"/>
              </a:rPr>
              <a:t>trade-offs</a:t>
            </a:r>
            <a:r>
              <a:rPr lang="es-ES" sz="1600" dirty="0">
                <a:solidFill>
                  <a:srgbClr val="625852"/>
                </a:solidFill>
                <a:latin typeface="Century Gothic" panose="020B0502020202020204" pitchFamily="34" charset="0"/>
              </a:rPr>
              <a:t>...</a:t>
            </a:r>
            <a:endParaRPr lang="en-GB" sz="1600" dirty="0">
              <a:solidFill>
                <a:srgbClr val="625852"/>
              </a:solidFill>
              <a:latin typeface="Century Gothic" panose="020B0502020202020204" pitchFamily="34" charset="0"/>
            </a:endParaRPr>
          </a:p>
        </p:txBody>
      </p:sp>
      <p:sp>
        <p:nvSpPr>
          <p:cNvPr id="9" name="Down Arrow 8"/>
          <p:cNvSpPr/>
          <p:nvPr/>
        </p:nvSpPr>
        <p:spPr>
          <a:xfrm>
            <a:off x="7005052" y="3640689"/>
            <a:ext cx="388649" cy="501533"/>
          </a:xfrm>
          <a:prstGeom prst="downArrow">
            <a:avLst>
              <a:gd name="adj1" fmla="val 26587"/>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
            <a:extLst>
              <a:ext uri="{FF2B5EF4-FFF2-40B4-BE49-F238E27FC236}">
                <a16:creationId xmlns:a16="http://schemas.microsoft.com/office/drawing/2014/main" id="{B6885F9F-F339-46F9-AE0E-2560526BD3D4}"/>
              </a:ext>
            </a:extLst>
          </p:cNvPr>
          <p:cNvSpPr txBox="1">
            <a:spLocks/>
          </p:cNvSpPr>
          <p:nvPr/>
        </p:nvSpPr>
        <p:spPr>
          <a:xfrm>
            <a:off x="8330946" y="6415180"/>
            <a:ext cx="595688" cy="273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fld id="{0DE8F82B-74D0-4F25-A2A7-4C2656D6A3C8}" type="slidenum">
              <a:rPr lang="en-GB" sz="1500">
                <a:solidFill>
                  <a:prstClr val="black">
                    <a:tint val="75000"/>
                  </a:prstClr>
                </a:solidFill>
                <a:latin typeface="Century Gothic" panose="020B0502020202020204" pitchFamily="34" charset="0"/>
              </a:rPr>
              <a:pPr algn="ctr" defTabSz="685800"/>
              <a:t>9</a:t>
            </a:fld>
            <a:endParaRPr lang="en-GB" sz="1500" dirty="0">
              <a:solidFill>
                <a:prstClr val="black">
                  <a:tint val="75000"/>
                </a:prstClr>
              </a:solidFill>
              <a:latin typeface="Century Gothic" panose="020B0502020202020204" pitchFamily="34" charset="0"/>
            </a:endParaRPr>
          </a:p>
        </p:txBody>
      </p:sp>
    </p:spTree>
    <p:extLst>
      <p:ext uri="{BB962C8B-B14F-4D97-AF65-F5344CB8AC3E}">
        <p14:creationId xmlns:p14="http://schemas.microsoft.com/office/powerpoint/2010/main" val="10047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VCSA Presentation Template">
  <a:themeElements>
    <a:clrScheme name="Custom 5">
      <a:dk1>
        <a:sysClr val="windowText" lastClr="000000"/>
      </a:dk1>
      <a:lt1>
        <a:sysClr val="window" lastClr="FFFFFF"/>
      </a:lt1>
      <a:dk2>
        <a:srgbClr val="242852"/>
      </a:dk2>
      <a:lt2>
        <a:srgbClr val="ACCBF9"/>
      </a:lt2>
      <a:accent1>
        <a:srgbClr val="4A92DB"/>
      </a:accent1>
      <a:accent2>
        <a:srgbClr val="09294E"/>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bodyPr vert="horz"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chemeClr val="accent1"/>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242852"/>
      </a:dk2>
      <a:lt2>
        <a:srgbClr val="ACCBF9"/>
      </a:lt2>
      <a:accent1>
        <a:srgbClr val="4A92DB"/>
      </a:accent1>
      <a:accent2>
        <a:srgbClr val="09294E"/>
      </a:accent2>
      <a:accent3>
        <a:srgbClr val="7F8FA9"/>
      </a:accent3>
      <a:accent4>
        <a:srgbClr val="4A66AC"/>
      </a:accent4>
      <a:accent5>
        <a:srgbClr val="5AA2AE"/>
      </a:accent5>
      <a:accent6>
        <a:srgbClr val="9D90A0"/>
      </a:accent6>
      <a:hlink>
        <a:srgbClr val="9454C3"/>
      </a:hlink>
      <a:folHlink>
        <a:srgbClr val="3EBBF0"/>
      </a:folHlink>
    </a:clrScheme>
    <a:fontScheme name="DTU">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87131EDD27AC24A9587E9C9C08EBA08" ma:contentTypeVersion="13" ma:contentTypeDescription="Opret et nyt dokument." ma:contentTypeScope="" ma:versionID="42dcece9fc8973bbbb103aa14373ab32">
  <xsd:schema xmlns:xsd="http://www.w3.org/2001/XMLSchema" xmlns:xs="http://www.w3.org/2001/XMLSchema" xmlns:p="http://schemas.microsoft.com/office/2006/metadata/properties" xmlns:ns3="62e071ce-0a48-402a-a27e-71393ff72157" xmlns:ns4="bc2d6c94-efa1-446e-ada7-17f33438ef21" targetNamespace="http://schemas.microsoft.com/office/2006/metadata/properties" ma:root="true" ma:fieldsID="4d9d83ae26e98eb1eb8089706bdacabf" ns3:_="" ns4:_="">
    <xsd:import namespace="62e071ce-0a48-402a-a27e-71393ff72157"/>
    <xsd:import namespace="bc2d6c94-efa1-446e-ada7-17f33438ef2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071ce-0a48-402a-a27e-71393ff721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2d6c94-efa1-446e-ada7-17f33438ef21"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64B83D-3525-4526-A157-6428E64E47AE}">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bc2d6c94-efa1-446e-ada7-17f33438ef21"/>
    <ds:schemaRef ds:uri="62e071ce-0a48-402a-a27e-71393ff72157"/>
    <ds:schemaRef ds:uri="http://www.w3.org/XML/1998/namespace"/>
  </ds:schemaRefs>
</ds:datastoreItem>
</file>

<file path=customXml/itemProps2.xml><?xml version="1.0" encoding="utf-8"?>
<ds:datastoreItem xmlns:ds="http://schemas.openxmlformats.org/officeDocument/2006/customXml" ds:itemID="{11722B35-0383-4581-BC72-15A8E2216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e071ce-0a48-402a-a27e-71393ff72157"/>
    <ds:schemaRef ds:uri="bc2d6c94-efa1-446e-ada7-17f33438ef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010741-2FCB-40B7-B115-1BC6FEAC30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27488</TotalTime>
  <Words>8522</Words>
  <Application>Microsoft Office PowerPoint</Application>
  <PresentationFormat>On-screen Show (4:3)</PresentationFormat>
  <Paragraphs>1005</Paragraphs>
  <Slides>62</Slides>
  <Notes>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62</vt:i4>
      </vt:variant>
    </vt:vector>
  </HeadingPairs>
  <TitlesOfParts>
    <vt:vector size="71" baseType="lpstr">
      <vt:lpstr>SimSun</vt:lpstr>
      <vt:lpstr>Arial</vt:lpstr>
      <vt:lpstr>Calibri</vt:lpstr>
      <vt:lpstr>Century Gothic</vt:lpstr>
      <vt:lpstr>黑体</vt:lpstr>
      <vt:lpstr>Times New Roman</vt:lpstr>
      <vt:lpstr>Wingdings</vt:lpstr>
      <vt:lpstr>1_VCSA Presentation Template</vt:lpstr>
      <vt:lpstr>Office Theme</vt:lpstr>
      <vt:lpstr>PowerPoint Presentation</vt:lpstr>
      <vt:lpstr>NEXOS+1 y contribución del sector privado a las NDC </vt:lpstr>
      <vt:lpstr>PowerPoint Presentation</vt:lpstr>
      <vt:lpstr>PowerPoint Presentation</vt:lpstr>
      <vt:lpstr>Objetivos de mi charla</vt:lpstr>
      <vt:lpstr>PowerPoint Presentation</vt:lpstr>
      <vt:lpstr>El cambio climático en el desarrollo sostenible</vt:lpstr>
      <vt:lpstr>Un cambio transformacional</vt:lpstr>
      <vt:lpstr>Las acciones climáticas como catalizadoras del desarrollo</vt:lpstr>
      <vt:lpstr>Transparencia: por qué nos importa?</vt:lpstr>
      <vt:lpstr>PowerPoint Presentation</vt:lpstr>
      <vt:lpstr>Desafíos</vt:lpstr>
      <vt:lpstr>Herramientas evaluadas</vt:lpstr>
      <vt:lpstr>Características de las herramienta ideal </vt:lpstr>
      <vt:lpstr>Características de las herramienta ideal </vt:lpstr>
      <vt:lpstr>Guías de evaluación de la serie ICAT</vt:lpstr>
      <vt:lpstr>Aplicación para el sector privado</vt:lpstr>
      <vt:lpstr>Que entendemos para acción climática</vt:lpstr>
      <vt:lpstr>PowerPoint Presentation</vt:lpstr>
      <vt:lpstr>Alcance y aplicabilidad</vt:lpstr>
      <vt:lpstr>Conceptos clave</vt:lpstr>
      <vt:lpstr>Elegir el nivel de precisión deseado</vt:lpstr>
      <vt:lpstr>PowerPoint Presentation</vt:lpstr>
      <vt:lpstr>Describir la acción </vt:lpstr>
      <vt:lpstr>Elegir entre evaluación ex-ante o ex-post</vt:lpstr>
      <vt:lpstr>PowerPoint Presentation</vt:lpstr>
      <vt:lpstr>Ejemplos de categorías de impacto</vt:lpstr>
      <vt:lpstr>Qué categorías de impacto incluir</vt:lpstr>
      <vt:lpstr>Informar sobre la elección</vt:lpstr>
      <vt:lpstr>Identificar indicadores para cada categoría de impacto</vt:lpstr>
      <vt:lpstr>PowerPoint Presentation</vt:lpstr>
      <vt:lpstr>Tipos de impactos específicos</vt:lpstr>
      <vt:lpstr>Informar sobre la elección de impactos específicos</vt:lpstr>
      <vt:lpstr>PowerPoint Presentation</vt:lpstr>
      <vt:lpstr>PowerPoint Presentation</vt:lpstr>
      <vt:lpstr>Caracterizar cada impacto específico</vt:lpstr>
      <vt:lpstr>Caracterizar cada impacto específico</vt:lpstr>
      <vt:lpstr>Caracterizar cada impacto específico</vt:lpstr>
      <vt:lpstr>Caracterizar cada impacto específico</vt:lpstr>
      <vt:lpstr>Resultados de la evaluación cualitativa</vt:lpstr>
      <vt:lpstr>PowerPoint Presentation</vt:lpstr>
      <vt:lpstr>Definir el alcance de la evaluación cuantitativa</vt:lpstr>
      <vt:lpstr>Elegir un método de evaluación para cada indicador</vt:lpstr>
      <vt:lpstr>Estimar los valores de base de cada indicador</vt:lpstr>
      <vt:lpstr>Estimar el impacto de la acción en cada indicador</vt:lpstr>
      <vt:lpstr>Reportar los resultados de la evaluación cuantitativa</vt:lpstr>
      <vt:lpstr>PowerPoint Presentation</vt:lpstr>
      <vt:lpstr>Introducción al análisis de incertidumbre y al análisis de sensibilidad</vt:lpstr>
      <vt:lpstr>Resultados de la evaluación cualitativa</vt:lpstr>
      <vt:lpstr>PowerPoint Presentation</vt:lpstr>
      <vt:lpstr>Objetivo del monitoreo y reporte</vt:lpstr>
      <vt:lpstr>PowerPoint Presentation</vt:lpstr>
      <vt:lpstr>Vincular los resultados a los ODS</vt:lpstr>
      <vt:lpstr>Identificar a la metas de ODS</vt:lpstr>
      <vt:lpstr>Identificar a la metas de ODS: ejemplo</vt:lpstr>
      <vt:lpstr>Vinculos con los ODS</vt:lpstr>
      <vt:lpstr>Evaluar el efecto sobre las metas</vt:lpstr>
      <vt:lpstr>Reportar el impacto total sobre los ODS</vt:lpstr>
      <vt:lpstr>Conclusiones</vt:lpstr>
      <vt:lpstr>Conclusiones</vt:lpstr>
      <vt:lpstr>Mas informaciones en el sitio de UDP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up REDD+: From Projects to Integrated National Approaches    FFPRI International REDD+ Seminar Tokyo, Japan</dc:title>
  <dc:creator>Summer Montacute</dc:creator>
  <cp:lastModifiedBy>Mirko Dal Maso</cp:lastModifiedBy>
  <cp:revision>1152</cp:revision>
  <cp:lastPrinted>2016-06-08T22:23:52Z</cp:lastPrinted>
  <dcterms:created xsi:type="dcterms:W3CDTF">2013-10-17T13:45:39Z</dcterms:created>
  <dcterms:modified xsi:type="dcterms:W3CDTF">2021-05-31T14:09:34Z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0x010100587131EDD27AC24A9587E9C9C08EBA08</vt:lpwstr>
  </property>
</Properties>
</file>