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8" r:id="rId2"/>
    <p:sldId id="277" r:id="rId3"/>
    <p:sldId id="300" r:id="rId4"/>
    <p:sldId id="298" r:id="rId5"/>
    <p:sldId id="297" r:id="rId6"/>
    <p:sldId id="301" r:id="rId7"/>
    <p:sldId id="302" r:id="rId8"/>
    <p:sldId id="292" r:id="rId9"/>
    <p:sldId id="304" r:id="rId10"/>
    <p:sldId id="303" r:id="rId11"/>
    <p:sldId id="269" r:id="rId12"/>
    <p:sldId id="276" r:id="rId13"/>
    <p:sldId id="295" r:id="rId14"/>
    <p:sldId id="296" r:id="rId15"/>
    <p:sldId id="29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A93D29-DA23-4D05-A3A9-634F5ABEA4AD}" v="10" dt="2024-10-07T11:15:59.9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0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temeh Bakhtiari" userId="6aa15815-63b6-4a75-bdb2-cfd5b8d6a40f" providerId="ADAL" clId="{FEA93D29-DA23-4D05-A3A9-634F5ABEA4AD}"/>
    <pc:docChg chg="custSel addSld delSld modSld sldOrd">
      <pc:chgData name="Fatemeh Bakhtiari" userId="6aa15815-63b6-4a75-bdb2-cfd5b8d6a40f" providerId="ADAL" clId="{FEA93D29-DA23-4D05-A3A9-634F5ABEA4AD}" dt="2024-10-08T08:17:17.843" v="152" actId="20577"/>
      <pc:docMkLst>
        <pc:docMk/>
      </pc:docMkLst>
      <pc:sldChg chg="add modNotesTx">
        <pc:chgData name="Fatemeh Bakhtiari" userId="6aa15815-63b6-4a75-bdb2-cfd5b8d6a40f" providerId="ADAL" clId="{FEA93D29-DA23-4D05-A3A9-634F5ABEA4AD}" dt="2024-10-07T10:07:35.905" v="2"/>
        <pc:sldMkLst>
          <pc:docMk/>
          <pc:sldMk cId="2043396569" sldId="268"/>
        </pc:sldMkLst>
      </pc:sldChg>
      <pc:sldChg chg="modSp mod">
        <pc:chgData name="Fatemeh Bakhtiari" userId="6aa15815-63b6-4a75-bdb2-cfd5b8d6a40f" providerId="ADAL" clId="{FEA93D29-DA23-4D05-A3A9-634F5ABEA4AD}" dt="2024-10-07T12:46:33.375" v="102" actId="113"/>
        <pc:sldMkLst>
          <pc:docMk/>
          <pc:sldMk cId="509862053" sldId="276"/>
        </pc:sldMkLst>
        <pc:spChg chg="mod">
          <ac:chgData name="Fatemeh Bakhtiari" userId="6aa15815-63b6-4a75-bdb2-cfd5b8d6a40f" providerId="ADAL" clId="{FEA93D29-DA23-4D05-A3A9-634F5ABEA4AD}" dt="2024-10-07T12:46:33.375" v="102" actId="113"/>
          <ac:spMkLst>
            <pc:docMk/>
            <pc:sldMk cId="509862053" sldId="276"/>
            <ac:spMk id="8" creationId="{E924165B-531B-A70D-2AF9-DB266A421C72}"/>
          </ac:spMkLst>
        </pc:spChg>
      </pc:sldChg>
      <pc:sldChg chg="del ord">
        <pc:chgData name="Fatemeh Bakhtiari" userId="6aa15815-63b6-4a75-bdb2-cfd5b8d6a40f" providerId="ADAL" clId="{FEA93D29-DA23-4D05-A3A9-634F5ABEA4AD}" dt="2024-10-07T10:18:55.024" v="11" actId="2696"/>
        <pc:sldMkLst>
          <pc:docMk/>
          <pc:sldMk cId="575221606" sldId="277"/>
        </pc:sldMkLst>
      </pc:sldChg>
      <pc:sldChg chg="add">
        <pc:chgData name="Fatemeh Bakhtiari" userId="6aa15815-63b6-4a75-bdb2-cfd5b8d6a40f" providerId="ADAL" clId="{FEA93D29-DA23-4D05-A3A9-634F5ABEA4AD}" dt="2024-10-07T10:19:13.346" v="12"/>
        <pc:sldMkLst>
          <pc:docMk/>
          <pc:sldMk cId="3555297836" sldId="277"/>
        </pc:sldMkLst>
      </pc:sldChg>
      <pc:sldChg chg="modSp mod">
        <pc:chgData name="Fatemeh Bakhtiari" userId="6aa15815-63b6-4a75-bdb2-cfd5b8d6a40f" providerId="ADAL" clId="{FEA93D29-DA23-4D05-A3A9-634F5ABEA4AD}" dt="2024-10-08T08:17:17.843" v="152" actId="20577"/>
        <pc:sldMkLst>
          <pc:docMk/>
          <pc:sldMk cId="1044875683" sldId="292"/>
        </pc:sldMkLst>
        <pc:spChg chg="mod">
          <ac:chgData name="Fatemeh Bakhtiari" userId="6aa15815-63b6-4a75-bdb2-cfd5b8d6a40f" providerId="ADAL" clId="{FEA93D29-DA23-4D05-A3A9-634F5ABEA4AD}" dt="2024-10-08T08:17:17.843" v="152" actId="20577"/>
          <ac:spMkLst>
            <pc:docMk/>
            <pc:sldMk cId="1044875683" sldId="292"/>
            <ac:spMk id="35" creationId="{286BE3AD-60B0-83BC-C3EA-64CD8560200F}"/>
          </ac:spMkLst>
        </pc:spChg>
      </pc:sldChg>
      <pc:sldChg chg="modSp mod">
        <pc:chgData name="Fatemeh Bakhtiari" userId="6aa15815-63b6-4a75-bdb2-cfd5b8d6a40f" providerId="ADAL" clId="{FEA93D29-DA23-4D05-A3A9-634F5ABEA4AD}" dt="2024-10-07T11:15:59.942" v="55" actId="20577"/>
        <pc:sldMkLst>
          <pc:docMk/>
          <pc:sldMk cId="1476296321" sldId="295"/>
        </pc:sldMkLst>
        <pc:spChg chg="mod">
          <ac:chgData name="Fatemeh Bakhtiari" userId="6aa15815-63b6-4a75-bdb2-cfd5b8d6a40f" providerId="ADAL" clId="{FEA93D29-DA23-4D05-A3A9-634F5ABEA4AD}" dt="2024-10-07T11:14:53.390" v="48" actId="1076"/>
          <ac:spMkLst>
            <pc:docMk/>
            <pc:sldMk cId="1476296321" sldId="295"/>
            <ac:spMk id="8" creationId="{7D9B1FC7-196B-4849-D950-5634F7F52035}"/>
          </ac:spMkLst>
        </pc:spChg>
        <pc:graphicFrameChg chg="mod">
          <ac:chgData name="Fatemeh Bakhtiari" userId="6aa15815-63b6-4a75-bdb2-cfd5b8d6a40f" providerId="ADAL" clId="{FEA93D29-DA23-4D05-A3A9-634F5ABEA4AD}" dt="2024-10-07T11:15:59.942" v="55" actId="20577"/>
          <ac:graphicFrameMkLst>
            <pc:docMk/>
            <pc:sldMk cId="1476296321" sldId="295"/>
            <ac:graphicFrameMk id="17" creationId="{F33DFD4D-AE9A-7093-AA11-43C4B61F6772}"/>
          </ac:graphicFrameMkLst>
        </pc:graphicFrameChg>
      </pc:sldChg>
      <pc:sldChg chg="modNotesTx">
        <pc:chgData name="Fatemeh Bakhtiari" userId="6aa15815-63b6-4a75-bdb2-cfd5b8d6a40f" providerId="ADAL" clId="{FEA93D29-DA23-4D05-A3A9-634F5ABEA4AD}" dt="2024-10-07T10:07:48.667" v="4"/>
        <pc:sldMkLst>
          <pc:docMk/>
          <pc:sldMk cId="3353050174" sldId="300"/>
        </pc:sldMkLst>
      </pc:sldChg>
      <pc:sldChg chg="delSp modSp new mod setBg">
        <pc:chgData name="Fatemeh Bakhtiari" userId="6aa15815-63b6-4a75-bdb2-cfd5b8d6a40f" providerId="ADAL" clId="{FEA93D29-DA23-4D05-A3A9-634F5ABEA4AD}" dt="2024-10-07T11:07:51.666" v="45"/>
        <pc:sldMkLst>
          <pc:docMk/>
          <pc:sldMk cId="1494201819" sldId="302"/>
        </pc:sldMkLst>
        <pc:spChg chg="mod">
          <ac:chgData name="Fatemeh Bakhtiari" userId="6aa15815-63b6-4a75-bdb2-cfd5b8d6a40f" providerId="ADAL" clId="{FEA93D29-DA23-4D05-A3A9-634F5ABEA4AD}" dt="2024-10-07T11:07:30.428" v="42" actId="33524"/>
          <ac:spMkLst>
            <pc:docMk/>
            <pc:sldMk cId="1494201819" sldId="302"/>
            <ac:spMk id="2" creationId="{1963F088-749A-12AD-794F-8C54B5F9B450}"/>
          </ac:spMkLst>
        </pc:spChg>
        <pc:spChg chg="del">
          <ac:chgData name="Fatemeh Bakhtiari" userId="6aa15815-63b6-4a75-bdb2-cfd5b8d6a40f" providerId="ADAL" clId="{FEA93D29-DA23-4D05-A3A9-634F5ABEA4AD}" dt="2024-10-07T10:38:40.932" v="17" actId="478"/>
          <ac:spMkLst>
            <pc:docMk/>
            <pc:sldMk cId="1494201819" sldId="302"/>
            <ac:spMk id="3" creationId="{140DBCAF-9B43-B213-1CB4-D3E660E382D4}"/>
          </ac:spMkLst>
        </pc:spChg>
      </pc:sldChg>
      <pc:sldChg chg="delSp modSp new mod">
        <pc:chgData name="Fatemeh Bakhtiari" userId="6aa15815-63b6-4a75-bdb2-cfd5b8d6a40f" providerId="ADAL" clId="{FEA93D29-DA23-4D05-A3A9-634F5ABEA4AD}" dt="2024-10-07T11:08:01.806" v="47" actId="478"/>
        <pc:sldMkLst>
          <pc:docMk/>
          <pc:sldMk cId="1997297362" sldId="303"/>
        </pc:sldMkLst>
        <pc:spChg chg="mod">
          <ac:chgData name="Fatemeh Bakhtiari" userId="6aa15815-63b6-4a75-bdb2-cfd5b8d6a40f" providerId="ADAL" clId="{FEA93D29-DA23-4D05-A3A9-634F5ABEA4AD}" dt="2024-10-07T11:07:57.907" v="46" actId="108"/>
          <ac:spMkLst>
            <pc:docMk/>
            <pc:sldMk cId="1997297362" sldId="303"/>
            <ac:spMk id="2" creationId="{45007CAD-B39B-1BD7-4415-7DA3D2524F5F}"/>
          </ac:spMkLst>
        </pc:spChg>
        <pc:spChg chg="del">
          <ac:chgData name="Fatemeh Bakhtiari" userId="6aa15815-63b6-4a75-bdb2-cfd5b8d6a40f" providerId="ADAL" clId="{FEA93D29-DA23-4D05-A3A9-634F5ABEA4AD}" dt="2024-10-07T11:08:01.806" v="47" actId="478"/>
          <ac:spMkLst>
            <pc:docMk/>
            <pc:sldMk cId="1997297362" sldId="303"/>
            <ac:spMk id="3" creationId="{25FB326D-1875-515E-ABB3-2E353F95E23D}"/>
          </ac:spMkLst>
        </pc:spChg>
      </pc:sldChg>
      <pc:sldChg chg="delSp modSp new mod">
        <pc:chgData name="Fatemeh Bakhtiari" userId="6aa15815-63b6-4a75-bdb2-cfd5b8d6a40f" providerId="ADAL" clId="{FEA93D29-DA23-4D05-A3A9-634F5ABEA4AD}" dt="2024-10-07T12:15:39.976" v="68" actId="20577"/>
        <pc:sldMkLst>
          <pc:docMk/>
          <pc:sldMk cId="1094012158" sldId="304"/>
        </pc:sldMkLst>
        <pc:spChg chg="mod">
          <ac:chgData name="Fatemeh Bakhtiari" userId="6aa15815-63b6-4a75-bdb2-cfd5b8d6a40f" providerId="ADAL" clId="{FEA93D29-DA23-4D05-A3A9-634F5ABEA4AD}" dt="2024-10-07T12:15:39.976" v="68" actId="20577"/>
          <ac:spMkLst>
            <pc:docMk/>
            <pc:sldMk cId="1094012158" sldId="304"/>
            <ac:spMk id="2" creationId="{9F60B28F-0AA2-AE00-1705-461FAFE7302A}"/>
          </ac:spMkLst>
        </pc:spChg>
        <pc:spChg chg="del">
          <ac:chgData name="Fatemeh Bakhtiari" userId="6aa15815-63b6-4a75-bdb2-cfd5b8d6a40f" providerId="ADAL" clId="{FEA93D29-DA23-4D05-A3A9-634F5ABEA4AD}" dt="2024-10-07T12:15:31.918" v="60" actId="478"/>
          <ac:spMkLst>
            <pc:docMk/>
            <pc:sldMk cId="1094012158" sldId="304"/>
            <ac:spMk id="3" creationId="{80A2F990-4680-3220-E5A6-9A99B9978E1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186ACA-200D-4D32-B96B-3FA67B74A0DF}" type="doc">
      <dgm:prSet loTypeId="urn:microsoft.com/office/officeart/2016/7/layout/LinearArrowProcessNumbered" loCatId="process" qsTypeId="urn:microsoft.com/office/officeart/2005/8/quickstyle/simple1" qsCatId="simple" csTypeId="urn:microsoft.com/office/officeart/2005/8/colors/accent1_2" csCatId="accent1" phldr="1"/>
      <dgm:spPr/>
      <dgm:t>
        <a:bodyPr/>
        <a:lstStyle/>
        <a:p>
          <a:endParaRPr lang="en-US"/>
        </a:p>
      </dgm:t>
    </dgm:pt>
    <dgm:pt modelId="{C73DCB3F-01E9-4B74-9D5E-3965AD4BC765}">
      <dgm:prSet custT="1"/>
      <dgm:spPr/>
      <dgm:t>
        <a:bodyPr/>
        <a:lstStyle/>
        <a:p>
          <a:r>
            <a:rPr lang="en-US" sz="1400" b="1" dirty="0">
              <a:solidFill>
                <a:schemeClr val="accent2"/>
              </a:solidFill>
            </a:rPr>
            <a:t>Enhance Data Collection and Management</a:t>
          </a:r>
          <a:endParaRPr lang="en-US" sz="1400" dirty="0">
            <a:solidFill>
              <a:schemeClr val="accent2"/>
            </a:solidFill>
          </a:endParaRPr>
        </a:p>
        <a:p>
          <a:r>
            <a:rPr lang="en-US" sz="1400" dirty="0"/>
            <a:t>Develop strategies to address data gaps, implement data privacy protocols, and leverage diverse data sources.</a:t>
          </a:r>
        </a:p>
      </dgm:t>
    </dgm:pt>
    <dgm:pt modelId="{5A26122F-0416-4667-96DA-DB144E32FE02}" type="parTrans" cxnId="{92F2A88C-AA2C-4946-AE6E-9CD4077EE839}">
      <dgm:prSet/>
      <dgm:spPr/>
      <dgm:t>
        <a:bodyPr/>
        <a:lstStyle/>
        <a:p>
          <a:endParaRPr lang="en-US"/>
        </a:p>
      </dgm:t>
    </dgm:pt>
    <dgm:pt modelId="{B16F6551-DB21-4D5A-ABB4-7CA794BF7AD6}" type="sibTrans" cxnId="{92F2A88C-AA2C-4946-AE6E-9CD4077EE839}">
      <dgm:prSet phldrT="1" phldr="0"/>
      <dgm:spPr>
        <a:solidFill>
          <a:schemeClr val="accent2">
            <a:lumMod val="20000"/>
            <a:lumOff val="80000"/>
          </a:schemeClr>
        </a:solidFill>
        <a:ln>
          <a:solidFill>
            <a:schemeClr val="accent2"/>
          </a:solidFill>
        </a:ln>
      </dgm:spPr>
      <dgm:t>
        <a:bodyPr/>
        <a:lstStyle/>
        <a:p>
          <a:r>
            <a:rPr lang="en-US"/>
            <a:t>1</a:t>
          </a:r>
          <a:endParaRPr lang="en-US" dirty="0"/>
        </a:p>
      </dgm:t>
    </dgm:pt>
    <dgm:pt modelId="{EAA5A0DB-43A7-43E4-8F17-43E752D66294}">
      <dgm:prSet custT="1"/>
      <dgm:spPr/>
      <dgm:t>
        <a:bodyPr/>
        <a:lstStyle/>
        <a:p>
          <a:r>
            <a:rPr lang="en-US" sz="1400" b="1" dirty="0">
              <a:solidFill>
                <a:srgbClr val="00B050"/>
              </a:solidFill>
            </a:rPr>
            <a:t>Improve Attribution Methodologies</a:t>
          </a:r>
        </a:p>
        <a:p>
          <a:endParaRPr lang="en-US" sz="1200" b="1" dirty="0">
            <a:solidFill>
              <a:srgbClr val="00B050"/>
            </a:solidFill>
          </a:endParaRPr>
        </a:p>
        <a:p>
          <a:r>
            <a:rPr lang="en-US" sz="1400" dirty="0"/>
            <a:t>Invest in research to enhance attribution of losses and damages to climate change, particularly for complex sectors like health and human mobility</a:t>
          </a:r>
          <a:r>
            <a:rPr lang="en-US" sz="1200" dirty="0"/>
            <a:t>.</a:t>
          </a:r>
        </a:p>
      </dgm:t>
    </dgm:pt>
    <dgm:pt modelId="{47C64E72-54CE-47BE-8042-C94298D66B40}" type="parTrans" cxnId="{33A559D5-9A04-4516-A4B7-AD9E20675EB1}">
      <dgm:prSet/>
      <dgm:spPr/>
      <dgm:t>
        <a:bodyPr/>
        <a:lstStyle/>
        <a:p>
          <a:endParaRPr lang="en-US"/>
        </a:p>
      </dgm:t>
    </dgm:pt>
    <dgm:pt modelId="{0B39CBFC-ACEB-4C80-9E4D-DE98595EC0C1}" type="sibTrans" cxnId="{33A559D5-9A04-4516-A4B7-AD9E20675EB1}">
      <dgm:prSet phldrT="2" phldr="0"/>
      <dgm:spPr>
        <a:solidFill>
          <a:schemeClr val="accent3">
            <a:lumMod val="60000"/>
            <a:lumOff val="40000"/>
          </a:schemeClr>
        </a:solidFill>
        <a:ln>
          <a:solidFill>
            <a:srgbClr val="00B050"/>
          </a:solidFill>
        </a:ln>
      </dgm:spPr>
      <dgm:t>
        <a:bodyPr/>
        <a:lstStyle/>
        <a:p>
          <a:r>
            <a:rPr lang="en-US"/>
            <a:t>2</a:t>
          </a:r>
        </a:p>
      </dgm:t>
    </dgm:pt>
    <dgm:pt modelId="{A7EE7581-F3F2-42A0-A4FA-9B6D853BD37E}">
      <dgm:prSet custT="1"/>
      <dgm:spPr/>
      <dgm:t>
        <a:bodyPr/>
        <a:lstStyle/>
        <a:p>
          <a:r>
            <a:rPr lang="en-US" sz="1400" b="1" dirty="0">
              <a:solidFill>
                <a:schemeClr val="accent6"/>
              </a:solidFill>
            </a:rPr>
            <a:t>Strengthen Transparency and Reporting</a:t>
          </a:r>
        </a:p>
        <a:p>
          <a:r>
            <a:rPr lang="en-US" sz="1400" dirty="0"/>
            <a:t>Apply developed indicators to enhance reporting under the Enhanced Transparency Framework (ETF) and create sector-specific reporting templates.</a:t>
          </a:r>
        </a:p>
      </dgm:t>
    </dgm:pt>
    <dgm:pt modelId="{03C1F17E-ED08-494C-9E2C-B9B693D8E7F6}" type="parTrans" cxnId="{61713551-F998-409A-9C25-41501B7739EF}">
      <dgm:prSet/>
      <dgm:spPr/>
      <dgm:t>
        <a:bodyPr/>
        <a:lstStyle/>
        <a:p>
          <a:endParaRPr lang="en-US"/>
        </a:p>
      </dgm:t>
    </dgm:pt>
    <dgm:pt modelId="{81C27157-C1C6-40ED-800B-366E38CF32EC}" type="sibTrans" cxnId="{61713551-F998-409A-9C25-41501B7739EF}">
      <dgm:prSet phldrT="3" phldr="0"/>
      <dgm:spPr>
        <a:solidFill>
          <a:schemeClr val="accent6">
            <a:lumMod val="60000"/>
            <a:lumOff val="40000"/>
          </a:schemeClr>
        </a:solidFill>
        <a:ln>
          <a:solidFill>
            <a:schemeClr val="accent6">
              <a:lumMod val="75000"/>
            </a:schemeClr>
          </a:solidFill>
        </a:ln>
      </dgm:spPr>
      <dgm:t>
        <a:bodyPr/>
        <a:lstStyle/>
        <a:p>
          <a:r>
            <a:rPr lang="en-US"/>
            <a:t>3</a:t>
          </a:r>
          <a:endParaRPr lang="en-US" dirty="0"/>
        </a:p>
      </dgm:t>
    </dgm:pt>
    <dgm:pt modelId="{373F76B9-296A-47FC-A971-E0D2A39E581B}">
      <dgm:prSet custT="1"/>
      <dgm:spPr/>
      <dgm:t>
        <a:bodyPr/>
        <a:lstStyle/>
        <a:p>
          <a:r>
            <a:rPr lang="en-US" sz="1400" b="1" dirty="0">
              <a:solidFill>
                <a:schemeClr val="accent5"/>
              </a:solidFill>
            </a:rPr>
            <a:t>Focus on Capacity Building Initiatives</a:t>
          </a:r>
        </a:p>
        <a:p>
          <a:endParaRPr lang="en-US" sz="1200" dirty="0"/>
        </a:p>
        <a:p>
          <a:r>
            <a:rPr lang="en-US" sz="1400" dirty="0"/>
            <a:t>Organize regional training workshops and develop online resources for continuous learning and support.</a:t>
          </a:r>
        </a:p>
      </dgm:t>
    </dgm:pt>
    <dgm:pt modelId="{CD1C3809-E510-42C1-AA36-17E00D95BA14}" type="parTrans" cxnId="{568255A4-1963-4A1E-8F4C-BE20512791AC}">
      <dgm:prSet/>
      <dgm:spPr/>
      <dgm:t>
        <a:bodyPr/>
        <a:lstStyle/>
        <a:p>
          <a:endParaRPr lang="en-US"/>
        </a:p>
      </dgm:t>
    </dgm:pt>
    <dgm:pt modelId="{CFEDEF11-7043-46C4-BD95-2FFB136CBD61}" type="sibTrans" cxnId="{568255A4-1963-4A1E-8F4C-BE20512791AC}">
      <dgm:prSet phldrT="4" phldr="0"/>
      <dgm:spPr>
        <a:solidFill>
          <a:schemeClr val="accent5">
            <a:lumMod val="60000"/>
            <a:lumOff val="40000"/>
          </a:schemeClr>
        </a:solidFill>
        <a:ln>
          <a:solidFill>
            <a:schemeClr val="accent5">
              <a:lumMod val="75000"/>
            </a:schemeClr>
          </a:solidFill>
        </a:ln>
      </dgm:spPr>
      <dgm:t>
        <a:bodyPr/>
        <a:lstStyle/>
        <a:p>
          <a:r>
            <a:rPr lang="en-US"/>
            <a:t>4</a:t>
          </a:r>
        </a:p>
      </dgm:t>
    </dgm:pt>
    <dgm:pt modelId="{F6577F5F-C8F0-422F-A020-C5444832BBB1}">
      <dgm:prSet custT="1"/>
      <dgm:spPr/>
      <dgm:t>
        <a:bodyPr/>
        <a:lstStyle/>
        <a:p>
          <a:r>
            <a:rPr lang="en-US" sz="1400" b="1" dirty="0">
              <a:solidFill>
                <a:schemeClr val="bg2">
                  <a:lumMod val="50000"/>
                </a:schemeClr>
              </a:solidFill>
            </a:rPr>
            <a:t>Deepen Collaboration and Knowledge Sharing</a:t>
          </a:r>
        </a:p>
        <a:p>
          <a:endParaRPr lang="en-US" sz="1200" dirty="0"/>
        </a:p>
        <a:p>
          <a:r>
            <a:rPr lang="en-US" sz="1400" dirty="0"/>
            <a:t>Establish an informal network for continued exchange on L&amp;D among non-Annex 1 countries and create a digital platform for sharing best practices.</a:t>
          </a:r>
        </a:p>
      </dgm:t>
    </dgm:pt>
    <dgm:pt modelId="{14E5EE88-7BFE-4054-88C5-C4ABFCD9C176}" type="parTrans" cxnId="{09E851F3-A77F-4C93-B001-56F5EAB1F868}">
      <dgm:prSet/>
      <dgm:spPr/>
      <dgm:t>
        <a:bodyPr/>
        <a:lstStyle/>
        <a:p>
          <a:endParaRPr lang="en-US"/>
        </a:p>
      </dgm:t>
    </dgm:pt>
    <dgm:pt modelId="{F074944D-B695-4CB8-91B0-DA7F6A683FE2}" type="sibTrans" cxnId="{09E851F3-A77F-4C93-B001-56F5EAB1F868}">
      <dgm:prSet phldrT="5" phldr="0"/>
      <dgm:spPr>
        <a:solidFill>
          <a:schemeClr val="bg2">
            <a:lumMod val="90000"/>
          </a:schemeClr>
        </a:solidFill>
        <a:ln>
          <a:solidFill>
            <a:schemeClr val="bg2">
              <a:lumMod val="50000"/>
            </a:schemeClr>
          </a:solidFill>
        </a:ln>
      </dgm:spPr>
      <dgm:t>
        <a:bodyPr/>
        <a:lstStyle/>
        <a:p>
          <a:r>
            <a:rPr lang="en-US"/>
            <a:t>5</a:t>
          </a:r>
        </a:p>
      </dgm:t>
    </dgm:pt>
    <dgm:pt modelId="{3BDAAE1F-30B1-40DD-88C8-0417B23B653E}">
      <dgm:prSet custT="1"/>
      <dgm:spPr/>
      <dgm:t>
        <a:bodyPr/>
        <a:lstStyle/>
        <a:p>
          <a:r>
            <a:rPr lang="en-US" sz="1400" b="1" dirty="0">
              <a:solidFill>
                <a:srgbClr val="B4AD18"/>
              </a:solidFill>
            </a:rPr>
            <a:t>Strengthen a Future-ready Research Agenda</a:t>
          </a:r>
        </a:p>
        <a:p>
          <a:endParaRPr lang="en-US" sz="1200" dirty="0"/>
        </a:p>
        <a:p>
          <a:r>
            <a:rPr lang="en-US" sz="1400" dirty="0"/>
            <a:t>Identify priority areas for further research, including long-term impacts of slow-onset events and interconnections between sectoral losses and damages.</a:t>
          </a:r>
        </a:p>
      </dgm:t>
    </dgm:pt>
    <dgm:pt modelId="{EDD6265A-290F-414B-9C09-CF11D0D15B85}" type="parTrans" cxnId="{916119FD-7C2B-4CBE-9440-DD7BFDF56EF6}">
      <dgm:prSet/>
      <dgm:spPr/>
      <dgm:t>
        <a:bodyPr/>
        <a:lstStyle/>
        <a:p>
          <a:endParaRPr lang="en-US"/>
        </a:p>
      </dgm:t>
    </dgm:pt>
    <dgm:pt modelId="{27BB96B9-17B3-4B93-AA1B-F4A7529B372E}" type="sibTrans" cxnId="{916119FD-7C2B-4CBE-9440-DD7BFDF56EF6}">
      <dgm:prSet phldrT="6" phldr="0"/>
      <dgm:spPr>
        <a:solidFill>
          <a:srgbClr val="E3DA29"/>
        </a:solidFill>
        <a:ln>
          <a:solidFill>
            <a:srgbClr val="FFFF00"/>
          </a:solidFill>
        </a:ln>
      </dgm:spPr>
      <dgm:t>
        <a:bodyPr/>
        <a:lstStyle/>
        <a:p>
          <a:r>
            <a:rPr lang="en-US"/>
            <a:t>6</a:t>
          </a:r>
          <a:endParaRPr lang="en-US" dirty="0"/>
        </a:p>
      </dgm:t>
    </dgm:pt>
    <dgm:pt modelId="{515BBD27-7C9E-4A6D-AEB5-85771311F0A8}">
      <dgm:prSet custT="1"/>
      <dgm:spPr/>
      <dgm:t>
        <a:bodyPr/>
        <a:lstStyle/>
        <a:p>
          <a:r>
            <a:rPr lang="en-US" sz="1400" b="1" dirty="0">
              <a:solidFill>
                <a:schemeClr val="accent4"/>
              </a:solidFill>
            </a:rPr>
            <a:t>Strengthen Policy Integration</a:t>
          </a:r>
        </a:p>
        <a:p>
          <a:endParaRPr lang="en-US" sz="1200" dirty="0"/>
        </a:p>
        <a:p>
          <a:r>
            <a:rPr lang="en-US" sz="1400" dirty="0"/>
            <a:t>Provide guidance on integrating L&amp;D indicators into national adaptation plans and NDCs and explore ways to use indicators to inform climate-resilient development strategies.</a:t>
          </a:r>
        </a:p>
      </dgm:t>
    </dgm:pt>
    <dgm:pt modelId="{68939A1E-412B-4B3B-A1EA-9B2284032472}" type="parTrans" cxnId="{52B40927-16A1-4F77-82B2-C2333B701357}">
      <dgm:prSet/>
      <dgm:spPr/>
      <dgm:t>
        <a:bodyPr/>
        <a:lstStyle/>
        <a:p>
          <a:endParaRPr lang="en-US"/>
        </a:p>
      </dgm:t>
    </dgm:pt>
    <dgm:pt modelId="{4A44D023-F393-4DE1-8C2B-67190A308EFE}" type="sibTrans" cxnId="{52B40927-16A1-4F77-82B2-C2333B701357}">
      <dgm:prSet phldrT="7" phldr="0"/>
      <dgm:spPr>
        <a:solidFill>
          <a:schemeClr val="accent4">
            <a:lumMod val="40000"/>
            <a:lumOff val="60000"/>
          </a:schemeClr>
        </a:solidFill>
        <a:ln>
          <a:solidFill>
            <a:schemeClr val="accent4"/>
          </a:solidFill>
        </a:ln>
      </dgm:spPr>
      <dgm:t>
        <a:bodyPr/>
        <a:lstStyle/>
        <a:p>
          <a:r>
            <a:rPr lang="en-US"/>
            <a:t>7</a:t>
          </a:r>
          <a:endParaRPr lang="en-US" dirty="0"/>
        </a:p>
      </dgm:t>
    </dgm:pt>
    <dgm:pt modelId="{8308AF77-A9D9-484D-AEC9-004FC42046BC}" type="pres">
      <dgm:prSet presAssocID="{B6186ACA-200D-4D32-B96B-3FA67B74A0DF}" presName="linearFlow" presStyleCnt="0">
        <dgm:presLayoutVars>
          <dgm:dir/>
          <dgm:animLvl val="lvl"/>
          <dgm:resizeHandles val="exact"/>
        </dgm:presLayoutVars>
      </dgm:prSet>
      <dgm:spPr/>
    </dgm:pt>
    <dgm:pt modelId="{D63F6767-8947-4D50-B3DE-7438EE353075}" type="pres">
      <dgm:prSet presAssocID="{C73DCB3F-01E9-4B74-9D5E-3965AD4BC765}" presName="compositeNode" presStyleCnt="0"/>
      <dgm:spPr/>
    </dgm:pt>
    <dgm:pt modelId="{0590B518-21E9-4334-8F66-80ABAB871BF3}" type="pres">
      <dgm:prSet presAssocID="{C73DCB3F-01E9-4B74-9D5E-3965AD4BC765}" presName="parTx" presStyleLbl="node1" presStyleIdx="0" presStyleCnt="0">
        <dgm:presLayoutVars>
          <dgm:chMax val="0"/>
          <dgm:chPref val="0"/>
          <dgm:bulletEnabled val="1"/>
        </dgm:presLayoutVars>
      </dgm:prSet>
      <dgm:spPr/>
    </dgm:pt>
    <dgm:pt modelId="{CF0C0EAD-6088-4008-A103-BD57F705304B}" type="pres">
      <dgm:prSet presAssocID="{C73DCB3F-01E9-4B74-9D5E-3965AD4BC765}" presName="parSh" presStyleCnt="0"/>
      <dgm:spPr/>
    </dgm:pt>
    <dgm:pt modelId="{B5C00F19-9865-4A3D-AB6C-16363F606FBF}" type="pres">
      <dgm:prSet presAssocID="{C73DCB3F-01E9-4B74-9D5E-3965AD4BC765}" presName="lineNode" presStyleLbl="alignAccFollowNode1" presStyleIdx="0" presStyleCnt="21"/>
      <dgm:spPr/>
    </dgm:pt>
    <dgm:pt modelId="{926BB91A-96DF-4F32-85E5-122847094C64}" type="pres">
      <dgm:prSet presAssocID="{C73DCB3F-01E9-4B74-9D5E-3965AD4BC765}" presName="lineArrowNode" presStyleLbl="alignAccFollowNode1" presStyleIdx="1" presStyleCnt="21"/>
      <dgm:spPr/>
    </dgm:pt>
    <dgm:pt modelId="{3B0594AD-CC0C-4767-B4D8-649E5F6D3D51}" type="pres">
      <dgm:prSet presAssocID="{B16F6551-DB21-4D5A-ABB4-7CA794BF7AD6}" presName="sibTransNodeCircle" presStyleLbl="alignNode1" presStyleIdx="0" presStyleCnt="7">
        <dgm:presLayoutVars>
          <dgm:chMax val="0"/>
          <dgm:bulletEnabled/>
        </dgm:presLayoutVars>
      </dgm:prSet>
      <dgm:spPr/>
    </dgm:pt>
    <dgm:pt modelId="{42ABBEE3-F057-4996-A756-88214C1AE7BE}" type="pres">
      <dgm:prSet presAssocID="{B16F6551-DB21-4D5A-ABB4-7CA794BF7AD6}" presName="spacerBetweenCircleAndCallout" presStyleCnt="0">
        <dgm:presLayoutVars/>
      </dgm:prSet>
      <dgm:spPr/>
    </dgm:pt>
    <dgm:pt modelId="{BA6F1EEC-924E-4F57-9C8C-1C0EDC208740}" type="pres">
      <dgm:prSet presAssocID="{C73DCB3F-01E9-4B74-9D5E-3965AD4BC765}" presName="nodeText" presStyleLbl="alignAccFollowNode1" presStyleIdx="2" presStyleCnt="21" custScaleY="112400" custLinFactNeighborX="4685" custLinFactNeighborY="5622">
        <dgm:presLayoutVars>
          <dgm:bulletEnabled val="1"/>
        </dgm:presLayoutVars>
      </dgm:prSet>
      <dgm:spPr/>
    </dgm:pt>
    <dgm:pt modelId="{4F8222E0-6AEC-4F86-ABFF-4655C3792233}" type="pres">
      <dgm:prSet presAssocID="{B16F6551-DB21-4D5A-ABB4-7CA794BF7AD6}" presName="sibTransComposite" presStyleCnt="0"/>
      <dgm:spPr/>
    </dgm:pt>
    <dgm:pt modelId="{F397EB97-123D-46B3-BDD4-C100171B921D}" type="pres">
      <dgm:prSet presAssocID="{EAA5A0DB-43A7-43E4-8F17-43E752D66294}" presName="compositeNode" presStyleCnt="0"/>
      <dgm:spPr/>
    </dgm:pt>
    <dgm:pt modelId="{F4F585FA-52EB-48F7-9048-6B9A80E82547}" type="pres">
      <dgm:prSet presAssocID="{EAA5A0DB-43A7-43E4-8F17-43E752D66294}" presName="parTx" presStyleLbl="node1" presStyleIdx="0" presStyleCnt="0">
        <dgm:presLayoutVars>
          <dgm:chMax val="0"/>
          <dgm:chPref val="0"/>
          <dgm:bulletEnabled val="1"/>
        </dgm:presLayoutVars>
      </dgm:prSet>
      <dgm:spPr/>
    </dgm:pt>
    <dgm:pt modelId="{B60E46F8-A88E-446E-AD18-ADD6D08D96E6}" type="pres">
      <dgm:prSet presAssocID="{EAA5A0DB-43A7-43E4-8F17-43E752D66294}" presName="parSh" presStyleCnt="0"/>
      <dgm:spPr/>
    </dgm:pt>
    <dgm:pt modelId="{DFE426CF-905E-416C-958C-11192693B755}" type="pres">
      <dgm:prSet presAssocID="{EAA5A0DB-43A7-43E4-8F17-43E752D66294}" presName="lineNode" presStyleLbl="alignAccFollowNode1" presStyleIdx="3" presStyleCnt="21"/>
      <dgm:spPr/>
    </dgm:pt>
    <dgm:pt modelId="{8D8F6C6B-597F-457F-988B-69C997A4B5B2}" type="pres">
      <dgm:prSet presAssocID="{EAA5A0DB-43A7-43E4-8F17-43E752D66294}" presName="lineArrowNode" presStyleLbl="alignAccFollowNode1" presStyleIdx="4" presStyleCnt="21"/>
      <dgm:spPr/>
    </dgm:pt>
    <dgm:pt modelId="{AB4E302F-7E30-4D3C-87A0-B2F0C82BC0DB}" type="pres">
      <dgm:prSet presAssocID="{0B39CBFC-ACEB-4C80-9E4D-DE98595EC0C1}" presName="sibTransNodeCircle" presStyleLbl="alignNode1" presStyleIdx="1" presStyleCnt="7">
        <dgm:presLayoutVars>
          <dgm:chMax val="0"/>
          <dgm:bulletEnabled/>
        </dgm:presLayoutVars>
      </dgm:prSet>
      <dgm:spPr/>
    </dgm:pt>
    <dgm:pt modelId="{723CE0D6-77B2-4C48-9EF9-30A041719774}" type="pres">
      <dgm:prSet presAssocID="{0B39CBFC-ACEB-4C80-9E4D-DE98595EC0C1}" presName="spacerBetweenCircleAndCallout" presStyleCnt="0">
        <dgm:presLayoutVars/>
      </dgm:prSet>
      <dgm:spPr/>
    </dgm:pt>
    <dgm:pt modelId="{AAC7BEC0-BB12-4791-A50A-48FD6D760F4A}" type="pres">
      <dgm:prSet presAssocID="{EAA5A0DB-43A7-43E4-8F17-43E752D66294}" presName="nodeText" presStyleLbl="alignAccFollowNode1" presStyleIdx="5" presStyleCnt="21">
        <dgm:presLayoutVars>
          <dgm:bulletEnabled val="1"/>
        </dgm:presLayoutVars>
      </dgm:prSet>
      <dgm:spPr/>
    </dgm:pt>
    <dgm:pt modelId="{FAB3BE11-CC59-411D-ADE9-505E0569D77C}" type="pres">
      <dgm:prSet presAssocID="{0B39CBFC-ACEB-4C80-9E4D-DE98595EC0C1}" presName="sibTransComposite" presStyleCnt="0"/>
      <dgm:spPr/>
    </dgm:pt>
    <dgm:pt modelId="{EAB4795C-BA58-4BA3-BE7D-7EA3DE317FB7}" type="pres">
      <dgm:prSet presAssocID="{A7EE7581-F3F2-42A0-A4FA-9B6D853BD37E}" presName="compositeNode" presStyleCnt="0"/>
      <dgm:spPr/>
    </dgm:pt>
    <dgm:pt modelId="{F199C5BB-9E2D-48B4-8CBA-DC3E1E67FF57}" type="pres">
      <dgm:prSet presAssocID="{A7EE7581-F3F2-42A0-A4FA-9B6D853BD37E}" presName="parTx" presStyleLbl="node1" presStyleIdx="0" presStyleCnt="0">
        <dgm:presLayoutVars>
          <dgm:chMax val="0"/>
          <dgm:chPref val="0"/>
          <dgm:bulletEnabled val="1"/>
        </dgm:presLayoutVars>
      </dgm:prSet>
      <dgm:spPr/>
    </dgm:pt>
    <dgm:pt modelId="{D87E0186-8D8C-42B1-BC0A-33989B7B569C}" type="pres">
      <dgm:prSet presAssocID="{A7EE7581-F3F2-42A0-A4FA-9B6D853BD37E}" presName="parSh" presStyleCnt="0"/>
      <dgm:spPr/>
    </dgm:pt>
    <dgm:pt modelId="{24B95E41-EEA4-442B-9483-BB5AA0168392}" type="pres">
      <dgm:prSet presAssocID="{A7EE7581-F3F2-42A0-A4FA-9B6D853BD37E}" presName="lineNode" presStyleLbl="alignAccFollowNode1" presStyleIdx="6" presStyleCnt="21"/>
      <dgm:spPr/>
    </dgm:pt>
    <dgm:pt modelId="{275F1E49-90D9-4935-B9D2-9A09C299E94D}" type="pres">
      <dgm:prSet presAssocID="{A7EE7581-F3F2-42A0-A4FA-9B6D853BD37E}" presName="lineArrowNode" presStyleLbl="alignAccFollowNode1" presStyleIdx="7" presStyleCnt="21"/>
      <dgm:spPr/>
    </dgm:pt>
    <dgm:pt modelId="{582D79C6-AE9B-4D66-AB91-9883E9FC4392}" type="pres">
      <dgm:prSet presAssocID="{81C27157-C1C6-40ED-800B-366E38CF32EC}" presName="sibTransNodeCircle" presStyleLbl="alignNode1" presStyleIdx="2" presStyleCnt="7">
        <dgm:presLayoutVars>
          <dgm:chMax val="0"/>
          <dgm:bulletEnabled/>
        </dgm:presLayoutVars>
      </dgm:prSet>
      <dgm:spPr/>
    </dgm:pt>
    <dgm:pt modelId="{2128989B-4019-4A66-9D7C-42C773DAA886}" type="pres">
      <dgm:prSet presAssocID="{81C27157-C1C6-40ED-800B-366E38CF32EC}" presName="spacerBetweenCircleAndCallout" presStyleCnt="0">
        <dgm:presLayoutVars/>
      </dgm:prSet>
      <dgm:spPr/>
    </dgm:pt>
    <dgm:pt modelId="{C191F61F-594E-4151-8CD6-D11995A65521}" type="pres">
      <dgm:prSet presAssocID="{A7EE7581-F3F2-42A0-A4FA-9B6D853BD37E}" presName="nodeText" presStyleLbl="alignAccFollowNode1" presStyleIdx="8" presStyleCnt="21">
        <dgm:presLayoutVars>
          <dgm:bulletEnabled val="1"/>
        </dgm:presLayoutVars>
      </dgm:prSet>
      <dgm:spPr/>
    </dgm:pt>
    <dgm:pt modelId="{7CFEA5B9-4E45-4D0C-B697-306673F11E1A}" type="pres">
      <dgm:prSet presAssocID="{81C27157-C1C6-40ED-800B-366E38CF32EC}" presName="sibTransComposite" presStyleCnt="0"/>
      <dgm:spPr/>
    </dgm:pt>
    <dgm:pt modelId="{825A6433-3B13-433D-91D0-80C771E25B4C}" type="pres">
      <dgm:prSet presAssocID="{373F76B9-296A-47FC-A971-E0D2A39E581B}" presName="compositeNode" presStyleCnt="0"/>
      <dgm:spPr/>
    </dgm:pt>
    <dgm:pt modelId="{C36568E8-89AF-4030-B01E-1059E92924BA}" type="pres">
      <dgm:prSet presAssocID="{373F76B9-296A-47FC-A971-E0D2A39E581B}" presName="parTx" presStyleLbl="node1" presStyleIdx="0" presStyleCnt="0">
        <dgm:presLayoutVars>
          <dgm:chMax val="0"/>
          <dgm:chPref val="0"/>
          <dgm:bulletEnabled val="1"/>
        </dgm:presLayoutVars>
      </dgm:prSet>
      <dgm:spPr/>
    </dgm:pt>
    <dgm:pt modelId="{60F3C9ED-9BB7-4E14-8496-E64030E17ECB}" type="pres">
      <dgm:prSet presAssocID="{373F76B9-296A-47FC-A971-E0D2A39E581B}" presName="parSh" presStyleCnt="0"/>
      <dgm:spPr/>
    </dgm:pt>
    <dgm:pt modelId="{5D7A106B-5148-4E57-A79C-069E68639B88}" type="pres">
      <dgm:prSet presAssocID="{373F76B9-296A-47FC-A971-E0D2A39E581B}" presName="lineNode" presStyleLbl="alignAccFollowNode1" presStyleIdx="9" presStyleCnt="21"/>
      <dgm:spPr/>
    </dgm:pt>
    <dgm:pt modelId="{8EA4D461-FF90-494E-9D2F-1F4B603EC2AA}" type="pres">
      <dgm:prSet presAssocID="{373F76B9-296A-47FC-A971-E0D2A39E581B}" presName="lineArrowNode" presStyleLbl="alignAccFollowNode1" presStyleIdx="10" presStyleCnt="21"/>
      <dgm:spPr/>
    </dgm:pt>
    <dgm:pt modelId="{B191B807-E7BA-4C12-AD2A-38AA56ED0BA9}" type="pres">
      <dgm:prSet presAssocID="{CFEDEF11-7043-46C4-BD95-2FFB136CBD61}" presName="sibTransNodeCircle" presStyleLbl="alignNode1" presStyleIdx="3" presStyleCnt="7">
        <dgm:presLayoutVars>
          <dgm:chMax val="0"/>
          <dgm:bulletEnabled/>
        </dgm:presLayoutVars>
      </dgm:prSet>
      <dgm:spPr/>
    </dgm:pt>
    <dgm:pt modelId="{6FB94B2E-F438-4CBD-89B6-7105DD90DFAF}" type="pres">
      <dgm:prSet presAssocID="{CFEDEF11-7043-46C4-BD95-2FFB136CBD61}" presName="spacerBetweenCircleAndCallout" presStyleCnt="0">
        <dgm:presLayoutVars/>
      </dgm:prSet>
      <dgm:spPr/>
    </dgm:pt>
    <dgm:pt modelId="{830F6303-D8B8-45C3-89BA-D65BEFCC9792}" type="pres">
      <dgm:prSet presAssocID="{373F76B9-296A-47FC-A971-E0D2A39E581B}" presName="nodeText" presStyleLbl="alignAccFollowNode1" presStyleIdx="11" presStyleCnt="21">
        <dgm:presLayoutVars>
          <dgm:bulletEnabled val="1"/>
        </dgm:presLayoutVars>
      </dgm:prSet>
      <dgm:spPr/>
    </dgm:pt>
    <dgm:pt modelId="{D72EDAD4-BD04-4B08-80BF-CFE12C50397F}" type="pres">
      <dgm:prSet presAssocID="{CFEDEF11-7043-46C4-BD95-2FFB136CBD61}" presName="sibTransComposite" presStyleCnt="0"/>
      <dgm:spPr/>
    </dgm:pt>
    <dgm:pt modelId="{3C605B04-0BD5-4CEE-A051-5DC9F780C290}" type="pres">
      <dgm:prSet presAssocID="{F6577F5F-C8F0-422F-A020-C5444832BBB1}" presName="compositeNode" presStyleCnt="0"/>
      <dgm:spPr/>
    </dgm:pt>
    <dgm:pt modelId="{14E9CB33-F2EE-4624-AA2E-1E7527C49042}" type="pres">
      <dgm:prSet presAssocID="{F6577F5F-C8F0-422F-A020-C5444832BBB1}" presName="parTx" presStyleLbl="node1" presStyleIdx="0" presStyleCnt="0">
        <dgm:presLayoutVars>
          <dgm:chMax val="0"/>
          <dgm:chPref val="0"/>
          <dgm:bulletEnabled val="1"/>
        </dgm:presLayoutVars>
      </dgm:prSet>
      <dgm:spPr/>
    </dgm:pt>
    <dgm:pt modelId="{BAD9895C-9E06-43DE-A542-871860183C2B}" type="pres">
      <dgm:prSet presAssocID="{F6577F5F-C8F0-422F-A020-C5444832BBB1}" presName="parSh" presStyleCnt="0"/>
      <dgm:spPr/>
    </dgm:pt>
    <dgm:pt modelId="{0F4396AC-57FD-4CA7-814B-9E2C1F9A9598}" type="pres">
      <dgm:prSet presAssocID="{F6577F5F-C8F0-422F-A020-C5444832BBB1}" presName="lineNode" presStyleLbl="alignAccFollowNode1" presStyleIdx="12" presStyleCnt="21"/>
      <dgm:spPr/>
    </dgm:pt>
    <dgm:pt modelId="{94A0CE5B-73BB-4298-B011-A631B5ECA7F6}" type="pres">
      <dgm:prSet presAssocID="{F6577F5F-C8F0-422F-A020-C5444832BBB1}" presName="lineArrowNode" presStyleLbl="alignAccFollowNode1" presStyleIdx="13" presStyleCnt="21"/>
      <dgm:spPr/>
    </dgm:pt>
    <dgm:pt modelId="{09180107-F319-437A-ACD0-8A19D6D33B9E}" type="pres">
      <dgm:prSet presAssocID="{F074944D-B695-4CB8-91B0-DA7F6A683FE2}" presName="sibTransNodeCircle" presStyleLbl="alignNode1" presStyleIdx="4" presStyleCnt="7">
        <dgm:presLayoutVars>
          <dgm:chMax val="0"/>
          <dgm:bulletEnabled/>
        </dgm:presLayoutVars>
      </dgm:prSet>
      <dgm:spPr/>
    </dgm:pt>
    <dgm:pt modelId="{3C5FFD54-7D78-4FAC-B95C-C230FEFBCD7F}" type="pres">
      <dgm:prSet presAssocID="{F074944D-B695-4CB8-91B0-DA7F6A683FE2}" presName="spacerBetweenCircleAndCallout" presStyleCnt="0">
        <dgm:presLayoutVars/>
      </dgm:prSet>
      <dgm:spPr/>
    </dgm:pt>
    <dgm:pt modelId="{D171E219-B4D4-45DA-AC2B-FF028F6F6EB6}" type="pres">
      <dgm:prSet presAssocID="{F6577F5F-C8F0-422F-A020-C5444832BBB1}" presName="nodeText" presStyleLbl="alignAccFollowNode1" presStyleIdx="14" presStyleCnt="21">
        <dgm:presLayoutVars>
          <dgm:bulletEnabled val="1"/>
        </dgm:presLayoutVars>
      </dgm:prSet>
      <dgm:spPr/>
    </dgm:pt>
    <dgm:pt modelId="{5AFDFE88-4761-4A9A-ADAD-7390D2A28A12}" type="pres">
      <dgm:prSet presAssocID="{F074944D-B695-4CB8-91B0-DA7F6A683FE2}" presName="sibTransComposite" presStyleCnt="0"/>
      <dgm:spPr/>
    </dgm:pt>
    <dgm:pt modelId="{0F34D861-4794-4E6C-AEA1-390B47B7996A}" type="pres">
      <dgm:prSet presAssocID="{3BDAAE1F-30B1-40DD-88C8-0417B23B653E}" presName="compositeNode" presStyleCnt="0"/>
      <dgm:spPr/>
    </dgm:pt>
    <dgm:pt modelId="{66575E19-C6DC-4F5B-BEF2-C7BF8EC3F572}" type="pres">
      <dgm:prSet presAssocID="{3BDAAE1F-30B1-40DD-88C8-0417B23B653E}" presName="parTx" presStyleLbl="node1" presStyleIdx="0" presStyleCnt="0">
        <dgm:presLayoutVars>
          <dgm:chMax val="0"/>
          <dgm:chPref val="0"/>
          <dgm:bulletEnabled val="1"/>
        </dgm:presLayoutVars>
      </dgm:prSet>
      <dgm:spPr/>
    </dgm:pt>
    <dgm:pt modelId="{7DF541C0-CF2F-4F5B-BF94-4D574D077370}" type="pres">
      <dgm:prSet presAssocID="{3BDAAE1F-30B1-40DD-88C8-0417B23B653E}" presName="parSh" presStyleCnt="0"/>
      <dgm:spPr/>
    </dgm:pt>
    <dgm:pt modelId="{31361A7A-DF1A-4A88-A596-34B4A53E0598}" type="pres">
      <dgm:prSet presAssocID="{3BDAAE1F-30B1-40DD-88C8-0417B23B653E}" presName="lineNode" presStyleLbl="alignAccFollowNode1" presStyleIdx="15" presStyleCnt="21"/>
      <dgm:spPr/>
    </dgm:pt>
    <dgm:pt modelId="{BBB7E942-DF3D-4EF1-9701-CFA7DAD120B1}" type="pres">
      <dgm:prSet presAssocID="{3BDAAE1F-30B1-40DD-88C8-0417B23B653E}" presName="lineArrowNode" presStyleLbl="alignAccFollowNode1" presStyleIdx="16" presStyleCnt="21"/>
      <dgm:spPr/>
    </dgm:pt>
    <dgm:pt modelId="{95854F48-171D-44C6-8ABA-B88D1A148124}" type="pres">
      <dgm:prSet presAssocID="{27BB96B9-17B3-4B93-AA1B-F4A7529B372E}" presName="sibTransNodeCircle" presStyleLbl="alignNode1" presStyleIdx="5" presStyleCnt="7">
        <dgm:presLayoutVars>
          <dgm:chMax val="0"/>
          <dgm:bulletEnabled/>
        </dgm:presLayoutVars>
      </dgm:prSet>
      <dgm:spPr/>
    </dgm:pt>
    <dgm:pt modelId="{912FFD28-1087-4F4E-9939-76D983A60B67}" type="pres">
      <dgm:prSet presAssocID="{27BB96B9-17B3-4B93-AA1B-F4A7529B372E}" presName="spacerBetweenCircleAndCallout" presStyleCnt="0">
        <dgm:presLayoutVars/>
      </dgm:prSet>
      <dgm:spPr/>
    </dgm:pt>
    <dgm:pt modelId="{25F8AF06-6979-47EF-BAF9-F0886BC7982F}" type="pres">
      <dgm:prSet presAssocID="{3BDAAE1F-30B1-40DD-88C8-0417B23B653E}" presName="nodeText" presStyleLbl="alignAccFollowNode1" presStyleIdx="17" presStyleCnt="21">
        <dgm:presLayoutVars>
          <dgm:bulletEnabled val="1"/>
        </dgm:presLayoutVars>
      </dgm:prSet>
      <dgm:spPr/>
    </dgm:pt>
    <dgm:pt modelId="{5F23285C-06E5-4937-8825-C5DEF30F1526}" type="pres">
      <dgm:prSet presAssocID="{27BB96B9-17B3-4B93-AA1B-F4A7529B372E}" presName="sibTransComposite" presStyleCnt="0"/>
      <dgm:spPr/>
    </dgm:pt>
    <dgm:pt modelId="{742A2D96-4CAE-45E4-9BB6-A4E11DBCA63E}" type="pres">
      <dgm:prSet presAssocID="{515BBD27-7C9E-4A6D-AEB5-85771311F0A8}" presName="compositeNode" presStyleCnt="0"/>
      <dgm:spPr/>
    </dgm:pt>
    <dgm:pt modelId="{42C75AB1-9453-4B09-A8FA-FEFFF98F6402}" type="pres">
      <dgm:prSet presAssocID="{515BBD27-7C9E-4A6D-AEB5-85771311F0A8}" presName="parTx" presStyleLbl="node1" presStyleIdx="0" presStyleCnt="0">
        <dgm:presLayoutVars>
          <dgm:chMax val="0"/>
          <dgm:chPref val="0"/>
          <dgm:bulletEnabled val="1"/>
        </dgm:presLayoutVars>
      </dgm:prSet>
      <dgm:spPr/>
    </dgm:pt>
    <dgm:pt modelId="{33F1DA11-6F33-4F3A-90A8-40A7882CC6CB}" type="pres">
      <dgm:prSet presAssocID="{515BBD27-7C9E-4A6D-AEB5-85771311F0A8}" presName="parSh" presStyleCnt="0"/>
      <dgm:spPr/>
    </dgm:pt>
    <dgm:pt modelId="{2A537CF3-B500-4360-904B-FD749985BBEE}" type="pres">
      <dgm:prSet presAssocID="{515BBD27-7C9E-4A6D-AEB5-85771311F0A8}" presName="lineNode" presStyleLbl="alignAccFollowNode1" presStyleIdx="18" presStyleCnt="21"/>
      <dgm:spPr/>
    </dgm:pt>
    <dgm:pt modelId="{5463A853-6F30-4F4C-B598-6FF14616A144}" type="pres">
      <dgm:prSet presAssocID="{515BBD27-7C9E-4A6D-AEB5-85771311F0A8}" presName="lineArrowNode" presStyleLbl="alignAccFollowNode1" presStyleIdx="19" presStyleCnt="21"/>
      <dgm:spPr/>
    </dgm:pt>
    <dgm:pt modelId="{2E0A5262-1BAD-451B-B05B-AEA30793A5BB}" type="pres">
      <dgm:prSet presAssocID="{4A44D023-F393-4DE1-8C2B-67190A308EFE}" presName="sibTransNodeCircle" presStyleLbl="alignNode1" presStyleIdx="6" presStyleCnt="7">
        <dgm:presLayoutVars>
          <dgm:chMax val="0"/>
          <dgm:bulletEnabled/>
        </dgm:presLayoutVars>
      </dgm:prSet>
      <dgm:spPr/>
    </dgm:pt>
    <dgm:pt modelId="{D29C9A57-EC74-4F95-8513-39B948C8E036}" type="pres">
      <dgm:prSet presAssocID="{4A44D023-F393-4DE1-8C2B-67190A308EFE}" presName="spacerBetweenCircleAndCallout" presStyleCnt="0">
        <dgm:presLayoutVars/>
      </dgm:prSet>
      <dgm:spPr/>
    </dgm:pt>
    <dgm:pt modelId="{746C722A-8B78-46F7-91F5-D58EE35C2E0A}" type="pres">
      <dgm:prSet presAssocID="{515BBD27-7C9E-4A6D-AEB5-85771311F0A8}" presName="nodeText" presStyleLbl="alignAccFollowNode1" presStyleIdx="20" presStyleCnt="21" custScaleX="115331">
        <dgm:presLayoutVars>
          <dgm:bulletEnabled val="1"/>
        </dgm:presLayoutVars>
      </dgm:prSet>
      <dgm:spPr/>
    </dgm:pt>
  </dgm:ptLst>
  <dgm:cxnLst>
    <dgm:cxn modelId="{F7ECB009-0A1E-4CDB-A167-31C2B641B134}" type="presOf" srcId="{C73DCB3F-01E9-4B74-9D5E-3965AD4BC765}" destId="{BA6F1EEC-924E-4F57-9C8C-1C0EDC208740}" srcOrd="0" destOrd="0" presId="urn:microsoft.com/office/officeart/2016/7/layout/LinearArrowProcessNumbered"/>
    <dgm:cxn modelId="{7B714521-97F9-4DE3-9DBD-438BC2557E32}" type="presOf" srcId="{3BDAAE1F-30B1-40DD-88C8-0417B23B653E}" destId="{25F8AF06-6979-47EF-BAF9-F0886BC7982F}" srcOrd="0" destOrd="0" presId="urn:microsoft.com/office/officeart/2016/7/layout/LinearArrowProcessNumbered"/>
    <dgm:cxn modelId="{52B40927-16A1-4F77-82B2-C2333B701357}" srcId="{B6186ACA-200D-4D32-B96B-3FA67B74A0DF}" destId="{515BBD27-7C9E-4A6D-AEB5-85771311F0A8}" srcOrd="6" destOrd="0" parTransId="{68939A1E-412B-4B3B-A1EA-9B2284032472}" sibTransId="{4A44D023-F393-4DE1-8C2B-67190A308EFE}"/>
    <dgm:cxn modelId="{6A19F35B-652C-4B08-AAB3-0EADA81BEB94}" type="presOf" srcId="{0B39CBFC-ACEB-4C80-9E4D-DE98595EC0C1}" destId="{AB4E302F-7E30-4D3C-87A0-B2F0C82BC0DB}" srcOrd="0" destOrd="0" presId="urn:microsoft.com/office/officeart/2016/7/layout/LinearArrowProcessNumbered"/>
    <dgm:cxn modelId="{E4462460-5734-4356-9604-50C8933C6F7D}" type="presOf" srcId="{A7EE7581-F3F2-42A0-A4FA-9B6D853BD37E}" destId="{C191F61F-594E-4151-8CD6-D11995A65521}" srcOrd="0" destOrd="0" presId="urn:microsoft.com/office/officeart/2016/7/layout/LinearArrowProcessNumbered"/>
    <dgm:cxn modelId="{61713551-F998-409A-9C25-41501B7739EF}" srcId="{B6186ACA-200D-4D32-B96B-3FA67B74A0DF}" destId="{A7EE7581-F3F2-42A0-A4FA-9B6D853BD37E}" srcOrd="2" destOrd="0" parTransId="{03C1F17E-ED08-494C-9E2C-B9B693D8E7F6}" sibTransId="{81C27157-C1C6-40ED-800B-366E38CF32EC}"/>
    <dgm:cxn modelId="{CD7EE875-C404-4EC3-87A4-D3EEF7C6F6F7}" type="presOf" srcId="{B16F6551-DB21-4D5A-ABB4-7CA794BF7AD6}" destId="{3B0594AD-CC0C-4767-B4D8-649E5F6D3D51}" srcOrd="0" destOrd="0" presId="urn:microsoft.com/office/officeart/2016/7/layout/LinearArrowProcessNumbered"/>
    <dgm:cxn modelId="{FFAE2359-FEA6-4D00-8E9C-55D58F1A9489}" type="presOf" srcId="{515BBD27-7C9E-4A6D-AEB5-85771311F0A8}" destId="{746C722A-8B78-46F7-91F5-D58EE35C2E0A}" srcOrd="0" destOrd="0" presId="urn:microsoft.com/office/officeart/2016/7/layout/LinearArrowProcessNumbered"/>
    <dgm:cxn modelId="{B474E859-694E-4263-B76E-F483D8B450DD}" type="presOf" srcId="{4A44D023-F393-4DE1-8C2B-67190A308EFE}" destId="{2E0A5262-1BAD-451B-B05B-AEA30793A5BB}" srcOrd="0" destOrd="0" presId="urn:microsoft.com/office/officeart/2016/7/layout/LinearArrowProcessNumbered"/>
    <dgm:cxn modelId="{D0039A86-4077-40D9-A6E7-848211F2E17F}" type="presOf" srcId="{F074944D-B695-4CB8-91B0-DA7F6A683FE2}" destId="{09180107-F319-437A-ACD0-8A19D6D33B9E}" srcOrd="0" destOrd="0" presId="urn:microsoft.com/office/officeart/2016/7/layout/LinearArrowProcessNumbered"/>
    <dgm:cxn modelId="{A278458C-5ACD-4FB5-9069-17EE59285507}" type="presOf" srcId="{F6577F5F-C8F0-422F-A020-C5444832BBB1}" destId="{D171E219-B4D4-45DA-AC2B-FF028F6F6EB6}" srcOrd="0" destOrd="0" presId="urn:microsoft.com/office/officeart/2016/7/layout/LinearArrowProcessNumbered"/>
    <dgm:cxn modelId="{92F2A88C-AA2C-4946-AE6E-9CD4077EE839}" srcId="{B6186ACA-200D-4D32-B96B-3FA67B74A0DF}" destId="{C73DCB3F-01E9-4B74-9D5E-3965AD4BC765}" srcOrd="0" destOrd="0" parTransId="{5A26122F-0416-4667-96DA-DB144E32FE02}" sibTransId="{B16F6551-DB21-4D5A-ABB4-7CA794BF7AD6}"/>
    <dgm:cxn modelId="{89329E95-651C-4D2D-8912-AA3F4CDCFB81}" type="presOf" srcId="{27BB96B9-17B3-4B93-AA1B-F4A7529B372E}" destId="{95854F48-171D-44C6-8ABA-B88D1A148124}" srcOrd="0" destOrd="0" presId="urn:microsoft.com/office/officeart/2016/7/layout/LinearArrowProcessNumbered"/>
    <dgm:cxn modelId="{568255A4-1963-4A1E-8F4C-BE20512791AC}" srcId="{B6186ACA-200D-4D32-B96B-3FA67B74A0DF}" destId="{373F76B9-296A-47FC-A971-E0D2A39E581B}" srcOrd="3" destOrd="0" parTransId="{CD1C3809-E510-42C1-AA36-17E00D95BA14}" sibTransId="{CFEDEF11-7043-46C4-BD95-2FFB136CBD61}"/>
    <dgm:cxn modelId="{76924CA6-13AD-4427-B0BD-8D7883A6BEB0}" type="presOf" srcId="{CFEDEF11-7043-46C4-BD95-2FFB136CBD61}" destId="{B191B807-E7BA-4C12-AD2A-38AA56ED0BA9}" srcOrd="0" destOrd="0" presId="urn:microsoft.com/office/officeart/2016/7/layout/LinearArrowProcessNumbered"/>
    <dgm:cxn modelId="{B9161DCF-CD3B-42B1-B1A7-160473ACE71E}" type="presOf" srcId="{EAA5A0DB-43A7-43E4-8F17-43E752D66294}" destId="{AAC7BEC0-BB12-4791-A50A-48FD6D760F4A}" srcOrd="0" destOrd="0" presId="urn:microsoft.com/office/officeart/2016/7/layout/LinearArrowProcessNumbered"/>
    <dgm:cxn modelId="{33A559D5-9A04-4516-A4B7-AD9E20675EB1}" srcId="{B6186ACA-200D-4D32-B96B-3FA67B74A0DF}" destId="{EAA5A0DB-43A7-43E4-8F17-43E752D66294}" srcOrd="1" destOrd="0" parTransId="{47C64E72-54CE-47BE-8042-C94298D66B40}" sibTransId="{0B39CBFC-ACEB-4C80-9E4D-DE98595EC0C1}"/>
    <dgm:cxn modelId="{DD3592D6-6565-4BD3-B9E3-C392AAEFF14A}" type="presOf" srcId="{B6186ACA-200D-4D32-B96B-3FA67B74A0DF}" destId="{8308AF77-A9D9-484D-AEC9-004FC42046BC}" srcOrd="0" destOrd="0" presId="urn:microsoft.com/office/officeart/2016/7/layout/LinearArrowProcessNumbered"/>
    <dgm:cxn modelId="{0207ACEF-9C1C-4F5F-B4A9-3B6BC11CA528}" type="presOf" srcId="{81C27157-C1C6-40ED-800B-366E38CF32EC}" destId="{582D79C6-AE9B-4D66-AB91-9883E9FC4392}" srcOrd="0" destOrd="0" presId="urn:microsoft.com/office/officeart/2016/7/layout/LinearArrowProcessNumbered"/>
    <dgm:cxn modelId="{09E851F3-A77F-4C93-B001-56F5EAB1F868}" srcId="{B6186ACA-200D-4D32-B96B-3FA67B74A0DF}" destId="{F6577F5F-C8F0-422F-A020-C5444832BBB1}" srcOrd="4" destOrd="0" parTransId="{14E5EE88-7BFE-4054-88C5-C4ABFCD9C176}" sibTransId="{F074944D-B695-4CB8-91B0-DA7F6A683FE2}"/>
    <dgm:cxn modelId="{916119FD-7C2B-4CBE-9440-DD7BFDF56EF6}" srcId="{B6186ACA-200D-4D32-B96B-3FA67B74A0DF}" destId="{3BDAAE1F-30B1-40DD-88C8-0417B23B653E}" srcOrd="5" destOrd="0" parTransId="{EDD6265A-290F-414B-9C09-CF11D0D15B85}" sibTransId="{27BB96B9-17B3-4B93-AA1B-F4A7529B372E}"/>
    <dgm:cxn modelId="{F6A47FFF-D6E8-4D67-8F35-1DBB0C77257E}" type="presOf" srcId="{373F76B9-296A-47FC-A971-E0D2A39E581B}" destId="{830F6303-D8B8-45C3-89BA-D65BEFCC9792}" srcOrd="0" destOrd="0" presId="urn:microsoft.com/office/officeart/2016/7/layout/LinearArrowProcessNumbered"/>
    <dgm:cxn modelId="{1FF1B954-60A4-4BBB-ABEB-9F951DF71753}" type="presParOf" srcId="{8308AF77-A9D9-484D-AEC9-004FC42046BC}" destId="{D63F6767-8947-4D50-B3DE-7438EE353075}" srcOrd="0" destOrd="0" presId="urn:microsoft.com/office/officeart/2016/7/layout/LinearArrowProcessNumbered"/>
    <dgm:cxn modelId="{6BBD78F2-2DEA-409D-B8F2-E0FB40BE0DCE}" type="presParOf" srcId="{D63F6767-8947-4D50-B3DE-7438EE353075}" destId="{0590B518-21E9-4334-8F66-80ABAB871BF3}" srcOrd="0" destOrd="0" presId="urn:microsoft.com/office/officeart/2016/7/layout/LinearArrowProcessNumbered"/>
    <dgm:cxn modelId="{621F9B3C-4872-4BCD-AA4D-0CC5965480F9}" type="presParOf" srcId="{D63F6767-8947-4D50-B3DE-7438EE353075}" destId="{CF0C0EAD-6088-4008-A103-BD57F705304B}" srcOrd="1" destOrd="0" presId="urn:microsoft.com/office/officeart/2016/7/layout/LinearArrowProcessNumbered"/>
    <dgm:cxn modelId="{A8C3C9C6-B828-42D1-B2AE-DDF5C7AB3E4D}" type="presParOf" srcId="{CF0C0EAD-6088-4008-A103-BD57F705304B}" destId="{B5C00F19-9865-4A3D-AB6C-16363F606FBF}" srcOrd="0" destOrd="0" presId="urn:microsoft.com/office/officeart/2016/7/layout/LinearArrowProcessNumbered"/>
    <dgm:cxn modelId="{6065BD34-66C7-47BC-97A3-E3811543D096}" type="presParOf" srcId="{CF0C0EAD-6088-4008-A103-BD57F705304B}" destId="{926BB91A-96DF-4F32-85E5-122847094C64}" srcOrd="1" destOrd="0" presId="urn:microsoft.com/office/officeart/2016/7/layout/LinearArrowProcessNumbered"/>
    <dgm:cxn modelId="{0F81F6DA-D5EE-4D19-B023-9173F5E3CF22}" type="presParOf" srcId="{CF0C0EAD-6088-4008-A103-BD57F705304B}" destId="{3B0594AD-CC0C-4767-B4D8-649E5F6D3D51}" srcOrd="2" destOrd="0" presId="urn:microsoft.com/office/officeart/2016/7/layout/LinearArrowProcessNumbered"/>
    <dgm:cxn modelId="{F3986208-336A-4CBA-AF00-7213268E313E}" type="presParOf" srcId="{CF0C0EAD-6088-4008-A103-BD57F705304B}" destId="{42ABBEE3-F057-4996-A756-88214C1AE7BE}" srcOrd="3" destOrd="0" presId="urn:microsoft.com/office/officeart/2016/7/layout/LinearArrowProcessNumbered"/>
    <dgm:cxn modelId="{03DE4CA9-70CA-4E2B-800D-DA272F364C2C}" type="presParOf" srcId="{D63F6767-8947-4D50-B3DE-7438EE353075}" destId="{BA6F1EEC-924E-4F57-9C8C-1C0EDC208740}" srcOrd="2" destOrd="0" presId="urn:microsoft.com/office/officeart/2016/7/layout/LinearArrowProcessNumbered"/>
    <dgm:cxn modelId="{E4081A01-AF5C-4A8E-8C2C-D07747C9BF6D}" type="presParOf" srcId="{8308AF77-A9D9-484D-AEC9-004FC42046BC}" destId="{4F8222E0-6AEC-4F86-ABFF-4655C3792233}" srcOrd="1" destOrd="0" presId="urn:microsoft.com/office/officeart/2016/7/layout/LinearArrowProcessNumbered"/>
    <dgm:cxn modelId="{FC79AE79-B55A-4281-B15A-1A1E46BF604E}" type="presParOf" srcId="{8308AF77-A9D9-484D-AEC9-004FC42046BC}" destId="{F397EB97-123D-46B3-BDD4-C100171B921D}" srcOrd="2" destOrd="0" presId="urn:microsoft.com/office/officeart/2016/7/layout/LinearArrowProcessNumbered"/>
    <dgm:cxn modelId="{349B8CEE-E755-4CF8-956D-17F35C7FF408}" type="presParOf" srcId="{F397EB97-123D-46B3-BDD4-C100171B921D}" destId="{F4F585FA-52EB-48F7-9048-6B9A80E82547}" srcOrd="0" destOrd="0" presId="urn:microsoft.com/office/officeart/2016/7/layout/LinearArrowProcessNumbered"/>
    <dgm:cxn modelId="{C30B79C0-5E10-4805-81F9-BEF2B6B10D66}" type="presParOf" srcId="{F397EB97-123D-46B3-BDD4-C100171B921D}" destId="{B60E46F8-A88E-446E-AD18-ADD6D08D96E6}" srcOrd="1" destOrd="0" presId="urn:microsoft.com/office/officeart/2016/7/layout/LinearArrowProcessNumbered"/>
    <dgm:cxn modelId="{645F6E2A-6D8B-4DBF-B9F6-7C31F7895EBD}" type="presParOf" srcId="{B60E46F8-A88E-446E-AD18-ADD6D08D96E6}" destId="{DFE426CF-905E-416C-958C-11192693B755}" srcOrd="0" destOrd="0" presId="urn:microsoft.com/office/officeart/2016/7/layout/LinearArrowProcessNumbered"/>
    <dgm:cxn modelId="{CFB362C9-FD6B-4D71-A3D1-B763C1F61CC9}" type="presParOf" srcId="{B60E46F8-A88E-446E-AD18-ADD6D08D96E6}" destId="{8D8F6C6B-597F-457F-988B-69C997A4B5B2}" srcOrd="1" destOrd="0" presId="urn:microsoft.com/office/officeart/2016/7/layout/LinearArrowProcessNumbered"/>
    <dgm:cxn modelId="{F8F7348B-4A69-4E64-9EF3-6FCC00E2A9F8}" type="presParOf" srcId="{B60E46F8-A88E-446E-AD18-ADD6D08D96E6}" destId="{AB4E302F-7E30-4D3C-87A0-B2F0C82BC0DB}" srcOrd="2" destOrd="0" presId="urn:microsoft.com/office/officeart/2016/7/layout/LinearArrowProcessNumbered"/>
    <dgm:cxn modelId="{3397D77A-1E15-40F6-90BE-B6AFC3B4CB38}" type="presParOf" srcId="{B60E46F8-A88E-446E-AD18-ADD6D08D96E6}" destId="{723CE0D6-77B2-4C48-9EF9-30A041719774}" srcOrd="3" destOrd="0" presId="urn:microsoft.com/office/officeart/2016/7/layout/LinearArrowProcessNumbered"/>
    <dgm:cxn modelId="{76FA307F-D61B-433F-9FC1-0A5928D1D1FB}" type="presParOf" srcId="{F397EB97-123D-46B3-BDD4-C100171B921D}" destId="{AAC7BEC0-BB12-4791-A50A-48FD6D760F4A}" srcOrd="2" destOrd="0" presId="urn:microsoft.com/office/officeart/2016/7/layout/LinearArrowProcessNumbered"/>
    <dgm:cxn modelId="{C92BD2E3-1B85-470D-8DED-1E91BF1AE068}" type="presParOf" srcId="{8308AF77-A9D9-484D-AEC9-004FC42046BC}" destId="{FAB3BE11-CC59-411D-ADE9-505E0569D77C}" srcOrd="3" destOrd="0" presId="urn:microsoft.com/office/officeart/2016/7/layout/LinearArrowProcessNumbered"/>
    <dgm:cxn modelId="{56420031-0A6D-4545-BDF7-7FC55C4F550A}" type="presParOf" srcId="{8308AF77-A9D9-484D-AEC9-004FC42046BC}" destId="{EAB4795C-BA58-4BA3-BE7D-7EA3DE317FB7}" srcOrd="4" destOrd="0" presId="urn:microsoft.com/office/officeart/2016/7/layout/LinearArrowProcessNumbered"/>
    <dgm:cxn modelId="{34DDD6DD-F01E-4FB1-8FAD-AE9FE67902DA}" type="presParOf" srcId="{EAB4795C-BA58-4BA3-BE7D-7EA3DE317FB7}" destId="{F199C5BB-9E2D-48B4-8CBA-DC3E1E67FF57}" srcOrd="0" destOrd="0" presId="urn:microsoft.com/office/officeart/2016/7/layout/LinearArrowProcessNumbered"/>
    <dgm:cxn modelId="{96EC2BDD-A5D3-455F-B685-9720815B2E35}" type="presParOf" srcId="{EAB4795C-BA58-4BA3-BE7D-7EA3DE317FB7}" destId="{D87E0186-8D8C-42B1-BC0A-33989B7B569C}" srcOrd="1" destOrd="0" presId="urn:microsoft.com/office/officeart/2016/7/layout/LinearArrowProcessNumbered"/>
    <dgm:cxn modelId="{E6E72580-EBDA-45F1-9F44-1DA03F48AC0B}" type="presParOf" srcId="{D87E0186-8D8C-42B1-BC0A-33989B7B569C}" destId="{24B95E41-EEA4-442B-9483-BB5AA0168392}" srcOrd="0" destOrd="0" presId="urn:microsoft.com/office/officeart/2016/7/layout/LinearArrowProcessNumbered"/>
    <dgm:cxn modelId="{792F95DC-0C71-4691-BB41-8C2269CDE1EE}" type="presParOf" srcId="{D87E0186-8D8C-42B1-BC0A-33989B7B569C}" destId="{275F1E49-90D9-4935-B9D2-9A09C299E94D}" srcOrd="1" destOrd="0" presId="urn:microsoft.com/office/officeart/2016/7/layout/LinearArrowProcessNumbered"/>
    <dgm:cxn modelId="{BECC945D-EB09-487B-BE5F-06545CDBC9D0}" type="presParOf" srcId="{D87E0186-8D8C-42B1-BC0A-33989B7B569C}" destId="{582D79C6-AE9B-4D66-AB91-9883E9FC4392}" srcOrd="2" destOrd="0" presId="urn:microsoft.com/office/officeart/2016/7/layout/LinearArrowProcessNumbered"/>
    <dgm:cxn modelId="{7F568B77-C298-426E-AFDF-6786177C8AF6}" type="presParOf" srcId="{D87E0186-8D8C-42B1-BC0A-33989B7B569C}" destId="{2128989B-4019-4A66-9D7C-42C773DAA886}" srcOrd="3" destOrd="0" presId="urn:microsoft.com/office/officeart/2016/7/layout/LinearArrowProcessNumbered"/>
    <dgm:cxn modelId="{CCCFBF07-6CF0-4BAF-8C73-CDC443E61551}" type="presParOf" srcId="{EAB4795C-BA58-4BA3-BE7D-7EA3DE317FB7}" destId="{C191F61F-594E-4151-8CD6-D11995A65521}" srcOrd="2" destOrd="0" presId="urn:microsoft.com/office/officeart/2016/7/layout/LinearArrowProcessNumbered"/>
    <dgm:cxn modelId="{4112FA96-195F-4625-81AA-DD1EDC5C0C20}" type="presParOf" srcId="{8308AF77-A9D9-484D-AEC9-004FC42046BC}" destId="{7CFEA5B9-4E45-4D0C-B697-306673F11E1A}" srcOrd="5" destOrd="0" presId="urn:microsoft.com/office/officeart/2016/7/layout/LinearArrowProcessNumbered"/>
    <dgm:cxn modelId="{1513F808-EE12-4F77-90D8-47B470CA92F7}" type="presParOf" srcId="{8308AF77-A9D9-484D-AEC9-004FC42046BC}" destId="{825A6433-3B13-433D-91D0-80C771E25B4C}" srcOrd="6" destOrd="0" presId="urn:microsoft.com/office/officeart/2016/7/layout/LinearArrowProcessNumbered"/>
    <dgm:cxn modelId="{0D394C39-C5F2-4136-9A1B-18BA414AD995}" type="presParOf" srcId="{825A6433-3B13-433D-91D0-80C771E25B4C}" destId="{C36568E8-89AF-4030-B01E-1059E92924BA}" srcOrd="0" destOrd="0" presId="urn:microsoft.com/office/officeart/2016/7/layout/LinearArrowProcessNumbered"/>
    <dgm:cxn modelId="{376136E4-4A00-4B88-A9FA-77761FAA942B}" type="presParOf" srcId="{825A6433-3B13-433D-91D0-80C771E25B4C}" destId="{60F3C9ED-9BB7-4E14-8496-E64030E17ECB}" srcOrd="1" destOrd="0" presId="urn:microsoft.com/office/officeart/2016/7/layout/LinearArrowProcessNumbered"/>
    <dgm:cxn modelId="{07C97487-07AD-4554-B90B-2A2A31EBF6D6}" type="presParOf" srcId="{60F3C9ED-9BB7-4E14-8496-E64030E17ECB}" destId="{5D7A106B-5148-4E57-A79C-069E68639B88}" srcOrd="0" destOrd="0" presId="urn:microsoft.com/office/officeart/2016/7/layout/LinearArrowProcessNumbered"/>
    <dgm:cxn modelId="{7E9A36B9-02F4-421B-86FE-3551DA27AA9C}" type="presParOf" srcId="{60F3C9ED-9BB7-4E14-8496-E64030E17ECB}" destId="{8EA4D461-FF90-494E-9D2F-1F4B603EC2AA}" srcOrd="1" destOrd="0" presId="urn:microsoft.com/office/officeart/2016/7/layout/LinearArrowProcessNumbered"/>
    <dgm:cxn modelId="{3F271801-4CBD-42C7-91DA-B8EBEC0D27AB}" type="presParOf" srcId="{60F3C9ED-9BB7-4E14-8496-E64030E17ECB}" destId="{B191B807-E7BA-4C12-AD2A-38AA56ED0BA9}" srcOrd="2" destOrd="0" presId="urn:microsoft.com/office/officeart/2016/7/layout/LinearArrowProcessNumbered"/>
    <dgm:cxn modelId="{59F966A1-B8F2-4787-A7DE-A8B03CC2A4BF}" type="presParOf" srcId="{60F3C9ED-9BB7-4E14-8496-E64030E17ECB}" destId="{6FB94B2E-F438-4CBD-89B6-7105DD90DFAF}" srcOrd="3" destOrd="0" presId="urn:microsoft.com/office/officeart/2016/7/layout/LinearArrowProcessNumbered"/>
    <dgm:cxn modelId="{DEFE1CB1-74BD-481E-B16D-661CE97F547C}" type="presParOf" srcId="{825A6433-3B13-433D-91D0-80C771E25B4C}" destId="{830F6303-D8B8-45C3-89BA-D65BEFCC9792}" srcOrd="2" destOrd="0" presId="urn:microsoft.com/office/officeart/2016/7/layout/LinearArrowProcessNumbered"/>
    <dgm:cxn modelId="{3A41B432-6C6B-4E25-8A84-398394128ED4}" type="presParOf" srcId="{8308AF77-A9D9-484D-AEC9-004FC42046BC}" destId="{D72EDAD4-BD04-4B08-80BF-CFE12C50397F}" srcOrd="7" destOrd="0" presId="urn:microsoft.com/office/officeart/2016/7/layout/LinearArrowProcessNumbered"/>
    <dgm:cxn modelId="{0772E328-8916-4EDF-82EB-3D69262C0B6E}" type="presParOf" srcId="{8308AF77-A9D9-484D-AEC9-004FC42046BC}" destId="{3C605B04-0BD5-4CEE-A051-5DC9F780C290}" srcOrd="8" destOrd="0" presId="urn:microsoft.com/office/officeart/2016/7/layout/LinearArrowProcessNumbered"/>
    <dgm:cxn modelId="{465C06B5-326D-4633-BC32-61011B9921B5}" type="presParOf" srcId="{3C605B04-0BD5-4CEE-A051-5DC9F780C290}" destId="{14E9CB33-F2EE-4624-AA2E-1E7527C49042}" srcOrd="0" destOrd="0" presId="urn:microsoft.com/office/officeart/2016/7/layout/LinearArrowProcessNumbered"/>
    <dgm:cxn modelId="{236CA067-EFAC-4115-8F42-0082F39E7D75}" type="presParOf" srcId="{3C605B04-0BD5-4CEE-A051-5DC9F780C290}" destId="{BAD9895C-9E06-43DE-A542-871860183C2B}" srcOrd="1" destOrd="0" presId="urn:microsoft.com/office/officeart/2016/7/layout/LinearArrowProcessNumbered"/>
    <dgm:cxn modelId="{8A3E6AEB-322F-4173-A3B2-B9F1A94E0668}" type="presParOf" srcId="{BAD9895C-9E06-43DE-A542-871860183C2B}" destId="{0F4396AC-57FD-4CA7-814B-9E2C1F9A9598}" srcOrd="0" destOrd="0" presId="urn:microsoft.com/office/officeart/2016/7/layout/LinearArrowProcessNumbered"/>
    <dgm:cxn modelId="{C51D02C4-2D7D-48AC-A5D4-E767424E7292}" type="presParOf" srcId="{BAD9895C-9E06-43DE-A542-871860183C2B}" destId="{94A0CE5B-73BB-4298-B011-A631B5ECA7F6}" srcOrd="1" destOrd="0" presId="urn:microsoft.com/office/officeart/2016/7/layout/LinearArrowProcessNumbered"/>
    <dgm:cxn modelId="{344981E3-CBE0-49EF-9818-51DB72AD03D6}" type="presParOf" srcId="{BAD9895C-9E06-43DE-A542-871860183C2B}" destId="{09180107-F319-437A-ACD0-8A19D6D33B9E}" srcOrd="2" destOrd="0" presId="urn:microsoft.com/office/officeart/2016/7/layout/LinearArrowProcessNumbered"/>
    <dgm:cxn modelId="{F1F81824-E7CA-4450-AC26-AD619D03942F}" type="presParOf" srcId="{BAD9895C-9E06-43DE-A542-871860183C2B}" destId="{3C5FFD54-7D78-4FAC-B95C-C230FEFBCD7F}" srcOrd="3" destOrd="0" presId="urn:microsoft.com/office/officeart/2016/7/layout/LinearArrowProcessNumbered"/>
    <dgm:cxn modelId="{93B4DA6D-0F9C-4012-A486-576F7846FF00}" type="presParOf" srcId="{3C605B04-0BD5-4CEE-A051-5DC9F780C290}" destId="{D171E219-B4D4-45DA-AC2B-FF028F6F6EB6}" srcOrd="2" destOrd="0" presId="urn:microsoft.com/office/officeart/2016/7/layout/LinearArrowProcessNumbered"/>
    <dgm:cxn modelId="{BA071D5B-9517-4330-ACA2-189306C079C4}" type="presParOf" srcId="{8308AF77-A9D9-484D-AEC9-004FC42046BC}" destId="{5AFDFE88-4761-4A9A-ADAD-7390D2A28A12}" srcOrd="9" destOrd="0" presId="urn:microsoft.com/office/officeart/2016/7/layout/LinearArrowProcessNumbered"/>
    <dgm:cxn modelId="{7C7BA184-1556-4504-8FC7-36B28D967D91}" type="presParOf" srcId="{8308AF77-A9D9-484D-AEC9-004FC42046BC}" destId="{0F34D861-4794-4E6C-AEA1-390B47B7996A}" srcOrd="10" destOrd="0" presId="urn:microsoft.com/office/officeart/2016/7/layout/LinearArrowProcessNumbered"/>
    <dgm:cxn modelId="{C4347712-1280-42DD-8DE8-9388FDA0E041}" type="presParOf" srcId="{0F34D861-4794-4E6C-AEA1-390B47B7996A}" destId="{66575E19-C6DC-4F5B-BEF2-C7BF8EC3F572}" srcOrd="0" destOrd="0" presId="urn:microsoft.com/office/officeart/2016/7/layout/LinearArrowProcessNumbered"/>
    <dgm:cxn modelId="{19EA8574-4DA3-484B-A6B7-59AF8733FF10}" type="presParOf" srcId="{0F34D861-4794-4E6C-AEA1-390B47B7996A}" destId="{7DF541C0-CF2F-4F5B-BF94-4D574D077370}" srcOrd="1" destOrd="0" presId="urn:microsoft.com/office/officeart/2016/7/layout/LinearArrowProcessNumbered"/>
    <dgm:cxn modelId="{1961E54C-BD95-4708-A64A-73F7DDF81F8E}" type="presParOf" srcId="{7DF541C0-CF2F-4F5B-BF94-4D574D077370}" destId="{31361A7A-DF1A-4A88-A596-34B4A53E0598}" srcOrd="0" destOrd="0" presId="urn:microsoft.com/office/officeart/2016/7/layout/LinearArrowProcessNumbered"/>
    <dgm:cxn modelId="{E182D941-B5A6-48B5-90B4-7CA119548B3F}" type="presParOf" srcId="{7DF541C0-CF2F-4F5B-BF94-4D574D077370}" destId="{BBB7E942-DF3D-4EF1-9701-CFA7DAD120B1}" srcOrd="1" destOrd="0" presId="urn:microsoft.com/office/officeart/2016/7/layout/LinearArrowProcessNumbered"/>
    <dgm:cxn modelId="{FE0AE578-136C-4B12-AA4F-2FD7F3B0B176}" type="presParOf" srcId="{7DF541C0-CF2F-4F5B-BF94-4D574D077370}" destId="{95854F48-171D-44C6-8ABA-B88D1A148124}" srcOrd="2" destOrd="0" presId="urn:microsoft.com/office/officeart/2016/7/layout/LinearArrowProcessNumbered"/>
    <dgm:cxn modelId="{19A3A8B8-DA4F-4C2A-B473-6CF232225194}" type="presParOf" srcId="{7DF541C0-CF2F-4F5B-BF94-4D574D077370}" destId="{912FFD28-1087-4F4E-9939-76D983A60B67}" srcOrd="3" destOrd="0" presId="urn:microsoft.com/office/officeart/2016/7/layout/LinearArrowProcessNumbered"/>
    <dgm:cxn modelId="{94766745-3884-4E64-ABF3-0124AEEDF910}" type="presParOf" srcId="{0F34D861-4794-4E6C-AEA1-390B47B7996A}" destId="{25F8AF06-6979-47EF-BAF9-F0886BC7982F}" srcOrd="2" destOrd="0" presId="urn:microsoft.com/office/officeart/2016/7/layout/LinearArrowProcessNumbered"/>
    <dgm:cxn modelId="{0EE233A1-B767-4656-82CA-12AF390CCA23}" type="presParOf" srcId="{8308AF77-A9D9-484D-AEC9-004FC42046BC}" destId="{5F23285C-06E5-4937-8825-C5DEF30F1526}" srcOrd="11" destOrd="0" presId="urn:microsoft.com/office/officeart/2016/7/layout/LinearArrowProcessNumbered"/>
    <dgm:cxn modelId="{8755E90A-449E-4AF4-9429-8D0A69837FF4}" type="presParOf" srcId="{8308AF77-A9D9-484D-AEC9-004FC42046BC}" destId="{742A2D96-4CAE-45E4-9BB6-A4E11DBCA63E}" srcOrd="12" destOrd="0" presId="urn:microsoft.com/office/officeart/2016/7/layout/LinearArrowProcessNumbered"/>
    <dgm:cxn modelId="{7D75DDA6-94A1-4CCF-92E3-909AE7097BF4}" type="presParOf" srcId="{742A2D96-4CAE-45E4-9BB6-A4E11DBCA63E}" destId="{42C75AB1-9453-4B09-A8FA-FEFFF98F6402}" srcOrd="0" destOrd="0" presId="urn:microsoft.com/office/officeart/2016/7/layout/LinearArrowProcessNumbered"/>
    <dgm:cxn modelId="{A19C464B-E36C-48A2-A067-B3F6222F0AE7}" type="presParOf" srcId="{742A2D96-4CAE-45E4-9BB6-A4E11DBCA63E}" destId="{33F1DA11-6F33-4F3A-90A8-40A7882CC6CB}" srcOrd="1" destOrd="0" presId="urn:microsoft.com/office/officeart/2016/7/layout/LinearArrowProcessNumbered"/>
    <dgm:cxn modelId="{DB2238D6-A088-400C-BC92-11B822807426}" type="presParOf" srcId="{33F1DA11-6F33-4F3A-90A8-40A7882CC6CB}" destId="{2A537CF3-B500-4360-904B-FD749985BBEE}" srcOrd="0" destOrd="0" presId="urn:microsoft.com/office/officeart/2016/7/layout/LinearArrowProcessNumbered"/>
    <dgm:cxn modelId="{399EC50F-BA68-418C-B8C2-289C296C8C74}" type="presParOf" srcId="{33F1DA11-6F33-4F3A-90A8-40A7882CC6CB}" destId="{5463A853-6F30-4F4C-B598-6FF14616A144}" srcOrd="1" destOrd="0" presId="urn:microsoft.com/office/officeart/2016/7/layout/LinearArrowProcessNumbered"/>
    <dgm:cxn modelId="{054174F3-9349-419F-93E5-4AA24AEDEEDD}" type="presParOf" srcId="{33F1DA11-6F33-4F3A-90A8-40A7882CC6CB}" destId="{2E0A5262-1BAD-451B-B05B-AEA30793A5BB}" srcOrd="2" destOrd="0" presId="urn:microsoft.com/office/officeart/2016/7/layout/LinearArrowProcessNumbered"/>
    <dgm:cxn modelId="{106D02B3-DD3F-4D61-B40D-334D33F4BB58}" type="presParOf" srcId="{33F1DA11-6F33-4F3A-90A8-40A7882CC6CB}" destId="{D29C9A57-EC74-4F95-8513-39B948C8E036}" srcOrd="3" destOrd="0" presId="urn:microsoft.com/office/officeart/2016/7/layout/LinearArrowProcessNumbered"/>
    <dgm:cxn modelId="{5A94FD15-8CE5-447E-910A-6D50AC35CB55}" type="presParOf" srcId="{742A2D96-4CAE-45E4-9BB6-A4E11DBCA63E}" destId="{746C722A-8B78-46F7-91F5-D58EE35C2E0A}" srcOrd="2" destOrd="0" presId="urn:microsoft.com/office/officeart/2016/7/layout/LinearArrow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00F19-9865-4A3D-AB6C-16363F606FBF}">
      <dsp:nvSpPr>
        <dsp:cNvPr id="0" name=""/>
        <dsp:cNvSpPr/>
      </dsp:nvSpPr>
      <dsp:spPr>
        <a:xfrm>
          <a:off x="791036" y="47822"/>
          <a:ext cx="625207" cy="7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6BB91A-96DF-4F32-85E5-122847094C64}">
      <dsp:nvSpPr>
        <dsp:cNvPr id="0" name=""/>
        <dsp:cNvSpPr/>
      </dsp:nvSpPr>
      <dsp:spPr>
        <a:xfrm>
          <a:off x="1453756" y="-4659"/>
          <a:ext cx="71898" cy="134912"/>
        </a:xfrm>
        <a:prstGeom prst="chevron">
          <a:avLst>
            <a:gd name="adj" fmla="val 9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0594AD-CC0C-4767-B4D8-649E5F6D3D51}">
      <dsp:nvSpPr>
        <dsp:cNvPr id="0" name=""/>
        <dsp:cNvSpPr/>
      </dsp:nvSpPr>
      <dsp:spPr>
        <a:xfrm>
          <a:off x="420561" y="-244466"/>
          <a:ext cx="584648" cy="584648"/>
        </a:xfrm>
        <a:prstGeom prst="ellipse">
          <a:avLst/>
        </a:prstGeom>
        <a:solidFill>
          <a:schemeClr val="accent2">
            <a:lumMod val="20000"/>
            <a:lumOff val="80000"/>
          </a:schemeClr>
        </a:solidFill>
        <a:ln w="190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88" tIns="22688" rIns="22688" bIns="22688" numCol="1" spcCol="1270" anchor="ctr" anchorCtr="0">
          <a:noAutofit/>
        </a:bodyPr>
        <a:lstStyle/>
        <a:p>
          <a:pPr marL="0" lvl="0" indent="0" algn="ctr" defTabSz="1111250">
            <a:lnSpc>
              <a:spcPct val="90000"/>
            </a:lnSpc>
            <a:spcBef>
              <a:spcPct val="0"/>
            </a:spcBef>
            <a:spcAft>
              <a:spcPct val="35000"/>
            </a:spcAft>
            <a:buNone/>
          </a:pPr>
          <a:r>
            <a:rPr lang="en-US" sz="2500" kern="1200"/>
            <a:t>1</a:t>
          </a:r>
          <a:endParaRPr lang="en-US" sz="2500" kern="1200" dirty="0"/>
        </a:p>
      </dsp:txBody>
      <dsp:txXfrm>
        <a:off x="506181" y="-158846"/>
        <a:ext cx="413408" cy="413408"/>
      </dsp:txXfrm>
    </dsp:sp>
    <dsp:sp modelId="{BA6F1EEC-924E-4F57-9C8C-1C0EDC208740}">
      <dsp:nvSpPr>
        <dsp:cNvPr id="0" name=""/>
        <dsp:cNvSpPr/>
      </dsp:nvSpPr>
      <dsp:spPr>
        <a:xfrm>
          <a:off x="75432" y="244547"/>
          <a:ext cx="1406715" cy="4734474"/>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963" tIns="165100" rIns="110963" bIns="165100"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accent2"/>
              </a:solidFill>
            </a:rPr>
            <a:t>Enhance Data Collection and Management</a:t>
          </a:r>
          <a:endParaRPr lang="en-US" sz="1400" kern="1200" dirty="0">
            <a:solidFill>
              <a:schemeClr val="accent2"/>
            </a:solidFill>
          </a:endParaRPr>
        </a:p>
        <a:p>
          <a:pPr marL="0" lvl="0" indent="0" algn="l" defTabSz="622300">
            <a:lnSpc>
              <a:spcPct val="90000"/>
            </a:lnSpc>
            <a:spcBef>
              <a:spcPct val="0"/>
            </a:spcBef>
            <a:spcAft>
              <a:spcPct val="35000"/>
            </a:spcAft>
            <a:buNone/>
          </a:pPr>
          <a:r>
            <a:rPr lang="en-US" sz="1400" kern="1200" dirty="0"/>
            <a:t>Develop strategies to address data gaps, implement data privacy protocols, and leverage diverse data sources.</a:t>
          </a:r>
        </a:p>
      </dsp:txBody>
      <dsp:txXfrm>
        <a:off x="75432" y="525890"/>
        <a:ext cx="1406715" cy="4453131"/>
      </dsp:txXfrm>
    </dsp:sp>
    <dsp:sp modelId="{DFE426CF-905E-416C-958C-11192693B755}">
      <dsp:nvSpPr>
        <dsp:cNvPr id="0" name=""/>
        <dsp:cNvSpPr/>
      </dsp:nvSpPr>
      <dsp:spPr>
        <a:xfrm>
          <a:off x="1572545" y="47758"/>
          <a:ext cx="1406715" cy="7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8F6C6B-597F-457F-988B-69C997A4B5B2}">
      <dsp:nvSpPr>
        <dsp:cNvPr id="0" name=""/>
        <dsp:cNvSpPr/>
      </dsp:nvSpPr>
      <dsp:spPr>
        <a:xfrm>
          <a:off x="3016774" y="-4722"/>
          <a:ext cx="71898" cy="135015"/>
        </a:xfrm>
        <a:prstGeom prst="chevron">
          <a:avLst>
            <a:gd name="adj" fmla="val 9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4E302F-7E30-4D3C-87A0-B2F0C82BC0DB}">
      <dsp:nvSpPr>
        <dsp:cNvPr id="0" name=""/>
        <dsp:cNvSpPr/>
      </dsp:nvSpPr>
      <dsp:spPr>
        <a:xfrm>
          <a:off x="1983579" y="-244529"/>
          <a:ext cx="584648" cy="584648"/>
        </a:xfrm>
        <a:prstGeom prst="ellipse">
          <a:avLst/>
        </a:prstGeom>
        <a:solidFill>
          <a:schemeClr val="accent3">
            <a:lumMod val="60000"/>
            <a:lumOff val="40000"/>
          </a:schemeClr>
        </a:solidFill>
        <a:ln w="1905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88" tIns="22688" rIns="22688" bIns="22688" numCol="1" spcCol="1270" anchor="ctr" anchorCtr="0">
          <a:noAutofit/>
        </a:bodyPr>
        <a:lstStyle/>
        <a:p>
          <a:pPr marL="0" lvl="0" indent="0" algn="ctr" defTabSz="1111250">
            <a:lnSpc>
              <a:spcPct val="90000"/>
            </a:lnSpc>
            <a:spcBef>
              <a:spcPct val="0"/>
            </a:spcBef>
            <a:spcAft>
              <a:spcPct val="35000"/>
            </a:spcAft>
            <a:buNone/>
          </a:pPr>
          <a:r>
            <a:rPr lang="en-US" sz="2500" kern="1200"/>
            <a:t>2</a:t>
          </a:r>
        </a:p>
      </dsp:txBody>
      <dsp:txXfrm>
        <a:off x="2069199" y="-158909"/>
        <a:ext cx="413408" cy="413408"/>
      </dsp:txXfrm>
    </dsp:sp>
    <dsp:sp modelId="{AAC7BEC0-BB12-4791-A50A-48FD6D760F4A}">
      <dsp:nvSpPr>
        <dsp:cNvPr id="0" name=""/>
        <dsp:cNvSpPr/>
      </dsp:nvSpPr>
      <dsp:spPr>
        <a:xfrm>
          <a:off x="1572545" y="505701"/>
          <a:ext cx="1406715" cy="3984225"/>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963" tIns="165100" rIns="110963" bIns="165100" numCol="1" spcCol="1270" anchor="t" anchorCtr="0">
          <a:noAutofit/>
        </a:bodyPr>
        <a:lstStyle/>
        <a:p>
          <a:pPr marL="0" lvl="0" indent="0" algn="l" defTabSz="622300">
            <a:lnSpc>
              <a:spcPct val="90000"/>
            </a:lnSpc>
            <a:spcBef>
              <a:spcPct val="0"/>
            </a:spcBef>
            <a:spcAft>
              <a:spcPct val="35000"/>
            </a:spcAft>
            <a:buNone/>
          </a:pPr>
          <a:r>
            <a:rPr lang="en-US" sz="1400" b="1" kern="1200" dirty="0">
              <a:solidFill>
                <a:srgbClr val="00B050"/>
              </a:solidFill>
            </a:rPr>
            <a:t>Improve Attribution Methodologies</a:t>
          </a:r>
        </a:p>
        <a:p>
          <a:pPr marL="0" lvl="0" indent="0" algn="l" defTabSz="622300">
            <a:lnSpc>
              <a:spcPct val="90000"/>
            </a:lnSpc>
            <a:spcBef>
              <a:spcPct val="0"/>
            </a:spcBef>
            <a:spcAft>
              <a:spcPct val="35000"/>
            </a:spcAft>
            <a:buNone/>
          </a:pPr>
          <a:endParaRPr lang="en-US" sz="1200" b="1" kern="1200" dirty="0">
            <a:solidFill>
              <a:srgbClr val="00B050"/>
            </a:solidFill>
          </a:endParaRPr>
        </a:p>
        <a:p>
          <a:pPr marL="0" lvl="0" indent="0" algn="l" defTabSz="622300">
            <a:lnSpc>
              <a:spcPct val="90000"/>
            </a:lnSpc>
            <a:spcBef>
              <a:spcPct val="0"/>
            </a:spcBef>
            <a:spcAft>
              <a:spcPct val="35000"/>
            </a:spcAft>
            <a:buNone/>
          </a:pPr>
          <a:r>
            <a:rPr lang="en-US" sz="1400" kern="1200" dirty="0"/>
            <a:t>Invest in research to enhance attribution of losses and damages to climate change, particularly for complex sectors like health and human mobility</a:t>
          </a:r>
          <a:r>
            <a:rPr lang="en-US" sz="1200" kern="1200" dirty="0"/>
            <a:t>.</a:t>
          </a:r>
        </a:p>
      </dsp:txBody>
      <dsp:txXfrm>
        <a:off x="1572545" y="787044"/>
        <a:ext cx="1406715" cy="3702882"/>
      </dsp:txXfrm>
    </dsp:sp>
    <dsp:sp modelId="{24B95E41-EEA4-442B-9483-BB5AA0168392}">
      <dsp:nvSpPr>
        <dsp:cNvPr id="0" name=""/>
        <dsp:cNvSpPr/>
      </dsp:nvSpPr>
      <dsp:spPr>
        <a:xfrm>
          <a:off x="3135563" y="47745"/>
          <a:ext cx="1406715" cy="7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5F1E49-90D9-4935-B9D2-9A09C299E94D}">
      <dsp:nvSpPr>
        <dsp:cNvPr id="0" name=""/>
        <dsp:cNvSpPr/>
      </dsp:nvSpPr>
      <dsp:spPr>
        <a:xfrm>
          <a:off x="4579791" y="-4736"/>
          <a:ext cx="71898" cy="135038"/>
        </a:xfrm>
        <a:prstGeom prst="chevron">
          <a:avLst>
            <a:gd name="adj" fmla="val 9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2D79C6-AE9B-4D66-AB91-9883E9FC4392}">
      <dsp:nvSpPr>
        <dsp:cNvPr id="0" name=""/>
        <dsp:cNvSpPr/>
      </dsp:nvSpPr>
      <dsp:spPr>
        <a:xfrm>
          <a:off x="3546597" y="-244543"/>
          <a:ext cx="584648" cy="584648"/>
        </a:xfrm>
        <a:prstGeom prst="ellipse">
          <a:avLst/>
        </a:prstGeom>
        <a:solidFill>
          <a:schemeClr val="accent6">
            <a:lumMod val="60000"/>
            <a:lumOff val="40000"/>
          </a:schemeClr>
        </a:solidFill>
        <a:ln w="1905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88" tIns="22688" rIns="22688" bIns="22688" numCol="1" spcCol="1270" anchor="ctr" anchorCtr="0">
          <a:noAutofit/>
        </a:bodyPr>
        <a:lstStyle/>
        <a:p>
          <a:pPr marL="0" lvl="0" indent="0" algn="ctr" defTabSz="1111250">
            <a:lnSpc>
              <a:spcPct val="90000"/>
            </a:lnSpc>
            <a:spcBef>
              <a:spcPct val="0"/>
            </a:spcBef>
            <a:spcAft>
              <a:spcPct val="35000"/>
            </a:spcAft>
            <a:buNone/>
          </a:pPr>
          <a:r>
            <a:rPr lang="en-US" sz="2500" kern="1200"/>
            <a:t>3</a:t>
          </a:r>
          <a:endParaRPr lang="en-US" sz="2500" kern="1200" dirty="0"/>
        </a:p>
      </dsp:txBody>
      <dsp:txXfrm>
        <a:off x="3632217" y="-158923"/>
        <a:ext cx="413408" cy="413408"/>
      </dsp:txXfrm>
    </dsp:sp>
    <dsp:sp modelId="{C191F61F-594E-4151-8CD6-D11995A65521}">
      <dsp:nvSpPr>
        <dsp:cNvPr id="0" name=""/>
        <dsp:cNvSpPr/>
      </dsp:nvSpPr>
      <dsp:spPr>
        <a:xfrm>
          <a:off x="3135563" y="505701"/>
          <a:ext cx="1406715" cy="3984225"/>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963" tIns="165100" rIns="110963" bIns="165100"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accent6"/>
              </a:solidFill>
            </a:rPr>
            <a:t>Strengthen Transparency and Reporting</a:t>
          </a:r>
        </a:p>
        <a:p>
          <a:pPr marL="0" lvl="0" indent="0" algn="l" defTabSz="622300">
            <a:lnSpc>
              <a:spcPct val="90000"/>
            </a:lnSpc>
            <a:spcBef>
              <a:spcPct val="0"/>
            </a:spcBef>
            <a:spcAft>
              <a:spcPct val="35000"/>
            </a:spcAft>
            <a:buNone/>
          </a:pPr>
          <a:r>
            <a:rPr lang="en-US" sz="1400" kern="1200" dirty="0"/>
            <a:t>Apply developed indicators to enhance reporting under the Enhanced Transparency Framework (ETF) and create sector-specific reporting templates.</a:t>
          </a:r>
        </a:p>
      </dsp:txBody>
      <dsp:txXfrm>
        <a:off x="3135563" y="787044"/>
        <a:ext cx="1406715" cy="3702882"/>
      </dsp:txXfrm>
    </dsp:sp>
    <dsp:sp modelId="{5D7A106B-5148-4E57-A79C-069E68639B88}">
      <dsp:nvSpPr>
        <dsp:cNvPr id="0" name=""/>
        <dsp:cNvSpPr/>
      </dsp:nvSpPr>
      <dsp:spPr>
        <a:xfrm>
          <a:off x="4698581" y="47741"/>
          <a:ext cx="1406715" cy="7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A4D461-FF90-494E-9D2F-1F4B603EC2AA}">
      <dsp:nvSpPr>
        <dsp:cNvPr id="0" name=""/>
        <dsp:cNvSpPr/>
      </dsp:nvSpPr>
      <dsp:spPr>
        <a:xfrm>
          <a:off x="6142809" y="-4739"/>
          <a:ext cx="71898" cy="135043"/>
        </a:xfrm>
        <a:prstGeom prst="chevron">
          <a:avLst>
            <a:gd name="adj" fmla="val 9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91B807-E7BA-4C12-AD2A-38AA56ED0BA9}">
      <dsp:nvSpPr>
        <dsp:cNvPr id="0" name=""/>
        <dsp:cNvSpPr/>
      </dsp:nvSpPr>
      <dsp:spPr>
        <a:xfrm>
          <a:off x="5109614" y="-244546"/>
          <a:ext cx="584648" cy="584648"/>
        </a:xfrm>
        <a:prstGeom prst="ellipse">
          <a:avLst/>
        </a:prstGeom>
        <a:solidFill>
          <a:schemeClr val="accent5">
            <a:lumMod val="60000"/>
            <a:lumOff val="40000"/>
          </a:schemeClr>
        </a:solidFill>
        <a:ln w="1905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88" tIns="22688" rIns="22688" bIns="22688" numCol="1" spcCol="1270" anchor="ctr" anchorCtr="0">
          <a:noAutofit/>
        </a:bodyPr>
        <a:lstStyle/>
        <a:p>
          <a:pPr marL="0" lvl="0" indent="0" algn="ctr" defTabSz="1111250">
            <a:lnSpc>
              <a:spcPct val="90000"/>
            </a:lnSpc>
            <a:spcBef>
              <a:spcPct val="0"/>
            </a:spcBef>
            <a:spcAft>
              <a:spcPct val="35000"/>
            </a:spcAft>
            <a:buNone/>
          </a:pPr>
          <a:r>
            <a:rPr lang="en-US" sz="2500" kern="1200"/>
            <a:t>4</a:t>
          </a:r>
        </a:p>
      </dsp:txBody>
      <dsp:txXfrm>
        <a:off x="5195234" y="-158926"/>
        <a:ext cx="413408" cy="413408"/>
      </dsp:txXfrm>
    </dsp:sp>
    <dsp:sp modelId="{830F6303-D8B8-45C3-89BA-D65BEFCC9792}">
      <dsp:nvSpPr>
        <dsp:cNvPr id="0" name=""/>
        <dsp:cNvSpPr/>
      </dsp:nvSpPr>
      <dsp:spPr>
        <a:xfrm>
          <a:off x="4698581" y="505701"/>
          <a:ext cx="1406715" cy="3984225"/>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963" tIns="165100" rIns="110963" bIns="165100"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accent5"/>
              </a:solidFill>
            </a:rPr>
            <a:t>Focus on Capacity Building Initiatives</a:t>
          </a:r>
        </a:p>
        <a:p>
          <a:pPr marL="0" lvl="0" indent="0" algn="l" defTabSz="622300">
            <a:lnSpc>
              <a:spcPct val="90000"/>
            </a:lnSpc>
            <a:spcBef>
              <a:spcPct val="0"/>
            </a:spcBef>
            <a:spcAft>
              <a:spcPct val="35000"/>
            </a:spcAft>
            <a:buNone/>
          </a:pPr>
          <a:endParaRPr lang="en-US" sz="1200" kern="1200" dirty="0"/>
        </a:p>
        <a:p>
          <a:pPr marL="0" lvl="0" indent="0" algn="l" defTabSz="622300">
            <a:lnSpc>
              <a:spcPct val="90000"/>
            </a:lnSpc>
            <a:spcBef>
              <a:spcPct val="0"/>
            </a:spcBef>
            <a:spcAft>
              <a:spcPct val="35000"/>
            </a:spcAft>
            <a:buNone/>
          </a:pPr>
          <a:r>
            <a:rPr lang="en-US" sz="1400" kern="1200" dirty="0"/>
            <a:t>Organize regional training workshops and develop online resources for continuous learning and support.</a:t>
          </a:r>
        </a:p>
      </dsp:txBody>
      <dsp:txXfrm>
        <a:off x="4698581" y="787044"/>
        <a:ext cx="1406715" cy="3702882"/>
      </dsp:txXfrm>
    </dsp:sp>
    <dsp:sp modelId="{0F4396AC-57FD-4CA7-814B-9E2C1F9A9598}">
      <dsp:nvSpPr>
        <dsp:cNvPr id="0" name=""/>
        <dsp:cNvSpPr/>
      </dsp:nvSpPr>
      <dsp:spPr>
        <a:xfrm>
          <a:off x="6261598" y="47741"/>
          <a:ext cx="1406715" cy="7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A0CE5B-73BB-4298-B011-A631B5ECA7F6}">
      <dsp:nvSpPr>
        <dsp:cNvPr id="0" name=""/>
        <dsp:cNvSpPr/>
      </dsp:nvSpPr>
      <dsp:spPr>
        <a:xfrm>
          <a:off x="7705827" y="-4740"/>
          <a:ext cx="71898" cy="135044"/>
        </a:xfrm>
        <a:prstGeom prst="chevron">
          <a:avLst>
            <a:gd name="adj" fmla="val 9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180107-F319-437A-ACD0-8A19D6D33B9E}">
      <dsp:nvSpPr>
        <dsp:cNvPr id="0" name=""/>
        <dsp:cNvSpPr/>
      </dsp:nvSpPr>
      <dsp:spPr>
        <a:xfrm>
          <a:off x="6672632" y="-244546"/>
          <a:ext cx="584648" cy="584648"/>
        </a:xfrm>
        <a:prstGeom prst="ellipse">
          <a:avLst/>
        </a:prstGeom>
        <a:solidFill>
          <a:schemeClr val="bg2">
            <a:lumMod val="90000"/>
          </a:schemeClr>
        </a:solidFill>
        <a:ln w="19050" cap="flat" cmpd="sng" algn="ctr">
          <a:solidFill>
            <a:schemeClr val="bg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88" tIns="22688" rIns="22688" bIns="22688" numCol="1" spcCol="1270" anchor="ctr" anchorCtr="0">
          <a:noAutofit/>
        </a:bodyPr>
        <a:lstStyle/>
        <a:p>
          <a:pPr marL="0" lvl="0" indent="0" algn="ctr" defTabSz="1111250">
            <a:lnSpc>
              <a:spcPct val="90000"/>
            </a:lnSpc>
            <a:spcBef>
              <a:spcPct val="0"/>
            </a:spcBef>
            <a:spcAft>
              <a:spcPct val="35000"/>
            </a:spcAft>
            <a:buNone/>
          </a:pPr>
          <a:r>
            <a:rPr lang="en-US" sz="2500" kern="1200"/>
            <a:t>5</a:t>
          </a:r>
        </a:p>
      </dsp:txBody>
      <dsp:txXfrm>
        <a:off x="6758252" y="-158926"/>
        <a:ext cx="413408" cy="413408"/>
      </dsp:txXfrm>
    </dsp:sp>
    <dsp:sp modelId="{D171E219-B4D4-45DA-AC2B-FF028F6F6EB6}">
      <dsp:nvSpPr>
        <dsp:cNvPr id="0" name=""/>
        <dsp:cNvSpPr/>
      </dsp:nvSpPr>
      <dsp:spPr>
        <a:xfrm>
          <a:off x="6261598" y="505701"/>
          <a:ext cx="1406715" cy="3984225"/>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963" tIns="165100" rIns="110963" bIns="165100"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bg2">
                  <a:lumMod val="50000"/>
                </a:schemeClr>
              </a:solidFill>
            </a:rPr>
            <a:t>Deepen Collaboration and Knowledge Sharing</a:t>
          </a:r>
        </a:p>
        <a:p>
          <a:pPr marL="0" lvl="0" indent="0" algn="l" defTabSz="622300">
            <a:lnSpc>
              <a:spcPct val="90000"/>
            </a:lnSpc>
            <a:spcBef>
              <a:spcPct val="0"/>
            </a:spcBef>
            <a:spcAft>
              <a:spcPct val="35000"/>
            </a:spcAft>
            <a:buNone/>
          </a:pPr>
          <a:endParaRPr lang="en-US" sz="1200" kern="1200" dirty="0"/>
        </a:p>
        <a:p>
          <a:pPr marL="0" lvl="0" indent="0" algn="l" defTabSz="622300">
            <a:lnSpc>
              <a:spcPct val="90000"/>
            </a:lnSpc>
            <a:spcBef>
              <a:spcPct val="0"/>
            </a:spcBef>
            <a:spcAft>
              <a:spcPct val="35000"/>
            </a:spcAft>
            <a:buNone/>
          </a:pPr>
          <a:r>
            <a:rPr lang="en-US" sz="1400" kern="1200" dirty="0"/>
            <a:t>Establish an informal network for continued exchange on L&amp;D among non-Annex 1 countries and create a digital platform for sharing best practices.</a:t>
          </a:r>
        </a:p>
      </dsp:txBody>
      <dsp:txXfrm>
        <a:off x="6261598" y="787044"/>
        <a:ext cx="1406715" cy="3702882"/>
      </dsp:txXfrm>
    </dsp:sp>
    <dsp:sp modelId="{31361A7A-DF1A-4A88-A596-34B4A53E0598}">
      <dsp:nvSpPr>
        <dsp:cNvPr id="0" name=""/>
        <dsp:cNvSpPr/>
      </dsp:nvSpPr>
      <dsp:spPr>
        <a:xfrm>
          <a:off x="7824616" y="47741"/>
          <a:ext cx="1406715" cy="7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B7E942-DF3D-4EF1-9701-CFA7DAD120B1}">
      <dsp:nvSpPr>
        <dsp:cNvPr id="0" name=""/>
        <dsp:cNvSpPr/>
      </dsp:nvSpPr>
      <dsp:spPr>
        <a:xfrm>
          <a:off x="9268845" y="-4740"/>
          <a:ext cx="71898" cy="135044"/>
        </a:xfrm>
        <a:prstGeom prst="chevron">
          <a:avLst>
            <a:gd name="adj" fmla="val 9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854F48-171D-44C6-8ABA-B88D1A148124}">
      <dsp:nvSpPr>
        <dsp:cNvPr id="0" name=""/>
        <dsp:cNvSpPr/>
      </dsp:nvSpPr>
      <dsp:spPr>
        <a:xfrm>
          <a:off x="8235650" y="-244547"/>
          <a:ext cx="584648" cy="584648"/>
        </a:xfrm>
        <a:prstGeom prst="ellipse">
          <a:avLst/>
        </a:prstGeom>
        <a:solidFill>
          <a:srgbClr val="E3DA29"/>
        </a:solidFill>
        <a:ln w="1905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88" tIns="22688" rIns="22688" bIns="22688" numCol="1" spcCol="1270" anchor="ctr" anchorCtr="0">
          <a:noAutofit/>
        </a:bodyPr>
        <a:lstStyle/>
        <a:p>
          <a:pPr marL="0" lvl="0" indent="0" algn="ctr" defTabSz="1111250">
            <a:lnSpc>
              <a:spcPct val="90000"/>
            </a:lnSpc>
            <a:spcBef>
              <a:spcPct val="0"/>
            </a:spcBef>
            <a:spcAft>
              <a:spcPct val="35000"/>
            </a:spcAft>
            <a:buNone/>
          </a:pPr>
          <a:r>
            <a:rPr lang="en-US" sz="2500" kern="1200"/>
            <a:t>6</a:t>
          </a:r>
          <a:endParaRPr lang="en-US" sz="2500" kern="1200" dirty="0"/>
        </a:p>
      </dsp:txBody>
      <dsp:txXfrm>
        <a:off x="8321270" y="-158927"/>
        <a:ext cx="413408" cy="413408"/>
      </dsp:txXfrm>
    </dsp:sp>
    <dsp:sp modelId="{25F8AF06-6979-47EF-BAF9-F0886BC7982F}">
      <dsp:nvSpPr>
        <dsp:cNvPr id="0" name=""/>
        <dsp:cNvSpPr/>
      </dsp:nvSpPr>
      <dsp:spPr>
        <a:xfrm>
          <a:off x="7824616" y="505701"/>
          <a:ext cx="1406715" cy="3984225"/>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963" tIns="165100" rIns="110963" bIns="165100" numCol="1" spcCol="1270" anchor="t" anchorCtr="0">
          <a:noAutofit/>
        </a:bodyPr>
        <a:lstStyle/>
        <a:p>
          <a:pPr marL="0" lvl="0" indent="0" algn="l" defTabSz="622300">
            <a:lnSpc>
              <a:spcPct val="90000"/>
            </a:lnSpc>
            <a:spcBef>
              <a:spcPct val="0"/>
            </a:spcBef>
            <a:spcAft>
              <a:spcPct val="35000"/>
            </a:spcAft>
            <a:buNone/>
          </a:pPr>
          <a:r>
            <a:rPr lang="en-US" sz="1400" b="1" kern="1200" dirty="0">
              <a:solidFill>
                <a:srgbClr val="B4AD18"/>
              </a:solidFill>
            </a:rPr>
            <a:t>Strengthen a Future-ready Research Agenda</a:t>
          </a:r>
        </a:p>
        <a:p>
          <a:pPr marL="0" lvl="0" indent="0" algn="l" defTabSz="622300">
            <a:lnSpc>
              <a:spcPct val="90000"/>
            </a:lnSpc>
            <a:spcBef>
              <a:spcPct val="0"/>
            </a:spcBef>
            <a:spcAft>
              <a:spcPct val="35000"/>
            </a:spcAft>
            <a:buNone/>
          </a:pPr>
          <a:endParaRPr lang="en-US" sz="1200" kern="1200" dirty="0"/>
        </a:p>
        <a:p>
          <a:pPr marL="0" lvl="0" indent="0" algn="l" defTabSz="622300">
            <a:lnSpc>
              <a:spcPct val="90000"/>
            </a:lnSpc>
            <a:spcBef>
              <a:spcPct val="0"/>
            </a:spcBef>
            <a:spcAft>
              <a:spcPct val="35000"/>
            </a:spcAft>
            <a:buNone/>
          </a:pPr>
          <a:r>
            <a:rPr lang="en-US" sz="1400" kern="1200" dirty="0"/>
            <a:t>Identify priority areas for further research, including long-term impacts of slow-onset events and interconnections between sectoral losses and damages.</a:t>
          </a:r>
        </a:p>
      </dsp:txBody>
      <dsp:txXfrm>
        <a:off x="7824616" y="787044"/>
        <a:ext cx="1406715" cy="3702882"/>
      </dsp:txXfrm>
    </dsp:sp>
    <dsp:sp modelId="{2A537CF3-B500-4360-904B-FD749985BBEE}">
      <dsp:nvSpPr>
        <dsp:cNvPr id="0" name=""/>
        <dsp:cNvSpPr/>
      </dsp:nvSpPr>
      <dsp:spPr>
        <a:xfrm>
          <a:off x="9495466" y="47741"/>
          <a:ext cx="703357" cy="72"/>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0A5262-1BAD-451B-B05B-AEA30793A5BB}">
      <dsp:nvSpPr>
        <dsp:cNvPr id="0" name=""/>
        <dsp:cNvSpPr/>
      </dsp:nvSpPr>
      <dsp:spPr>
        <a:xfrm>
          <a:off x="9906500" y="-244547"/>
          <a:ext cx="584648" cy="584648"/>
        </a:xfrm>
        <a:prstGeom prst="ellipse">
          <a:avLst/>
        </a:prstGeom>
        <a:solidFill>
          <a:schemeClr val="accent4">
            <a:lumMod val="40000"/>
            <a:lumOff val="60000"/>
          </a:schemeClr>
        </a:solidFill>
        <a:ln w="1905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88" tIns="22688" rIns="22688" bIns="22688" numCol="1" spcCol="1270" anchor="ctr" anchorCtr="0">
          <a:noAutofit/>
        </a:bodyPr>
        <a:lstStyle/>
        <a:p>
          <a:pPr marL="0" lvl="0" indent="0" algn="ctr" defTabSz="1111250">
            <a:lnSpc>
              <a:spcPct val="90000"/>
            </a:lnSpc>
            <a:spcBef>
              <a:spcPct val="0"/>
            </a:spcBef>
            <a:spcAft>
              <a:spcPct val="35000"/>
            </a:spcAft>
            <a:buNone/>
          </a:pPr>
          <a:r>
            <a:rPr lang="en-US" sz="2500" kern="1200"/>
            <a:t>7</a:t>
          </a:r>
          <a:endParaRPr lang="en-US" sz="2500" kern="1200" dirty="0"/>
        </a:p>
      </dsp:txBody>
      <dsp:txXfrm>
        <a:off x="9992120" y="-158927"/>
        <a:ext cx="413408" cy="413408"/>
      </dsp:txXfrm>
    </dsp:sp>
    <dsp:sp modelId="{746C722A-8B78-46F7-91F5-D58EE35C2E0A}">
      <dsp:nvSpPr>
        <dsp:cNvPr id="0" name=""/>
        <dsp:cNvSpPr/>
      </dsp:nvSpPr>
      <dsp:spPr>
        <a:xfrm>
          <a:off x="9387634" y="505701"/>
          <a:ext cx="1622379" cy="4440675"/>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963" tIns="165100" rIns="110963" bIns="165100"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accent4"/>
              </a:solidFill>
            </a:rPr>
            <a:t>Strengthen Policy Integration</a:t>
          </a:r>
        </a:p>
        <a:p>
          <a:pPr marL="0" lvl="0" indent="0" algn="l" defTabSz="622300">
            <a:lnSpc>
              <a:spcPct val="90000"/>
            </a:lnSpc>
            <a:spcBef>
              <a:spcPct val="0"/>
            </a:spcBef>
            <a:spcAft>
              <a:spcPct val="35000"/>
            </a:spcAft>
            <a:buNone/>
          </a:pPr>
          <a:endParaRPr lang="en-US" sz="1200" kern="1200" dirty="0"/>
        </a:p>
        <a:p>
          <a:pPr marL="0" lvl="0" indent="0" algn="l" defTabSz="622300">
            <a:lnSpc>
              <a:spcPct val="90000"/>
            </a:lnSpc>
            <a:spcBef>
              <a:spcPct val="0"/>
            </a:spcBef>
            <a:spcAft>
              <a:spcPct val="35000"/>
            </a:spcAft>
            <a:buNone/>
          </a:pPr>
          <a:r>
            <a:rPr lang="en-US" sz="1400" kern="1200" dirty="0"/>
            <a:t>Provide guidance on integrating L&amp;D indicators into national adaptation plans and NDCs and explore ways to use indicators to inform climate-resilient development strategies.</a:t>
          </a:r>
        </a:p>
      </dsp:txBody>
      <dsp:txXfrm>
        <a:off x="9387634" y="830177"/>
        <a:ext cx="1622379" cy="4116199"/>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3B64B-D952-4448-9E9F-24404B45B280}" type="datetimeFigureOut">
              <a:rPr lang="en-GB" smtClean="0"/>
              <a:t>07/10/2024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66D2DE-EA93-4184-B7E4-63EE261FE5E3}" type="slidenum">
              <a:rPr lang="en-GB" smtClean="0"/>
              <a:t>‹#›</a:t>
            </a:fld>
            <a:endParaRPr lang="en-GB"/>
          </a:p>
        </p:txBody>
      </p:sp>
    </p:spTree>
    <p:extLst>
      <p:ext uri="{BB962C8B-B14F-4D97-AF65-F5344CB8AC3E}">
        <p14:creationId xmlns:p14="http://schemas.microsoft.com/office/powerpoint/2010/main" val="939200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"Good afternoon, everyone. I'm Fatemeh Bakhtiari, Senior Advisor at UNEP-Copenhagen Climate Centre, and I'm delighted to welcome you all to this Technical Workshop on Developing Best Practice Loss and Damage Indicators and Reporting Tools.</a:t>
            </a:r>
          </a:p>
          <a:p>
            <a:endParaRPr lang="en-GB" dirty="0"/>
          </a:p>
        </p:txBody>
      </p:sp>
      <p:sp>
        <p:nvSpPr>
          <p:cNvPr id="4" name="Slide Number Placeholder 3"/>
          <p:cNvSpPr>
            <a:spLocks noGrp="1"/>
          </p:cNvSpPr>
          <p:nvPr>
            <p:ph type="sldNum" sz="quarter" idx="5"/>
          </p:nvPr>
        </p:nvSpPr>
        <p:spPr/>
        <p:txBody>
          <a:bodyPr/>
          <a:lstStyle/>
          <a:p>
            <a:fld id="{3466D2DE-EA93-4184-B7E4-63EE261FE5E3}" type="slidenum">
              <a:rPr lang="en-GB" smtClean="0"/>
              <a:t>1</a:t>
            </a:fld>
            <a:endParaRPr lang="en-GB"/>
          </a:p>
        </p:txBody>
      </p:sp>
    </p:spTree>
    <p:extLst>
      <p:ext uri="{BB962C8B-B14F-4D97-AF65-F5344CB8AC3E}">
        <p14:creationId xmlns:p14="http://schemas.microsoft.com/office/powerpoint/2010/main" val="1215287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As we gather here today, we find ourselves at a critical moment in our global efforts to address climate change. Loss and Damage has become an increasingly vital component of climate negotiations, and the need for accurate and comprehensive indicators has never been more pressing. This workshop builds upon the momentum generated during the 60th UN Climate Change Conference in Bonn, where we hosted a technical exchange on institutional arrangements for transparency in Loss and Damage reporting. That exchange highlighted the challenges faced by non-Annex 1 countries and the importance of international cooperation in institutionalizing Loss and Damage.</a:t>
            </a:r>
          </a:p>
          <a:p>
            <a:endParaRPr lang="en-GB" dirty="0"/>
          </a:p>
        </p:txBody>
      </p:sp>
      <p:sp>
        <p:nvSpPr>
          <p:cNvPr id="4" name="Slide Number Placeholder 3"/>
          <p:cNvSpPr>
            <a:spLocks noGrp="1"/>
          </p:cNvSpPr>
          <p:nvPr>
            <p:ph type="sldNum" sz="quarter" idx="5"/>
          </p:nvPr>
        </p:nvSpPr>
        <p:spPr/>
        <p:txBody>
          <a:bodyPr/>
          <a:lstStyle/>
          <a:p>
            <a:fld id="{3466D2DE-EA93-4184-B7E4-63EE261FE5E3}" type="slidenum">
              <a:rPr lang="en-GB" smtClean="0"/>
              <a:t>3</a:t>
            </a:fld>
            <a:endParaRPr lang="en-GB"/>
          </a:p>
        </p:txBody>
      </p:sp>
    </p:spTree>
    <p:extLst>
      <p:ext uri="{BB962C8B-B14F-4D97-AF65-F5344CB8AC3E}">
        <p14:creationId xmlns:p14="http://schemas.microsoft.com/office/powerpoint/2010/main" val="1979384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DCB10C-8BD7-45EC-8178-6697E7728D10}" type="slidenum">
              <a:rPr lang="en-GB" smtClean="0"/>
              <a:t>15</a:t>
            </a:fld>
            <a:endParaRPr lang="en-GB"/>
          </a:p>
        </p:txBody>
      </p:sp>
    </p:spTree>
    <p:extLst>
      <p:ext uri="{BB962C8B-B14F-4D97-AF65-F5344CB8AC3E}">
        <p14:creationId xmlns:p14="http://schemas.microsoft.com/office/powerpoint/2010/main" val="1961297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2C9FB-FB32-7646-67C6-B3B1688336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99AB3BC-0923-CA49-39C5-E30FA8D297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A9806F8-9E62-5B8C-BC5C-C6F71BD66A54}"/>
              </a:ext>
            </a:extLst>
          </p:cNvPr>
          <p:cNvSpPr>
            <a:spLocks noGrp="1"/>
          </p:cNvSpPr>
          <p:nvPr>
            <p:ph type="dt" sz="half" idx="10"/>
          </p:nvPr>
        </p:nvSpPr>
        <p:spPr/>
        <p:txBody>
          <a:bodyPr/>
          <a:lstStyle/>
          <a:p>
            <a:fld id="{42A4291A-B80B-4139-A88D-849DAD5EB9FE}" type="datetimeFigureOut">
              <a:rPr lang="en-GB" smtClean="0"/>
              <a:t>07/10/2024</a:t>
            </a:fld>
            <a:endParaRPr lang="en-GB"/>
          </a:p>
        </p:txBody>
      </p:sp>
      <p:sp>
        <p:nvSpPr>
          <p:cNvPr id="5" name="Footer Placeholder 4">
            <a:extLst>
              <a:ext uri="{FF2B5EF4-FFF2-40B4-BE49-F238E27FC236}">
                <a16:creationId xmlns:a16="http://schemas.microsoft.com/office/drawing/2014/main" id="{9D150FEF-EAF2-D692-285B-E5B589F7F2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C4A8B3-3A76-DCB3-A2BD-0F5516E570BD}"/>
              </a:ext>
            </a:extLst>
          </p:cNvPr>
          <p:cNvSpPr>
            <a:spLocks noGrp="1"/>
          </p:cNvSpPr>
          <p:nvPr>
            <p:ph type="sldNum" sz="quarter" idx="12"/>
          </p:nvPr>
        </p:nvSpPr>
        <p:spPr/>
        <p:txBody>
          <a:bodyPr/>
          <a:lstStyle/>
          <a:p>
            <a:fld id="{DA9C13B1-CD4C-429C-BCF0-D91CB9143D83}" type="slidenum">
              <a:rPr lang="en-GB" smtClean="0"/>
              <a:t>‹#›</a:t>
            </a:fld>
            <a:endParaRPr lang="en-GB"/>
          </a:p>
        </p:txBody>
      </p:sp>
    </p:spTree>
    <p:extLst>
      <p:ext uri="{BB962C8B-B14F-4D97-AF65-F5344CB8AC3E}">
        <p14:creationId xmlns:p14="http://schemas.microsoft.com/office/powerpoint/2010/main" val="2740012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1FF18-644A-698E-ECA1-E5E8BF81C1F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45D190-787D-A220-FB9D-E45374ACD6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A0642D-B0CB-C793-F403-CC122350AB82}"/>
              </a:ext>
            </a:extLst>
          </p:cNvPr>
          <p:cNvSpPr>
            <a:spLocks noGrp="1"/>
          </p:cNvSpPr>
          <p:nvPr>
            <p:ph type="dt" sz="half" idx="10"/>
          </p:nvPr>
        </p:nvSpPr>
        <p:spPr/>
        <p:txBody>
          <a:bodyPr/>
          <a:lstStyle/>
          <a:p>
            <a:fld id="{42A4291A-B80B-4139-A88D-849DAD5EB9FE}" type="datetimeFigureOut">
              <a:rPr lang="en-GB" smtClean="0"/>
              <a:t>07/10/2024</a:t>
            </a:fld>
            <a:endParaRPr lang="en-GB"/>
          </a:p>
        </p:txBody>
      </p:sp>
      <p:sp>
        <p:nvSpPr>
          <p:cNvPr id="5" name="Footer Placeholder 4">
            <a:extLst>
              <a:ext uri="{FF2B5EF4-FFF2-40B4-BE49-F238E27FC236}">
                <a16:creationId xmlns:a16="http://schemas.microsoft.com/office/drawing/2014/main" id="{2AA4C298-D73F-2572-2D27-4BD946E4E8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136C43-B5EC-DA85-D6E1-7C3BA67E678C}"/>
              </a:ext>
            </a:extLst>
          </p:cNvPr>
          <p:cNvSpPr>
            <a:spLocks noGrp="1"/>
          </p:cNvSpPr>
          <p:nvPr>
            <p:ph type="sldNum" sz="quarter" idx="12"/>
          </p:nvPr>
        </p:nvSpPr>
        <p:spPr/>
        <p:txBody>
          <a:bodyPr/>
          <a:lstStyle/>
          <a:p>
            <a:fld id="{DA9C13B1-CD4C-429C-BCF0-D91CB9143D83}" type="slidenum">
              <a:rPr lang="en-GB" smtClean="0"/>
              <a:t>‹#›</a:t>
            </a:fld>
            <a:endParaRPr lang="en-GB"/>
          </a:p>
        </p:txBody>
      </p:sp>
    </p:spTree>
    <p:extLst>
      <p:ext uri="{BB962C8B-B14F-4D97-AF65-F5344CB8AC3E}">
        <p14:creationId xmlns:p14="http://schemas.microsoft.com/office/powerpoint/2010/main" val="2157184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78047B-EE28-99EF-EC04-CB24B1E3FA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8AFF06-FE89-AB6B-831D-F8AED6BE37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9DA18A-B942-4A62-B3DE-D098765C8591}"/>
              </a:ext>
            </a:extLst>
          </p:cNvPr>
          <p:cNvSpPr>
            <a:spLocks noGrp="1"/>
          </p:cNvSpPr>
          <p:nvPr>
            <p:ph type="dt" sz="half" idx="10"/>
          </p:nvPr>
        </p:nvSpPr>
        <p:spPr/>
        <p:txBody>
          <a:bodyPr/>
          <a:lstStyle/>
          <a:p>
            <a:fld id="{42A4291A-B80B-4139-A88D-849DAD5EB9FE}" type="datetimeFigureOut">
              <a:rPr lang="en-GB" smtClean="0"/>
              <a:t>07/10/2024</a:t>
            </a:fld>
            <a:endParaRPr lang="en-GB"/>
          </a:p>
        </p:txBody>
      </p:sp>
      <p:sp>
        <p:nvSpPr>
          <p:cNvPr id="5" name="Footer Placeholder 4">
            <a:extLst>
              <a:ext uri="{FF2B5EF4-FFF2-40B4-BE49-F238E27FC236}">
                <a16:creationId xmlns:a16="http://schemas.microsoft.com/office/drawing/2014/main" id="{8B29D0C2-552F-01C4-4B40-1A38E308F7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E9632D-E6EB-CA9E-3F3C-413899481BB2}"/>
              </a:ext>
            </a:extLst>
          </p:cNvPr>
          <p:cNvSpPr>
            <a:spLocks noGrp="1"/>
          </p:cNvSpPr>
          <p:nvPr>
            <p:ph type="sldNum" sz="quarter" idx="12"/>
          </p:nvPr>
        </p:nvSpPr>
        <p:spPr/>
        <p:txBody>
          <a:bodyPr/>
          <a:lstStyle/>
          <a:p>
            <a:fld id="{DA9C13B1-CD4C-429C-BCF0-D91CB9143D83}" type="slidenum">
              <a:rPr lang="en-GB" smtClean="0"/>
              <a:t>‹#›</a:t>
            </a:fld>
            <a:endParaRPr lang="en-GB"/>
          </a:p>
        </p:txBody>
      </p:sp>
    </p:spTree>
    <p:extLst>
      <p:ext uri="{BB962C8B-B14F-4D97-AF65-F5344CB8AC3E}">
        <p14:creationId xmlns:p14="http://schemas.microsoft.com/office/powerpoint/2010/main" val="145814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2CCC3-6414-344D-50D4-7DBCB22F7B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124767-8433-170A-BA57-0636DAD324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062DD9-2F80-90D4-9B1D-10A9A0201850}"/>
              </a:ext>
            </a:extLst>
          </p:cNvPr>
          <p:cNvSpPr>
            <a:spLocks noGrp="1"/>
          </p:cNvSpPr>
          <p:nvPr>
            <p:ph type="dt" sz="half" idx="10"/>
          </p:nvPr>
        </p:nvSpPr>
        <p:spPr/>
        <p:txBody>
          <a:bodyPr/>
          <a:lstStyle/>
          <a:p>
            <a:fld id="{42A4291A-B80B-4139-A88D-849DAD5EB9FE}" type="datetimeFigureOut">
              <a:rPr lang="en-GB" smtClean="0"/>
              <a:t>07/10/2024</a:t>
            </a:fld>
            <a:endParaRPr lang="en-GB"/>
          </a:p>
        </p:txBody>
      </p:sp>
      <p:sp>
        <p:nvSpPr>
          <p:cNvPr id="5" name="Footer Placeholder 4">
            <a:extLst>
              <a:ext uri="{FF2B5EF4-FFF2-40B4-BE49-F238E27FC236}">
                <a16:creationId xmlns:a16="http://schemas.microsoft.com/office/drawing/2014/main" id="{8313599E-991E-2F9E-7379-98DE446128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73F13C-AD8F-77B0-8855-FA8EC56C9C68}"/>
              </a:ext>
            </a:extLst>
          </p:cNvPr>
          <p:cNvSpPr>
            <a:spLocks noGrp="1"/>
          </p:cNvSpPr>
          <p:nvPr>
            <p:ph type="sldNum" sz="quarter" idx="12"/>
          </p:nvPr>
        </p:nvSpPr>
        <p:spPr/>
        <p:txBody>
          <a:bodyPr/>
          <a:lstStyle/>
          <a:p>
            <a:fld id="{DA9C13B1-CD4C-429C-BCF0-D91CB9143D83}" type="slidenum">
              <a:rPr lang="en-GB" smtClean="0"/>
              <a:t>‹#›</a:t>
            </a:fld>
            <a:endParaRPr lang="en-GB"/>
          </a:p>
        </p:txBody>
      </p:sp>
    </p:spTree>
    <p:extLst>
      <p:ext uri="{BB962C8B-B14F-4D97-AF65-F5344CB8AC3E}">
        <p14:creationId xmlns:p14="http://schemas.microsoft.com/office/powerpoint/2010/main" val="2837164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6568B-5677-B347-96CA-3799F7DF54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FB32A1C-A1FB-39A7-EFD3-DBA549025BB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6A25EB-86FC-55D6-991B-F987E9356F66}"/>
              </a:ext>
            </a:extLst>
          </p:cNvPr>
          <p:cNvSpPr>
            <a:spLocks noGrp="1"/>
          </p:cNvSpPr>
          <p:nvPr>
            <p:ph type="dt" sz="half" idx="10"/>
          </p:nvPr>
        </p:nvSpPr>
        <p:spPr/>
        <p:txBody>
          <a:bodyPr/>
          <a:lstStyle/>
          <a:p>
            <a:fld id="{42A4291A-B80B-4139-A88D-849DAD5EB9FE}" type="datetimeFigureOut">
              <a:rPr lang="en-GB" smtClean="0"/>
              <a:t>07/10/2024</a:t>
            </a:fld>
            <a:endParaRPr lang="en-GB"/>
          </a:p>
        </p:txBody>
      </p:sp>
      <p:sp>
        <p:nvSpPr>
          <p:cNvPr id="5" name="Footer Placeholder 4">
            <a:extLst>
              <a:ext uri="{FF2B5EF4-FFF2-40B4-BE49-F238E27FC236}">
                <a16:creationId xmlns:a16="http://schemas.microsoft.com/office/drawing/2014/main" id="{BC8AC96C-50B4-074B-02C9-E6852A3801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F9E8A9-39CA-D60A-E84A-BDCEEF60430A}"/>
              </a:ext>
            </a:extLst>
          </p:cNvPr>
          <p:cNvSpPr>
            <a:spLocks noGrp="1"/>
          </p:cNvSpPr>
          <p:nvPr>
            <p:ph type="sldNum" sz="quarter" idx="12"/>
          </p:nvPr>
        </p:nvSpPr>
        <p:spPr/>
        <p:txBody>
          <a:bodyPr/>
          <a:lstStyle/>
          <a:p>
            <a:fld id="{DA9C13B1-CD4C-429C-BCF0-D91CB9143D83}" type="slidenum">
              <a:rPr lang="en-GB" smtClean="0"/>
              <a:t>‹#›</a:t>
            </a:fld>
            <a:endParaRPr lang="en-GB"/>
          </a:p>
        </p:txBody>
      </p:sp>
    </p:spTree>
    <p:extLst>
      <p:ext uri="{BB962C8B-B14F-4D97-AF65-F5344CB8AC3E}">
        <p14:creationId xmlns:p14="http://schemas.microsoft.com/office/powerpoint/2010/main" val="1674999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1D2A4-D2C3-C7B5-CF55-CB6B99458C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F99EA3-46D4-9F73-C3EB-CF58404FE5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0390005-2213-2FCC-60BA-B660F4BAAC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F25F6D0-C368-677D-D65D-EF582E8EBD2B}"/>
              </a:ext>
            </a:extLst>
          </p:cNvPr>
          <p:cNvSpPr>
            <a:spLocks noGrp="1"/>
          </p:cNvSpPr>
          <p:nvPr>
            <p:ph type="dt" sz="half" idx="10"/>
          </p:nvPr>
        </p:nvSpPr>
        <p:spPr/>
        <p:txBody>
          <a:bodyPr/>
          <a:lstStyle/>
          <a:p>
            <a:fld id="{42A4291A-B80B-4139-A88D-849DAD5EB9FE}" type="datetimeFigureOut">
              <a:rPr lang="en-GB" smtClean="0"/>
              <a:t>07/10/2024</a:t>
            </a:fld>
            <a:endParaRPr lang="en-GB"/>
          </a:p>
        </p:txBody>
      </p:sp>
      <p:sp>
        <p:nvSpPr>
          <p:cNvPr id="6" name="Footer Placeholder 5">
            <a:extLst>
              <a:ext uri="{FF2B5EF4-FFF2-40B4-BE49-F238E27FC236}">
                <a16:creationId xmlns:a16="http://schemas.microsoft.com/office/drawing/2014/main" id="{E3A46FB2-9A3C-F823-FAA3-C2C0A6E9F0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45DD99-213E-FF38-54DB-F4732DF5A860}"/>
              </a:ext>
            </a:extLst>
          </p:cNvPr>
          <p:cNvSpPr>
            <a:spLocks noGrp="1"/>
          </p:cNvSpPr>
          <p:nvPr>
            <p:ph type="sldNum" sz="quarter" idx="12"/>
          </p:nvPr>
        </p:nvSpPr>
        <p:spPr/>
        <p:txBody>
          <a:bodyPr/>
          <a:lstStyle/>
          <a:p>
            <a:fld id="{DA9C13B1-CD4C-429C-BCF0-D91CB9143D83}" type="slidenum">
              <a:rPr lang="en-GB" smtClean="0"/>
              <a:t>‹#›</a:t>
            </a:fld>
            <a:endParaRPr lang="en-GB"/>
          </a:p>
        </p:txBody>
      </p:sp>
    </p:spTree>
    <p:extLst>
      <p:ext uri="{BB962C8B-B14F-4D97-AF65-F5344CB8AC3E}">
        <p14:creationId xmlns:p14="http://schemas.microsoft.com/office/powerpoint/2010/main" val="75387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24B7D-2D4E-1BF0-572D-D69D0EF7CC9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2D3359-9DD0-F9FA-957A-AE0A9199B6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DA9B41-B651-AD18-D54D-3F15DE4C7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B7E131E-EE55-BF94-6D3B-4533695319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9BE58A-1C00-D76D-0CEE-6EBD1B0373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0707D5F-27CD-5BF8-B91A-B50D9A3DC272}"/>
              </a:ext>
            </a:extLst>
          </p:cNvPr>
          <p:cNvSpPr>
            <a:spLocks noGrp="1"/>
          </p:cNvSpPr>
          <p:nvPr>
            <p:ph type="dt" sz="half" idx="10"/>
          </p:nvPr>
        </p:nvSpPr>
        <p:spPr/>
        <p:txBody>
          <a:bodyPr/>
          <a:lstStyle/>
          <a:p>
            <a:fld id="{42A4291A-B80B-4139-A88D-849DAD5EB9FE}" type="datetimeFigureOut">
              <a:rPr lang="en-GB" smtClean="0"/>
              <a:t>07/10/2024</a:t>
            </a:fld>
            <a:endParaRPr lang="en-GB"/>
          </a:p>
        </p:txBody>
      </p:sp>
      <p:sp>
        <p:nvSpPr>
          <p:cNvPr id="8" name="Footer Placeholder 7">
            <a:extLst>
              <a:ext uri="{FF2B5EF4-FFF2-40B4-BE49-F238E27FC236}">
                <a16:creationId xmlns:a16="http://schemas.microsoft.com/office/drawing/2014/main" id="{C656C312-12F5-395A-4875-FDB4AC1B514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A460862-661A-07E7-554A-F5107B608492}"/>
              </a:ext>
            </a:extLst>
          </p:cNvPr>
          <p:cNvSpPr>
            <a:spLocks noGrp="1"/>
          </p:cNvSpPr>
          <p:nvPr>
            <p:ph type="sldNum" sz="quarter" idx="12"/>
          </p:nvPr>
        </p:nvSpPr>
        <p:spPr/>
        <p:txBody>
          <a:bodyPr/>
          <a:lstStyle/>
          <a:p>
            <a:fld id="{DA9C13B1-CD4C-429C-BCF0-D91CB9143D83}" type="slidenum">
              <a:rPr lang="en-GB" smtClean="0"/>
              <a:t>‹#›</a:t>
            </a:fld>
            <a:endParaRPr lang="en-GB"/>
          </a:p>
        </p:txBody>
      </p:sp>
    </p:spTree>
    <p:extLst>
      <p:ext uri="{BB962C8B-B14F-4D97-AF65-F5344CB8AC3E}">
        <p14:creationId xmlns:p14="http://schemas.microsoft.com/office/powerpoint/2010/main" val="2875476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03B6B-9CCD-FCBC-3FFE-B9C7EF2CBFA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5CE6746-CB34-F90E-E8C2-3583D29D270E}"/>
              </a:ext>
            </a:extLst>
          </p:cNvPr>
          <p:cNvSpPr>
            <a:spLocks noGrp="1"/>
          </p:cNvSpPr>
          <p:nvPr>
            <p:ph type="dt" sz="half" idx="10"/>
          </p:nvPr>
        </p:nvSpPr>
        <p:spPr/>
        <p:txBody>
          <a:bodyPr/>
          <a:lstStyle/>
          <a:p>
            <a:fld id="{42A4291A-B80B-4139-A88D-849DAD5EB9FE}" type="datetimeFigureOut">
              <a:rPr lang="en-GB" smtClean="0"/>
              <a:t>07/10/2024</a:t>
            </a:fld>
            <a:endParaRPr lang="en-GB"/>
          </a:p>
        </p:txBody>
      </p:sp>
      <p:sp>
        <p:nvSpPr>
          <p:cNvPr id="4" name="Footer Placeholder 3">
            <a:extLst>
              <a:ext uri="{FF2B5EF4-FFF2-40B4-BE49-F238E27FC236}">
                <a16:creationId xmlns:a16="http://schemas.microsoft.com/office/drawing/2014/main" id="{6825F157-678E-3620-E809-A9BEF47F3D9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EA00F2A-6ED8-26F4-1C57-569AF89B7465}"/>
              </a:ext>
            </a:extLst>
          </p:cNvPr>
          <p:cNvSpPr>
            <a:spLocks noGrp="1"/>
          </p:cNvSpPr>
          <p:nvPr>
            <p:ph type="sldNum" sz="quarter" idx="12"/>
          </p:nvPr>
        </p:nvSpPr>
        <p:spPr/>
        <p:txBody>
          <a:bodyPr/>
          <a:lstStyle/>
          <a:p>
            <a:fld id="{DA9C13B1-CD4C-429C-BCF0-D91CB9143D83}" type="slidenum">
              <a:rPr lang="en-GB" smtClean="0"/>
              <a:t>‹#›</a:t>
            </a:fld>
            <a:endParaRPr lang="en-GB"/>
          </a:p>
        </p:txBody>
      </p:sp>
    </p:spTree>
    <p:extLst>
      <p:ext uri="{BB962C8B-B14F-4D97-AF65-F5344CB8AC3E}">
        <p14:creationId xmlns:p14="http://schemas.microsoft.com/office/powerpoint/2010/main" val="3218951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DB2CB8-F7C9-C16B-A173-C02AADD109FF}"/>
              </a:ext>
            </a:extLst>
          </p:cNvPr>
          <p:cNvSpPr>
            <a:spLocks noGrp="1"/>
          </p:cNvSpPr>
          <p:nvPr>
            <p:ph type="dt" sz="half" idx="10"/>
          </p:nvPr>
        </p:nvSpPr>
        <p:spPr/>
        <p:txBody>
          <a:bodyPr/>
          <a:lstStyle/>
          <a:p>
            <a:fld id="{42A4291A-B80B-4139-A88D-849DAD5EB9FE}" type="datetimeFigureOut">
              <a:rPr lang="en-GB" smtClean="0"/>
              <a:t>07/10/2024</a:t>
            </a:fld>
            <a:endParaRPr lang="en-GB"/>
          </a:p>
        </p:txBody>
      </p:sp>
      <p:sp>
        <p:nvSpPr>
          <p:cNvPr id="3" name="Footer Placeholder 2">
            <a:extLst>
              <a:ext uri="{FF2B5EF4-FFF2-40B4-BE49-F238E27FC236}">
                <a16:creationId xmlns:a16="http://schemas.microsoft.com/office/drawing/2014/main" id="{81FFD1CE-5E59-10CA-B641-14A5085CDA5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E91BE2-0B98-8DE7-0E29-B4596B69B17C}"/>
              </a:ext>
            </a:extLst>
          </p:cNvPr>
          <p:cNvSpPr>
            <a:spLocks noGrp="1"/>
          </p:cNvSpPr>
          <p:nvPr>
            <p:ph type="sldNum" sz="quarter" idx="12"/>
          </p:nvPr>
        </p:nvSpPr>
        <p:spPr/>
        <p:txBody>
          <a:bodyPr/>
          <a:lstStyle/>
          <a:p>
            <a:fld id="{DA9C13B1-CD4C-429C-BCF0-D91CB9143D83}" type="slidenum">
              <a:rPr lang="en-GB" smtClean="0"/>
              <a:t>‹#›</a:t>
            </a:fld>
            <a:endParaRPr lang="en-GB"/>
          </a:p>
        </p:txBody>
      </p:sp>
    </p:spTree>
    <p:extLst>
      <p:ext uri="{BB962C8B-B14F-4D97-AF65-F5344CB8AC3E}">
        <p14:creationId xmlns:p14="http://schemas.microsoft.com/office/powerpoint/2010/main" val="1173968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B370B-81D7-9BDB-B2FC-06E570D5A6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0062D6-61B8-7D5B-5B10-2228EA3F6C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B425FD1-C99B-19BA-0566-2EF29931A1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866DF6-F5F9-4E5D-DA1C-D1DE2B40318A}"/>
              </a:ext>
            </a:extLst>
          </p:cNvPr>
          <p:cNvSpPr>
            <a:spLocks noGrp="1"/>
          </p:cNvSpPr>
          <p:nvPr>
            <p:ph type="dt" sz="half" idx="10"/>
          </p:nvPr>
        </p:nvSpPr>
        <p:spPr/>
        <p:txBody>
          <a:bodyPr/>
          <a:lstStyle/>
          <a:p>
            <a:fld id="{42A4291A-B80B-4139-A88D-849DAD5EB9FE}" type="datetimeFigureOut">
              <a:rPr lang="en-GB" smtClean="0"/>
              <a:t>07/10/2024</a:t>
            </a:fld>
            <a:endParaRPr lang="en-GB"/>
          </a:p>
        </p:txBody>
      </p:sp>
      <p:sp>
        <p:nvSpPr>
          <p:cNvPr id="6" name="Footer Placeholder 5">
            <a:extLst>
              <a:ext uri="{FF2B5EF4-FFF2-40B4-BE49-F238E27FC236}">
                <a16:creationId xmlns:a16="http://schemas.microsoft.com/office/drawing/2014/main" id="{B9E54F60-F9B3-972D-33F4-06A497169F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3196C0-AD59-3F2C-0EE5-DDAE98953776}"/>
              </a:ext>
            </a:extLst>
          </p:cNvPr>
          <p:cNvSpPr>
            <a:spLocks noGrp="1"/>
          </p:cNvSpPr>
          <p:nvPr>
            <p:ph type="sldNum" sz="quarter" idx="12"/>
          </p:nvPr>
        </p:nvSpPr>
        <p:spPr/>
        <p:txBody>
          <a:bodyPr/>
          <a:lstStyle/>
          <a:p>
            <a:fld id="{DA9C13B1-CD4C-429C-BCF0-D91CB9143D83}" type="slidenum">
              <a:rPr lang="en-GB" smtClean="0"/>
              <a:t>‹#›</a:t>
            </a:fld>
            <a:endParaRPr lang="en-GB"/>
          </a:p>
        </p:txBody>
      </p:sp>
    </p:spTree>
    <p:extLst>
      <p:ext uri="{BB962C8B-B14F-4D97-AF65-F5344CB8AC3E}">
        <p14:creationId xmlns:p14="http://schemas.microsoft.com/office/powerpoint/2010/main" val="4059156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75E2-D3B9-8131-74C6-18F9A42EE3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0FD0031-D519-4075-F3D6-5DA86F976D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0402A0E-6012-C008-10D9-CDB4C87F60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564267-3D89-A2CD-AC0C-EF12D6829F45}"/>
              </a:ext>
            </a:extLst>
          </p:cNvPr>
          <p:cNvSpPr>
            <a:spLocks noGrp="1"/>
          </p:cNvSpPr>
          <p:nvPr>
            <p:ph type="dt" sz="half" idx="10"/>
          </p:nvPr>
        </p:nvSpPr>
        <p:spPr/>
        <p:txBody>
          <a:bodyPr/>
          <a:lstStyle/>
          <a:p>
            <a:fld id="{42A4291A-B80B-4139-A88D-849DAD5EB9FE}" type="datetimeFigureOut">
              <a:rPr lang="en-GB" smtClean="0"/>
              <a:t>07/10/2024</a:t>
            </a:fld>
            <a:endParaRPr lang="en-GB"/>
          </a:p>
        </p:txBody>
      </p:sp>
      <p:sp>
        <p:nvSpPr>
          <p:cNvPr id="6" name="Footer Placeholder 5">
            <a:extLst>
              <a:ext uri="{FF2B5EF4-FFF2-40B4-BE49-F238E27FC236}">
                <a16:creationId xmlns:a16="http://schemas.microsoft.com/office/drawing/2014/main" id="{BBE06021-349D-1AAA-CEAB-BC6804FAE5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FAC5BC-4004-1584-9D80-F2A0014B840E}"/>
              </a:ext>
            </a:extLst>
          </p:cNvPr>
          <p:cNvSpPr>
            <a:spLocks noGrp="1"/>
          </p:cNvSpPr>
          <p:nvPr>
            <p:ph type="sldNum" sz="quarter" idx="12"/>
          </p:nvPr>
        </p:nvSpPr>
        <p:spPr/>
        <p:txBody>
          <a:bodyPr/>
          <a:lstStyle/>
          <a:p>
            <a:fld id="{DA9C13B1-CD4C-429C-BCF0-D91CB9143D83}" type="slidenum">
              <a:rPr lang="en-GB" smtClean="0"/>
              <a:t>‹#›</a:t>
            </a:fld>
            <a:endParaRPr lang="en-GB"/>
          </a:p>
        </p:txBody>
      </p:sp>
    </p:spTree>
    <p:extLst>
      <p:ext uri="{BB962C8B-B14F-4D97-AF65-F5344CB8AC3E}">
        <p14:creationId xmlns:p14="http://schemas.microsoft.com/office/powerpoint/2010/main" val="1966945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68B9E9-4462-A085-B653-78296387A1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D30BBC-DB44-6CD5-1A14-E71A89D55B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163ED7-6560-BE29-8284-27A4C41D1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2A4291A-B80B-4139-A88D-849DAD5EB9FE}" type="datetimeFigureOut">
              <a:rPr lang="en-GB" smtClean="0"/>
              <a:t>07/10/2024</a:t>
            </a:fld>
            <a:endParaRPr lang="en-GB"/>
          </a:p>
        </p:txBody>
      </p:sp>
      <p:sp>
        <p:nvSpPr>
          <p:cNvPr id="5" name="Footer Placeholder 4">
            <a:extLst>
              <a:ext uri="{FF2B5EF4-FFF2-40B4-BE49-F238E27FC236}">
                <a16:creationId xmlns:a16="http://schemas.microsoft.com/office/drawing/2014/main" id="{9A2271E5-5859-7494-ED2C-58FE00C5ED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6F446E0-0D99-AED5-07CD-0B2B1C6A00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A9C13B1-CD4C-429C-BCF0-D91CB9143D83}" type="slidenum">
              <a:rPr lang="en-GB" smtClean="0"/>
              <a:t>‹#›</a:t>
            </a:fld>
            <a:endParaRPr lang="en-GB"/>
          </a:p>
        </p:txBody>
      </p:sp>
    </p:spTree>
    <p:extLst>
      <p:ext uri="{BB962C8B-B14F-4D97-AF65-F5344CB8AC3E}">
        <p14:creationId xmlns:p14="http://schemas.microsoft.com/office/powerpoint/2010/main" val="1228414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2.jpe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4.jpeg"/><Relationship Id="rId4" Type="http://schemas.openxmlformats.org/officeDocument/2006/relationships/image" Target="../media/image26.sv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mailto:fatemeh.bakhtiari@un.org"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ght blue wave">
            <a:extLst>
              <a:ext uri="{FF2B5EF4-FFF2-40B4-BE49-F238E27FC236}">
                <a16:creationId xmlns:a16="http://schemas.microsoft.com/office/drawing/2014/main" id="{6A9D9FF4-D441-8770-F3FC-CB1E5E6E18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369" t="7250" r="6679" b="-1"/>
          <a:stretch/>
        </p:blipFill>
        <p:spPr>
          <a:xfrm>
            <a:off x="9702800" y="127000"/>
            <a:ext cx="2368629" cy="233078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pic>
        <p:nvPicPr>
          <p:cNvPr id="3" name="Picture 2" descr="Light blue wave">
            <a:extLst>
              <a:ext uri="{FF2B5EF4-FFF2-40B4-BE49-F238E27FC236}">
                <a16:creationId xmlns:a16="http://schemas.microsoft.com/office/drawing/2014/main" id="{9A4F0871-A64E-B04C-549B-B93535B902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369" t="7250" r="6679" b="-1"/>
          <a:stretch/>
        </p:blipFill>
        <p:spPr>
          <a:xfrm>
            <a:off x="9093200" y="149981"/>
            <a:ext cx="489029" cy="481216"/>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4" name="Freeform 2">
            <a:extLst>
              <a:ext uri="{FF2B5EF4-FFF2-40B4-BE49-F238E27FC236}">
                <a16:creationId xmlns:a16="http://schemas.microsoft.com/office/drawing/2014/main" id="{EAFEF6D2-F6EF-7FEA-CC9A-ABF194484C42}"/>
              </a:ext>
            </a:extLst>
          </p:cNvPr>
          <p:cNvSpPr/>
          <p:nvPr/>
        </p:nvSpPr>
        <p:spPr>
          <a:xfrm>
            <a:off x="254000" y="190203"/>
            <a:ext cx="2743200" cy="853561"/>
          </a:xfrm>
          <a:custGeom>
            <a:avLst/>
            <a:gdLst/>
            <a:ahLst/>
            <a:cxnLst/>
            <a:rect l="l" t="t" r="r" b="b"/>
            <a:pathLst>
              <a:path w="2869807" h="925513">
                <a:moveTo>
                  <a:pt x="0" y="0"/>
                </a:moveTo>
                <a:lnTo>
                  <a:pt x="2869807" y="0"/>
                </a:lnTo>
                <a:lnTo>
                  <a:pt x="2869807" y="925513"/>
                </a:lnTo>
                <a:lnTo>
                  <a:pt x="0" y="925513"/>
                </a:lnTo>
                <a:lnTo>
                  <a:pt x="0" y="0"/>
                </a:lnTo>
                <a:close/>
              </a:path>
            </a:pathLst>
          </a:custGeom>
          <a:blipFill>
            <a:blip r:embed="rId5"/>
            <a:stretch>
              <a:fillRect/>
            </a:stretch>
          </a:blipFill>
        </p:spPr>
        <p:txBody>
          <a:bodyPr/>
          <a:lstStyle/>
          <a:p>
            <a:endParaRPr lang="nl-NL" sz="1200"/>
          </a:p>
        </p:txBody>
      </p:sp>
      <p:cxnSp>
        <p:nvCxnSpPr>
          <p:cNvPr id="6" name="Straight Connector 5">
            <a:extLst>
              <a:ext uri="{FF2B5EF4-FFF2-40B4-BE49-F238E27FC236}">
                <a16:creationId xmlns:a16="http://schemas.microsoft.com/office/drawing/2014/main" id="{97DA9AAB-F7BA-321D-91A1-9CBDED1EA377}"/>
              </a:ext>
            </a:extLst>
          </p:cNvPr>
          <p:cNvCxnSpPr/>
          <p:nvPr/>
        </p:nvCxnSpPr>
        <p:spPr>
          <a:xfrm>
            <a:off x="0" y="6019800"/>
            <a:ext cx="122428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741D964-C3A0-F8C8-84E4-C97981B1D5BC}"/>
              </a:ext>
            </a:extLst>
          </p:cNvPr>
          <p:cNvSpPr txBox="1"/>
          <p:nvPr/>
        </p:nvSpPr>
        <p:spPr>
          <a:xfrm>
            <a:off x="1066801" y="2143643"/>
            <a:ext cx="9753599" cy="3467168"/>
          </a:xfrm>
          <a:prstGeom prst="rect">
            <a:avLst/>
          </a:prstGeom>
          <a:noFill/>
        </p:spPr>
        <p:txBody>
          <a:bodyPr wrap="square" lIns="60960" tIns="30480" rIns="60960" bIns="30480" rtlCol="0" anchor="t">
            <a:spAutoFit/>
          </a:bodyPr>
          <a:lstStyle/>
          <a:p>
            <a:pPr algn="ctr"/>
            <a:r>
              <a:rPr lang="en-US" sz="2933" b="1" dirty="0">
                <a:solidFill>
                  <a:srgbClr val="00B0F0"/>
                </a:solidFill>
                <a:latin typeface="Aptos"/>
              </a:rPr>
              <a:t>WELCOME!</a:t>
            </a:r>
          </a:p>
          <a:p>
            <a:pPr algn="ctr"/>
            <a:endParaRPr lang="en-US" sz="2933" b="1" dirty="0">
              <a:solidFill>
                <a:srgbClr val="00B0F0"/>
              </a:solidFill>
              <a:latin typeface="Aptos"/>
            </a:endParaRPr>
          </a:p>
          <a:p>
            <a:pPr algn="ctr"/>
            <a:r>
              <a:rPr lang="en-US" sz="2933" b="1" i="1" dirty="0">
                <a:solidFill>
                  <a:srgbClr val="00B0F0"/>
                </a:solidFill>
                <a:latin typeface="Aptos"/>
              </a:rPr>
              <a:t>Technical Workshop:  Developing Best Practices for Loss and Damage  Indicators  &amp; Reporting Tools </a:t>
            </a:r>
          </a:p>
          <a:p>
            <a:pPr algn="ctr"/>
            <a:br>
              <a:rPr lang="en-US" sz="2133" b="1" dirty="0">
                <a:latin typeface="Aptos" panose="020B0004020202020204" pitchFamily="34" charset="0"/>
              </a:rPr>
            </a:br>
            <a:r>
              <a:rPr lang="en-GB" sz="1867" b="1" dirty="0">
                <a:latin typeface="Aptos" panose="020B0004020202020204" pitchFamily="34" charset="0"/>
              </a:rPr>
              <a:t>UNEP Copenhagen Climate Center (UNEP-CCC)</a:t>
            </a:r>
          </a:p>
          <a:p>
            <a:pPr algn="ctr"/>
            <a:endParaRPr lang="en-GB" sz="2133" b="1" dirty="0">
              <a:latin typeface="Aptos" panose="020B0004020202020204" pitchFamily="34" charset="0"/>
            </a:endParaRPr>
          </a:p>
          <a:p>
            <a:pPr algn="ctr"/>
            <a:endParaRPr lang="en-GB" sz="2133" b="1" dirty="0">
              <a:latin typeface="Aptos" panose="020B0004020202020204" pitchFamily="34" charset="0"/>
            </a:endParaRPr>
          </a:p>
          <a:p>
            <a:pPr algn="ctr"/>
            <a:endParaRPr lang="en-GB" sz="2133" b="1" dirty="0">
              <a:latin typeface="Aptos" panose="020B0004020202020204" pitchFamily="34" charset="0"/>
            </a:endParaRPr>
          </a:p>
        </p:txBody>
      </p:sp>
      <p:pic>
        <p:nvPicPr>
          <p:cNvPr id="5" name="Picture 4" descr="Light blue wave">
            <a:extLst>
              <a:ext uri="{FF2B5EF4-FFF2-40B4-BE49-F238E27FC236}">
                <a16:creationId xmlns:a16="http://schemas.microsoft.com/office/drawing/2014/main" id="{6A0D5828-C543-1B51-BAEE-D5F929F0B7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369" t="7250" r="6679" b="-1"/>
          <a:stretch/>
        </p:blipFill>
        <p:spPr>
          <a:xfrm>
            <a:off x="254000" y="4343400"/>
            <a:ext cx="1473200" cy="1449663"/>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extLst>
      <p:ext uri="{BB962C8B-B14F-4D97-AF65-F5344CB8AC3E}">
        <p14:creationId xmlns:p14="http://schemas.microsoft.com/office/powerpoint/2010/main" val="2043396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07CAD-B39B-1BD7-4415-7DA3D2524F5F}"/>
              </a:ext>
            </a:extLst>
          </p:cNvPr>
          <p:cNvSpPr>
            <a:spLocks noGrp="1"/>
          </p:cNvSpPr>
          <p:nvPr>
            <p:ph type="ctrTitle"/>
          </p:nvPr>
        </p:nvSpPr>
        <p:spPr/>
        <p:txBody>
          <a:bodyPr/>
          <a:lstStyle/>
          <a:p>
            <a:r>
              <a:rPr lang="en-US" sz="2933" b="1" dirty="0">
                <a:solidFill>
                  <a:srgbClr val="00B0F0"/>
                </a:solidFill>
                <a:latin typeface="Aptos" panose="020B0004020202020204" pitchFamily="34" charset="0"/>
                <a:ea typeface="+mn-ea"/>
                <a:cs typeface="+mn-cs"/>
              </a:rPr>
              <a:t>Part II – Group Presentations and General Discussion 	</a:t>
            </a:r>
            <a:br>
              <a:rPr lang="en-US" sz="2933" b="1" dirty="0">
                <a:solidFill>
                  <a:srgbClr val="00B0F0"/>
                </a:solidFill>
                <a:latin typeface="Aptos" panose="020B0004020202020204" pitchFamily="34" charset="0"/>
                <a:ea typeface="+mn-ea"/>
                <a:cs typeface="+mn-cs"/>
              </a:rPr>
            </a:br>
            <a:endParaRPr lang="en-GB" sz="2933" b="1" dirty="0">
              <a:solidFill>
                <a:srgbClr val="00B0F0"/>
              </a:solidFill>
              <a:latin typeface="Aptos" panose="020B0004020202020204" pitchFamily="34" charset="0"/>
              <a:ea typeface="+mn-ea"/>
              <a:cs typeface="+mn-cs"/>
            </a:endParaRPr>
          </a:p>
        </p:txBody>
      </p:sp>
    </p:spTree>
    <p:extLst>
      <p:ext uri="{BB962C8B-B14F-4D97-AF65-F5344CB8AC3E}">
        <p14:creationId xmlns:p14="http://schemas.microsoft.com/office/powerpoint/2010/main" val="1997297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EAFEF6D2-F6EF-7FEA-CC9A-ABF194484C42}"/>
              </a:ext>
            </a:extLst>
          </p:cNvPr>
          <p:cNvSpPr/>
          <p:nvPr/>
        </p:nvSpPr>
        <p:spPr>
          <a:xfrm>
            <a:off x="406400" y="289001"/>
            <a:ext cx="1879600" cy="549196"/>
          </a:xfrm>
          <a:custGeom>
            <a:avLst/>
            <a:gdLst/>
            <a:ahLst/>
            <a:cxnLst/>
            <a:rect l="l" t="t" r="r" b="b"/>
            <a:pathLst>
              <a:path w="2869807" h="925513">
                <a:moveTo>
                  <a:pt x="0" y="0"/>
                </a:moveTo>
                <a:lnTo>
                  <a:pt x="2869807" y="0"/>
                </a:lnTo>
                <a:lnTo>
                  <a:pt x="2869807" y="925513"/>
                </a:lnTo>
                <a:lnTo>
                  <a:pt x="0" y="925513"/>
                </a:lnTo>
                <a:lnTo>
                  <a:pt x="0" y="0"/>
                </a:lnTo>
                <a:close/>
              </a:path>
            </a:pathLst>
          </a:custGeom>
          <a:blipFill>
            <a:blip r:embed="rId2"/>
            <a:stretch>
              <a:fillRect/>
            </a:stretch>
          </a:blipFill>
        </p:spPr>
        <p:txBody>
          <a:bodyPr/>
          <a:lstStyle/>
          <a:p>
            <a:endParaRPr lang="nl-NL" sz="1200"/>
          </a:p>
        </p:txBody>
      </p:sp>
      <p:sp>
        <p:nvSpPr>
          <p:cNvPr id="7" name="TextBox 6">
            <a:extLst>
              <a:ext uri="{FF2B5EF4-FFF2-40B4-BE49-F238E27FC236}">
                <a16:creationId xmlns:a16="http://schemas.microsoft.com/office/drawing/2014/main" id="{7741D964-C3A0-F8C8-84E4-C97981B1D5BC}"/>
              </a:ext>
            </a:extLst>
          </p:cNvPr>
          <p:cNvSpPr txBox="1"/>
          <p:nvPr/>
        </p:nvSpPr>
        <p:spPr>
          <a:xfrm>
            <a:off x="1270001" y="1193801"/>
            <a:ext cx="9753599" cy="1672124"/>
          </a:xfrm>
          <a:prstGeom prst="rect">
            <a:avLst/>
          </a:prstGeom>
          <a:noFill/>
        </p:spPr>
        <p:txBody>
          <a:bodyPr wrap="square" rtlCol="0">
            <a:spAutoFit/>
          </a:bodyPr>
          <a:lstStyle/>
          <a:p>
            <a:pPr algn="ctr"/>
            <a:r>
              <a:rPr lang="en-US" sz="4400" b="1" dirty="0">
                <a:solidFill>
                  <a:srgbClr val="00B0F0"/>
                </a:solidFill>
                <a:latin typeface="Aptos" panose="020B0004020202020204" pitchFamily="34" charset="0"/>
              </a:rPr>
              <a:t>Conclusion</a:t>
            </a:r>
            <a:endParaRPr lang="en-US" sz="4000" b="1" dirty="0">
              <a:solidFill>
                <a:srgbClr val="00B0F0"/>
              </a:solidFill>
              <a:latin typeface="Aptos" panose="020B0004020202020204" pitchFamily="34" charset="0"/>
            </a:endParaRPr>
          </a:p>
          <a:p>
            <a:pPr algn="ctr"/>
            <a:r>
              <a:rPr lang="en-US" sz="2933" i="1" dirty="0">
                <a:solidFill>
                  <a:srgbClr val="00B0F0"/>
                </a:solidFill>
                <a:latin typeface="Aptos" panose="020B0004020202020204" pitchFamily="34" charset="0"/>
              </a:rPr>
              <a:t>What did we achieve with the workshop and what lies ahead? </a:t>
            </a:r>
            <a:r>
              <a:rPr lang="en-US" sz="2933" dirty="0">
                <a:solidFill>
                  <a:srgbClr val="00B0F0"/>
                </a:solidFill>
                <a:latin typeface="Aptos" panose="020B0004020202020204" pitchFamily="34" charset="0"/>
              </a:rPr>
              <a:t> </a:t>
            </a:r>
          </a:p>
        </p:txBody>
      </p:sp>
      <p:pic>
        <p:nvPicPr>
          <p:cNvPr id="12" name="Picture 11" descr="Path winding through a grassy field">
            <a:extLst>
              <a:ext uri="{FF2B5EF4-FFF2-40B4-BE49-F238E27FC236}">
                <a16:creationId xmlns:a16="http://schemas.microsoft.com/office/drawing/2014/main" id="{C504C173-4C29-E91F-217C-D9D1CD1CD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V="1">
            <a:off x="3556000" y="3166871"/>
            <a:ext cx="5080000" cy="3385839"/>
          </a:xfrm>
          <a:prstGeom prst="rect">
            <a:avLst/>
          </a:prstGeom>
          <a:ln>
            <a:noFill/>
          </a:ln>
          <a:effectLst>
            <a:softEdge rad="112500"/>
          </a:effectLst>
        </p:spPr>
      </p:pic>
    </p:spTree>
    <p:extLst>
      <p:ext uri="{BB962C8B-B14F-4D97-AF65-F5344CB8AC3E}">
        <p14:creationId xmlns:p14="http://schemas.microsoft.com/office/powerpoint/2010/main" val="668605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ght blue wave">
            <a:extLst>
              <a:ext uri="{FF2B5EF4-FFF2-40B4-BE49-F238E27FC236}">
                <a16:creationId xmlns:a16="http://schemas.microsoft.com/office/drawing/2014/main" id="{6A9D9FF4-D441-8770-F3FC-CB1E5E6E18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369" t="7250" r="6679" b="-1"/>
          <a:stretch/>
        </p:blipFill>
        <p:spPr>
          <a:xfrm>
            <a:off x="10414000" y="127000"/>
            <a:ext cx="1657429" cy="163094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pic>
        <p:nvPicPr>
          <p:cNvPr id="3" name="Picture 2" descr="Light blue wave">
            <a:extLst>
              <a:ext uri="{FF2B5EF4-FFF2-40B4-BE49-F238E27FC236}">
                <a16:creationId xmlns:a16="http://schemas.microsoft.com/office/drawing/2014/main" id="{9A4F0871-A64E-B04C-549B-B93535B902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369" t="7250" r="6679" b="-1"/>
          <a:stretch/>
        </p:blipFill>
        <p:spPr>
          <a:xfrm>
            <a:off x="9804400" y="127000"/>
            <a:ext cx="489029" cy="481216"/>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8" name="TextBox 7">
            <a:extLst>
              <a:ext uri="{FF2B5EF4-FFF2-40B4-BE49-F238E27FC236}">
                <a16:creationId xmlns:a16="http://schemas.microsoft.com/office/drawing/2014/main" id="{E924165B-531B-A70D-2AF9-DB266A421C72}"/>
              </a:ext>
            </a:extLst>
          </p:cNvPr>
          <p:cNvSpPr txBox="1"/>
          <p:nvPr/>
        </p:nvSpPr>
        <p:spPr>
          <a:xfrm>
            <a:off x="1016001" y="1367653"/>
            <a:ext cx="9753599" cy="6390147"/>
          </a:xfrm>
          <a:prstGeom prst="rect">
            <a:avLst/>
          </a:prstGeom>
          <a:noFill/>
        </p:spPr>
        <p:txBody>
          <a:bodyPr wrap="square" lIns="60960" tIns="30480" rIns="60960" bIns="30480" anchor="t">
            <a:spAutoFit/>
          </a:bodyPr>
          <a:lstStyle/>
          <a:p>
            <a:endParaRPr lang="en-US" sz="1600" b="1" dirty="0">
              <a:solidFill>
                <a:srgbClr val="000000"/>
              </a:solidFill>
              <a:latin typeface="Calibri"/>
              <a:cs typeface="Calibri"/>
            </a:endParaRPr>
          </a:p>
          <a:p>
            <a:pPr algn="just"/>
            <a:r>
              <a:rPr lang="en-US" sz="1600" b="1" dirty="0">
                <a:solidFill>
                  <a:schemeClr val="accent2"/>
                </a:solidFill>
                <a:ea typeface="+mn-lt"/>
                <a:cs typeface="+mn-lt"/>
              </a:rPr>
              <a:t>1. Comprehensive Indicator Development</a:t>
            </a:r>
            <a:r>
              <a:rPr lang="en-US" sz="1600" dirty="0">
                <a:solidFill>
                  <a:schemeClr val="accent2"/>
                </a:solidFill>
                <a:ea typeface="+mn-lt"/>
                <a:cs typeface="+mn-lt"/>
              </a:rPr>
              <a:t>: </a:t>
            </a:r>
            <a:r>
              <a:rPr lang="en-US" sz="1600" dirty="0">
                <a:solidFill>
                  <a:srgbClr val="000000"/>
                </a:solidFill>
                <a:ea typeface="+mn-lt"/>
                <a:cs typeface="+mn-lt"/>
              </a:rPr>
              <a:t>The workshop successfully refined sector-specific indicators for each sector. Both economic and non-economic loss and damage metrics were prioritized. </a:t>
            </a:r>
            <a:r>
              <a:rPr lang="en-US" sz="1600" i="1" dirty="0">
                <a:solidFill>
                  <a:srgbClr val="000000"/>
                </a:solidFill>
                <a:ea typeface="+mn-lt"/>
                <a:cs typeface="+mn-lt"/>
              </a:rPr>
              <a:t>But this is not a one-off process!</a:t>
            </a:r>
          </a:p>
          <a:p>
            <a:pPr algn="just"/>
            <a:endParaRPr lang="en-US" sz="1600" dirty="0"/>
          </a:p>
          <a:p>
            <a:pPr algn="just"/>
            <a:r>
              <a:rPr lang="en-US" sz="1600" b="1" dirty="0">
                <a:solidFill>
                  <a:schemeClr val="accent2"/>
                </a:solidFill>
                <a:ea typeface="+mn-lt"/>
                <a:cs typeface="+mn-lt"/>
              </a:rPr>
              <a:t>2. Methodological Advancements:</a:t>
            </a:r>
            <a:r>
              <a:rPr lang="en-US" sz="1600" dirty="0">
                <a:solidFill>
                  <a:schemeClr val="accent2"/>
                </a:solidFill>
                <a:ea typeface="+mn-lt"/>
                <a:cs typeface="+mn-lt"/>
              </a:rPr>
              <a:t> </a:t>
            </a:r>
            <a:r>
              <a:rPr lang="en-US" sz="1600" dirty="0">
                <a:solidFill>
                  <a:srgbClr val="000000"/>
                </a:solidFill>
                <a:ea typeface="+mn-lt"/>
                <a:cs typeface="+mn-lt"/>
              </a:rPr>
              <a:t>Innovative approaches for data collection and analysis were explored, including remote sensing, AI, digital archiving, and big data analytics. The need for standardized methodologies to ensure comparability across regions and sectors was emphasized.</a:t>
            </a:r>
          </a:p>
          <a:p>
            <a:pPr algn="just"/>
            <a:endParaRPr lang="en-US" sz="1600" dirty="0">
              <a:solidFill>
                <a:srgbClr val="000000"/>
              </a:solidFill>
              <a:ea typeface="+mn-lt"/>
              <a:cs typeface="+mn-lt"/>
            </a:endParaRPr>
          </a:p>
          <a:p>
            <a:pPr algn="just"/>
            <a:r>
              <a:rPr lang="en-US" sz="1600" b="1" dirty="0">
                <a:solidFill>
                  <a:schemeClr val="accent2"/>
                </a:solidFill>
                <a:ea typeface="+mn-lt"/>
                <a:cs typeface="+mn-lt"/>
              </a:rPr>
              <a:t>3. Stakeholder Engagement:</a:t>
            </a:r>
            <a:r>
              <a:rPr lang="en-US" sz="1600" dirty="0">
                <a:solidFill>
                  <a:schemeClr val="accent2"/>
                </a:solidFill>
                <a:ea typeface="+mn-lt"/>
                <a:cs typeface="+mn-lt"/>
              </a:rPr>
              <a:t> </a:t>
            </a:r>
            <a:r>
              <a:rPr lang="en-US" sz="1600" dirty="0">
                <a:solidFill>
                  <a:srgbClr val="000000"/>
                </a:solidFill>
                <a:ea typeface="+mn-lt"/>
                <a:cs typeface="+mn-lt"/>
              </a:rPr>
              <a:t>The importance of involving local communities, indigenous groups, and sector-specific stakeholders in indicator development and validation was recognized. Strategies for balancing local knowledge with standardized global metrics were discussed.</a:t>
            </a:r>
          </a:p>
          <a:p>
            <a:pPr algn="just"/>
            <a:endParaRPr lang="en-US" sz="1600" dirty="0">
              <a:solidFill>
                <a:srgbClr val="000000"/>
              </a:solidFill>
              <a:ea typeface="+mn-lt"/>
              <a:cs typeface="+mn-lt"/>
            </a:endParaRPr>
          </a:p>
          <a:p>
            <a:pPr algn="just"/>
            <a:r>
              <a:rPr lang="en-US" sz="1600" b="1" dirty="0">
                <a:solidFill>
                  <a:schemeClr val="accent2"/>
                </a:solidFill>
                <a:ea typeface="+mn-lt"/>
                <a:cs typeface="+mn-lt"/>
              </a:rPr>
              <a:t>4. Alignment with Global Frameworks: </a:t>
            </a:r>
            <a:r>
              <a:rPr lang="en-US" sz="1600" dirty="0">
                <a:solidFill>
                  <a:srgbClr val="000000"/>
                </a:solidFill>
                <a:ea typeface="+mn-lt"/>
                <a:cs typeface="+mn-lt"/>
              </a:rPr>
              <a:t>It is important to ensure indicators are consistent with UNFCCC guidelines, the Paris Agreement, and the Warsaw International Mechanism (WIM). Lessons from the Sendai Framework, SDGs, and UNESCO conventions were highlighted.</a:t>
            </a:r>
          </a:p>
          <a:p>
            <a:pPr marL="228611" indent="-228611" algn="just">
              <a:buFont typeface="Arial"/>
              <a:buChar char="•"/>
            </a:pPr>
            <a:endParaRPr lang="en-US" sz="1600" dirty="0">
              <a:solidFill>
                <a:srgbClr val="000000"/>
              </a:solidFill>
              <a:ea typeface="+mn-lt"/>
              <a:cs typeface="+mn-lt"/>
            </a:endParaRPr>
          </a:p>
          <a:p>
            <a:pPr algn="just"/>
            <a:r>
              <a:rPr lang="en-US" sz="1600" b="1" dirty="0">
                <a:solidFill>
                  <a:schemeClr val="accent2"/>
                </a:solidFill>
                <a:ea typeface="+mn-lt"/>
                <a:cs typeface="+mn-lt"/>
              </a:rPr>
              <a:t>5. Technological Integration: </a:t>
            </a:r>
            <a:r>
              <a:rPr lang="en-US" sz="1600" dirty="0">
                <a:solidFill>
                  <a:srgbClr val="000000"/>
                </a:solidFill>
                <a:ea typeface="+mn-lt"/>
                <a:cs typeface="+mn-lt"/>
              </a:rPr>
              <a:t>Sector-specific technological solutions were identified, such as remote sensing for agriculture, 3D mapping for cultural heritage, and big data analytics for tourism.</a:t>
            </a:r>
          </a:p>
          <a:p>
            <a:pPr marL="190510" indent="-190510">
              <a:buFont typeface="Arial"/>
              <a:buChar char="•"/>
            </a:pPr>
            <a:endParaRPr lang="en-US" sz="1600" dirty="0">
              <a:solidFill>
                <a:srgbClr val="000000"/>
              </a:solidFill>
              <a:ea typeface="+mn-lt"/>
              <a:cs typeface="+mn-lt"/>
            </a:endParaRPr>
          </a:p>
          <a:p>
            <a:pPr marL="190510" indent="-190510">
              <a:buFont typeface="Arial"/>
              <a:buChar char="•"/>
            </a:pPr>
            <a:endParaRPr lang="en-US" sz="1600" dirty="0">
              <a:solidFill>
                <a:srgbClr val="000000"/>
              </a:solidFill>
              <a:latin typeface="Calibri"/>
              <a:ea typeface="Aptos" panose="020B0004020202020204" pitchFamily="34" charset="0"/>
              <a:cs typeface="Calibri" panose="020F0502020204030204" pitchFamily="34" charset="0"/>
            </a:endParaRPr>
          </a:p>
          <a:p>
            <a:pPr lvl="0"/>
            <a:endParaRPr lang="en-US" sz="1600" b="1" dirty="0">
              <a:solidFill>
                <a:srgbClr val="000000"/>
              </a:solidFill>
              <a:latin typeface="Calibri"/>
              <a:ea typeface="Aptos" panose="020B0004020202020204" pitchFamily="34" charset="0"/>
              <a:cs typeface="Calibri" panose="020F0502020204030204" pitchFamily="34" charset="0"/>
            </a:endParaRPr>
          </a:p>
          <a:p>
            <a:pPr>
              <a:lnSpc>
                <a:spcPct val="107000"/>
              </a:lnSpc>
              <a:spcAft>
                <a:spcPts val="533"/>
              </a:spcAft>
            </a:pPr>
            <a:endParaRPr lang="en-US" sz="1600" b="1" kern="100" dirty="0">
              <a:solidFill>
                <a:srgbClr val="FF0000"/>
              </a:solidFill>
              <a:highlight>
                <a:srgbClr val="FFFF00"/>
              </a:highlight>
              <a:latin typeface="Aptos"/>
              <a:ea typeface="Aptos" panose="020B0004020202020204" pitchFamily="34" charset="0"/>
              <a:cs typeface="Calibri" panose="020F0502020204030204" pitchFamily="34" charset="0"/>
            </a:endParaRPr>
          </a:p>
          <a:p>
            <a:pPr marL="228611" indent="-228611">
              <a:lnSpc>
                <a:spcPct val="107000"/>
              </a:lnSpc>
              <a:buFont typeface="Symbol" panose="05050102010706020507" pitchFamily="18" charset="2"/>
              <a:buChar char=""/>
            </a:pPr>
            <a:endParaRPr lang="en-US" sz="1200" kern="100" dirty="0">
              <a:highlight>
                <a:srgbClr val="FFFF00"/>
              </a:highlight>
              <a:latin typeface="Calibri" panose="020F0502020204030204" pitchFamily="34" charset="0"/>
              <a:ea typeface="Aptos" panose="020B0004020202020204" pitchFamily="34" charset="0"/>
              <a:cs typeface="Calibri" panose="020F0502020204030204" pitchFamily="34" charset="0"/>
            </a:endParaRPr>
          </a:p>
          <a:p>
            <a:pPr marL="228611" indent="-228611">
              <a:lnSpc>
                <a:spcPct val="107000"/>
              </a:lnSpc>
              <a:buFont typeface="Symbol" panose="05050102010706020507" pitchFamily="18" charset="2"/>
              <a:buChar char=""/>
            </a:pPr>
            <a:endParaRPr lang="en-US" sz="1200" kern="100" dirty="0">
              <a:latin typeface="Calibri" panose="020F0502020204030204" pitchFamily="34" charset="0"/>
              <a:ea typeface="Aptos" panose="020B0004020202020204" pitchFamily="34" charset="0"/>
              <a:cs typeface="Calibri" panose="020F0502020204030204" pitchFamily="34" charset="0"/>
            </a:endParaRPr>
          </a:p>
          <a:p>
            <a:pPr marL="228611" indent="-228611">
              <a:lnSpc>
                <a:spcPct val="107000"/>
              </a:lnSpc>
              <a:buFont typeface="Symbol" panose="05050102010706020507" pitchFamily="18" charset="2"/>
              <a:buChar char=""/>
            </a:pPr>
            <a:endParaRPr lang="en-GB" sz="1200" kern="100" dirty="0">
              <a:latin typeface="Calibri" panose="020F0502020204030204" pitchFamily="34" charset="0"/>
              <a:ea typeface="Aptos" panose="020B000402020202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E8D0EFF-93AD-B0A6-D5A2-EE1657DEF42D}"/>
              </a:ext>
            </a:extLst>
          </p:cNvPr>
          <p:cNvSpPr txBox="1"/>
          <p:nvPr/>
        </p:nvSpPr>
        <p:spPr>
          <a:xfrm>
            <a:off x="457201" y="367608"/>
            <a:ext cx="9753599" cy="707886"/>
          </a:xfrm>
          <a:prstGeom prst="rect">
            <a:avLst/>
          </a:prstGeom>
          <a:noFill/>
        </p:spPr>
        <p:txBody>
          <a:bodyPr wrap="square" rtlCol="0">
            <a:spAutoFit/>
          </a:bodyPr>
          <a:lstStyle/>
          <a:p>
            <a:pPr algn="ctr"/>
            <a:r>
              <a:rPr lang="en-US" sz="4000" b="1" dirty="0">
                <a:solidFill>
                  <a:srgbClr val="00B0F0"/>
                </a:solidFill>
                <a:latin typeface="Aptos" panose="020B0004020202020204" pitchFamily="34" charset="0"/>
              </a:rPr>
              <a:t>Key Outcomes &amp; Insights</a:t>
            </a:r>
          </a:p>
        </p:txBody>
      </p:sp>
      <p:pic>
        <p:nvPicPr>
          <p:cNvPr id="9" name="Graphic 8" descr="Earth globe: Americas with solid fill">
            <a:extLst>
              <a:ext uri="{FF2B5EF4-FFF2-40B4-BE49-F238E27FC236}">
                <a16:creationId xmlns:a16="http://schemas.microsoft.com/office/drawing/2014/main" id="{69C71667-0162-AEE1-C120-6024215D76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000" y="4292600"/>
            <a:ext cx="609600" cy="609600"/>
          </a:xfrm>
          <a:prstGeom prst="rect">
            <a:avLst/>
          </a:prstGeom>
        </p:spPr>
      </p:pic>
      <p:pic>
        <p:nvPicPr>
          <p:cNvPr id="11" name="Graphic 10" descr="Internet Of Things outline">
            <a:extLst>
              <a:ext uri="{FF2B5EF4-FFF2-40B4-BE49-F238E27FC236}">
                <a16:creationId xmlns:a16="http://schemas.microsoft.com/office/drawing/2014/main" id="{47E4D2F7-121F-169D-1224-907552452F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4000" y="5160211"/>
            <a:ext cx="609600" cy="609600"/>
          </a:xfrm>
          <a:prstGeom prst="rect">
            <a:avLst/>
          </a:prstGeom>
        </p:spPr>
      </p:pic>
      <p:pic>
        <p:nvPicPr>
          <p:cNvPr id="13" name="Graphic 12" descr="Group with solid fill">
            <a:extLst>
              <a:ext uri="{FF2B5EF4-FFF2-40B4-BE49-F238E27FC236}">
                <a16:creationId xmlns:a16="http://schemas.microsoft.com/office/drawing/2014/main" id="{C1880EEC-64C5-C03D-9F5E-24F29203E7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6674" y="3249195"/>
            <a:ext cx="609600" cy="609600"/>
          </a:xfrm>
          <a:prstGeom prst="rect">
            <a:avLst/>
          </a:prstGeom>
        </p:spPr>
      </p:pic>
      <p:pic>
        <p:nvPicPr>
          <p:cNvPr id="15" name="Graphic 14" descr="Circles with arrows with solid fill">
            <a:extLst>
              <a:ext uri="{FF2B5EF4-FFF2-40B4-BE49-F238E27FC236}">
                <a16:creationId xmlns:a16="http://schemas.microsoft.com/office/drawing/2014/main" id="{226B5BA1-750B-EA7D-32F0-245C3DA4313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54000" y="2297697"/>
            <a:ext cx="609600" cy="609600"/>
          </a:xfrm>
          <a:prstGeom prst="rect">
            <a:avLst/>
          </a:prstGeom>
        </p:spPr>
      </p:pic>
      <p:pic>
        <p:nvPicPr>
          <p:cNvPr id="17" name="Graphic 16" descr="Clipboard Partially Checked with solid fill">
            <a:extLst>
              <a:ext uri="{FF2B5EF4-FFF2-40B4-BE49-F238E27FC236}">
                <a16:creationId xmlns:a16="http://schemas.microsoft.com/office/drawing/2014/main" id="{4D7C9852-CCB2-A19F-D6FA-D335A5E6B1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45979" y="1438108"/>
            <a:ext cx="609600" cy="609600"/>
          </a:xfrm>
          <a:prstGeom prst="rect">
            <a:avLst/>
          </a:prstGeom>
        </p:spPr>
      </p:pic>
    </p:spTree>
    <p:extLst>
      <p:ext uri="{BB962C8B-B14F-4D97-AF65-F5344CB8AC3E}">
        <p14:creationId xmlns:p14="http://schemas.microsoft.com/office/powerpoint/2010/main" val="509862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ght blue wave">
            <a:extLst>
              <a:ext uri="{FF2B5EF4-FFF2-40B4-BE49-F238E27FC236}">
                <a16:creationId xmlns:a16="http://schemas.microsoft.com/office/drawing/2014/main" id="{90C9C88A-1B50-386A-3FD3-EDDC8FF2F0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369" t="7250" r="6679" b="-1"/>
          <a:stretch/>
        </p:blipFill>
        <p:spPr>
          <a:xfrm>
            <a:off x="10414000" y="127000"/>
            <a:ext cx="1657429" cy="163094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pic>
        <p:nvPicPr>
          <p:cNvPr id="5" name="Picture 4" descr="Light blue wave">
            <a:extLst>
              <a:ext uri="{FF2B5EF4-FFF2-40B4-BE49-F238E27FC236}">
                <a16:creationId xmlns:a16="http://schemas.microsoft.com/office/drawing/2014/main" id="{C6622E4F-4305-DC6C-345A-C2AFEBECAC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369" t="7250" r="6679" b="-1"/>
          <a:stretch/>
        </p:blipFill>
        <p:spPr>
          <a:xfrm>
            <a:off x="9804400" y="127000"/>
            <a:ext cx="489029" cy="481216"/>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8" name="TextBox 7">
            <a:extLst>
              <a:ext uri="{FF2B5EF4-FFF2-40B4-BE49-F238E27FC236}">
                <a16:creationId xmlns:a16="http://schemas.microsoft.com/office/drawing/2014/main" id="{7D9B1FC7-196B-4849-D950-5634F7F52035}"/>
              </a:ext>
            </a:extLst>
          </p:cNvPr>
          <p:cNvSpPr txBox="1"/>
          <p:nvPr/>
        </p:nvSpPr>
        <p:spPr>
          <a:xfrm>
            <a:off x="600115" y="367608"/>
            <a:ext cx="9753599" cy="707886"/>
          </a:xfrm>
          <a:prstGeom prst="rect">
            <a:avLst/>
          </a:prstGeom>
          <a:noFill/>
        </p:spPr>
        <p:txBody>
          <a:bodyPr wrap="square" rtlCol="0">
            <a:spAutoFit/>
          </a:bodyPr>
          <a:lstStyle/>
          <a:p>
            <a:pPr algn="ctr"/>
            <a:r>
              <a:rPr lang="en-US" sz="4000" b="1" dirty="0">
                <a:solidFill>
                  <a:srgbClr val="00B0F0"/>
                </a:solidFill>
                <a:latin typeface="Aptos" panose="020B0004020202020204" pitchFamily="34" charset="0"/>
              </a:rPr>
              <a:t>Recommendations &amp; Next Steps</a:t>
            </a:r>
          </a:p>
        </p:txBody>
      </p:sp>
      <p:graphicFrame>
        <p:nvGraphicFramePr>
          <p:cNvPr id="17" name="TextBox 1">
            <a:extLst>
              <a:ext uri="{FF2B5EF4-FFF2-40B4-BE49-F238E27FC236}">
                <a16:creationId xmlns:a16="http://schemas.microsoft.com/office/drawing/2014/main" id="{F33DFD4D-AE9A-7093-AA11-43C4B61F6772}"/>
              </a:ext>
            </a:extLst>
          </p:cNvPr>
          <p:cNvGraphicFramePr/>
          <p:nvPr>
            <p:extLst>
              <p:ext uri="{D42A27DB-BD31-4B8C-83A1-F6EECF244321}">
                <p14:modId xmlns:p14="http://schemas.microsoft.com/office/powerpoint/2010/main" val="3851432696"/>
              </p:ext>
            </p:extLst>
          </p:nvPr>
        </p:nvGraphicFramePr>
        <p:xfrm>
          <a:off x="746760" y="1521638"/>
          <a:ext cx="11068012" cy="47344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7629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EAFEF6D2-F6EF-7FEA-CC9A-ABF194484C42}"/>
              </a:ext>
            </a:extLst>
          </p:cNvPr>
          <p:cNvSpPr/>
          <p:nvPr/>
        </p:nvSpPr>
        <p:spPr>
          <a:xfrm>
            <a:off x="406400" y="289001"/>
            <a:ext cx="1879600" cy="549196"/>
          </a:xfrm>
          <a:custGeom>
            <a:avLst/>
            <a:gdLst/>
            <a:ahLst/>
            <a:cxnLst/>
            <a:rect l="l" t="t" r="r" b="b"/>
            <a:pathLst>
              <a:path w="2869807" h="925513">
                <a:moveTo>
                  <a:pt x="0" y="0"/>
                </a:moveTo>
                <a:lnTo>
                  <a:pt x="2869807" y="0"/>
                </a:lnTo>
                <a:lnTo>
                  <a:pt x="2869807" y="925513"/>
                </a:lnTo>
                <a:lnTo>
                  <a:pt x="0" y="925513"/>
                </a:lnTo>
                <a:lnTo>
                  <a:pt x="0" y="0"/>
                </a:lnTo>
                <a:close/>
              </a:path>
            </a:pathLst>
          </a:custGeom>
          <a:blipFill>
            <a:blip r:embed="rId2"/>
            <a:stretch>
              <a:fillRect/>
            </a:stretch>
          </a:blipFill>
        </p:spPr>
        <p:txBody>
          <a:bodyPr/>
          <a:lstStyle/>
          <a:p>
            <a:endParaRPr lang="nl-NL" sz="1200"/>
          </a:p>
        </p:txBody>
      </p:sp>
      <p:sp>
        <p:nvSpPr>
          <p:cNvPr id="7" name="TextBox 6">
            <a:extLst>
              <a:ext uri="{FF2B5EF4-FFF2-40B4-BE49-F238E27FC236}">
                <a16:creationId xmlns:a16="http://schemas.microsoft.com/office/drawing/2014/main" id="{7741D964-C3A0-F8C8-84E4-C97981B1D5BC}"/>
              </a:ext>
            </a:extLst>
          </p:cNvPr>
          <p:cNvSpPr txBox="1"/>
          <p:nvPr/>
        </p:nvSpPr>
        <p:spPr>
          <a:xfrm>
            <a:off x="1219201" y="1141194"/>
            <a:ext cx="9753599" cy="4770152"/>
          </a:xfrm>
          <a:prstGeom prst="rect">
            <a:avLst/>
          </a:prstGeom>
          <a:noFill/>
        </p:spPr>
        <p:txBody>
          <a:bodyPr wrap="square" rtlCol="0">
            <a:spAutoFit/>
          </a:bodyPr>
          <a:lstStyle/>
          <a:p>
            <a:pPr algn="ctr"/>
            <a:r>
              <a:rPr lang="en-US" sz="3200" i="1" dirty="0">
                <a:solidFill>
                  <a:srgbClr val="00B0F0"/>
                </a:solidFill>
                <a:latin typeface="Aptos" panose="020B0004020202020204" pitchFamily="34" charset="0"/>
              </a:rPr>
              <a:t>Did we leave anything out?</a:t>
            </a:r>
          </a:p>
          <a:p>
            <a:pPr algn="ctr"/>
            <a:r>
              <a:rPr lang="en-US" sz="3200" i="1" dirty="0">
                <a:solidFill>
                  <a:srgbClr val="00B0F0"/>
                </a:solidFill>
                <a:latin typeface="Aptos" panose="020B0004020202020204" pitchFamily="34" charset="0"/>
              </a:rPr>
              <a:t> </a:t>
            </a:r>
          </a:p>
          <a:p>
            <a:pPr algn="ctr"/>
            <a:r>
              <a:rPr lang="en-US" sz="3200" i="1" dirty="0">
                <a:solidFill>
                  <a:srgbClr val="00B0F0"/>
                </a:solidFill>
                <a:latin typeface="Aptos" panose="020B0004020202020204" pitchFamily="34" charset="0"/>
              </a:rPr>
              <a:t>Do you have any immediate follow-up comments and considerations? </a:t>
            </a:r>
          </a:p>
          <a:p>
            <a:pPr algn="ctr"/>
            <a:endParaRPr lang="en-US" sz="2933" dirty="0">
              <a:solidFill>
                <a:srgbClr val="00B0F0"/>
              </a:solidFill>
              <a:latin typeface="Aptos" panose="020B0004020202020204" pitchFamily="34" charset="0"/>
            </a:endParaRPr>
          </a:p>
          <a:p>
            <a:pPr algn="ctr"/>
            <a:endParaRPr lang="en-US" sz="2933" dirty="0">
              <a:solidFill>
                <a:srgbClr val="00B0F0"/>
              </a:solidFill>
              <a:latin typeface="Aptos" panose="020B0004020202020204" pitchFamily="34" charset="0"/>
            </a:endParaRPr>
          </a:p>
          <a:p>
            <a:pPr algn="ctr"/>
            <a:endParaRPr lang="en-US" sz="2933" dirty="0">
              <a:solidFill>
                <a:srgbClr val="00B0F0"/>
              </a:solidFill>
              <a:latin typeface="Aptos" panose="020B0004020202020204" pitchFamily="34" charset="0"/>
            </a:endParaRPr>
          </a:p>
          <a:p>
            <a:pPr algn="ctr"/>
            <a:r>
              <a:rPr lang="en-US" sz="2933" b="1" dirty="0">
                <a:solidFill>
                  <a:schemeClr val="accent1"/>
                </a:solidFill>
                <a:latin typeface="Aptos" panose="020B0004020202020204" pitchFamily="34" charset="0"/>
              </a:rPr>
              <a:t>Please feel free to reach out – this is an exciting work in progress!</a:t>
            </a:r>
          </a:p>
          <a:p>
            <a:pPr algn="ctr"/>
            <a:endParaRPr lang="en-US" sz="2933" dirty="0">
              <a:solidFill>
                <a:srgbClr val="00B0F0"/>
              </a:solidFill>
              <a:latin typeface="Aptos" panose="020B0004020202020204" pitchFamily="34" charset="0"/>
            </a:endParaRPr>
          </a:p>
        </p:txBody>
      </p:sp>
      <p:pic>
        <p:nvPicPr>
          <p:cNvPr id="8" name="Graphic 7" descr="Email with solid fill">
            <a:extLst>
              <a:ext uri="{FF2B5EF4-FFF2-40B4-BE49-F238E27FC236}">
                <a16:creationId xmlns:a16="http://schemas.microsoft.com/office/drawing/2014/main" id="{37C0F66A-A900-82F3-4250-4E230B7651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40400" y="3733800"/>
            <a:ext cx="584227" cy="584227"/>
          </a:xfrm>
          <a:prstGeom prst="rect">
            <a:avLst/>
          </a:prstGeom>
        </p:spPr>
      </p:pic>
      <p:pic>
        <p:nvPicPr>
          <p:cNvPr id="9" name="Picture 8" descr="Light blue wave">
            <a:extLst>
              <a:ext uri="{FF2B5EF4-FFF2-40B4-BE49-F238E27FC236}">
                <a16:creationId xmlns:a16="http://schemas.microsoft.com/office/drawing/2014/main" id="{B978665B-C33F-BE1F-F96B-278426A11A4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369" t="7250" r="6679" b="-1"/>
          <a:stretch/>
        </p:blipFill>
        <p:spPr>
          <a:xfrm>
            <a:off x="10363200" y="350559"/>
            <a:ext cx="1657429" cy="163094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pic>
        <p:nvPicPr>
          <p:cNvPr id="10" name="Picture 9" descr="Light blue wave">
            <a:extLst>
              <a:ext uri="{FF2B5EF4-FFF2-40B4-BE49-F238E27FC236}">
                <a16:creationId xmlns:a16="http://schemas.microsoft.com/office/drawing/2014/main" id="{F80A7588-E309-87FA-6844-6EBF28DC37A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5369" t="7250" r="6679" b="-1"/>
          <a:stretch/>
        </p:blipFill>
        <p:spPr>
          <a:xfrm>
            <a:off x="9804400" y="264661"/>
            <a:ext cx="489029" cy="481216"/>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extLst>
      <p:ext uri="{BB962C8B-B14F-4D97-AF65-F5344CB8AC3E}">
        <p14:creationId xmlns:p14="http://schemas.microsoft.com/office/powerpoint/2010/main" val="900815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ght blue wave">
            <a:extLst>
              <a:ext uri="{FF2B5EF4-FFF2-40B4-BE49-F238E27FC236}">
                <a16:creationId xmlns:a16="http://schemas.microsoft.com/office/drawing/2014/main" id="{6A9D9FF4-D441-8770-F3FC-CB1E5E6E18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369" t="7250" r="6679" b="-1"/>
          <a:stretch/>
        </p:blipFill>
        <p:spPr>
          <a:xfrm>
            <a:off x="9585285" y="441840"/>
            <a:ext cx="2368629" cy="233078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pic>
        <p:nvPicPr>
          <p:cNvPr id="3" name="Picture 2" descr="Light blue wave">
            <a:extLst>
              <a:ext uri="{FF2B5EF4-FFF2-40B4-BE49-F238E27FC236}">
                <a16:creationId xmlns:a16="http://schemas.microsoft.com/office/drawing/2014/main" id="{9A4F0871-A64E-B04C-549B-B93535B902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369" t="7250" r="6679" b="-1"/>
          <a:stretch/>
        </p:blipFill>
        <p:spPr>
          <a:xfrm>
            <a:off x="9093200" y="149981"/>
            <a:ext cx="489029" cy="481216"/>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4" name="Freeform 2">
            <a:extLst>
              <a:ext uri="{FF2B5EF4-FFF2-40B4-BE49-F238E27FC236}">
                <a16:creationId xmlns:a16="http://schemas.microsoft.com/office/drawing/2014/main" id="{EAFEF6D2-F6EF-7FEA-CC9A-ABF194484C42}"/>
              </a:ext>
            </a:extLst>
          </p:cNvPr>
          <p:cNvSpPr/>
          <p:nvPr/>
        </p:nvSpPr>
        <p:spPr>
          <a:xfrm>
            <a:off x="660401" y="441840"/>
            <a:ext cx="2743200" cy="853561"/>
          </a:xfrm>
          <a:custGeom>
            <a:avLst/>
            <a:gdLst/>
            <a:ahLst/>
            <a:cxnLst/>
            <a:rect l="l" t="t" r="r" b="b"/>
            <a:pathLst>
              <a:path w="2869807" h="925513">
                <a:moveTo>
                  <a:pt x="0" y="0"/>
                </a:moveTo>
                <a:lnTo>
                  <a:pt x="2869807" y="0"/>
                </a:lnTo>
                <a:lnTo>
                  <a:pt x="2869807" y="925513"/>
                </a:lnTo>
                <a:lnTo>
                  <a:pt x="0" y="925513"/>
                </a:lnTo>
                <a:lnTo>
                  <a:pt x="0" y="0"/>
                </a:lnTo>
                <a:close/>
              </a:path>
            </a:pathLst>
          </a:custGeom>
          <a:blipFill>
            <a:blip r:embed="rId5"/>
            <a:stretch>
              <a:fillRect/>
            </a:stretch>
          </a:blipFill>
        </p:spPr>
        <p:txBody>
          <a:bodyPr/>
          <a:lstStyle/>
          <a:p>
            <a:endParaRPr lang="nl-NL" sz="1200"/>
          </a:p>
        </p:txBody>
      </p:sp>
      <p:sp>
        <p:nvSpPr>
          <p:cNvPr id="7" name="TextBox 6">
            <a:extLst>
              <a:ext uri="{FF2B5EF4-FFF2-40B4-BE49-F238E27FC236}">
                <a16:creationId xmlns:a16="http://schemas.microsoft.com/office/drawing/2014/main" id="{7741D964-C3A0-F8C8-84E4-C97981B1D5BC}"/>
              </a:ext>
            </a:extLst>
          </p:cNvPr>
          <p:cNvSpPr txBox="1"/>
          <p:nvPr/>
        </p:nvSpPr>
        <p:spPr>
          <a:xfrm>
            <a:off x="914401" y="1607232"/>
            <a:ext cx="9753599" cy="4524315"/>
          </a:xfrm>
          <a:prstGeom prst="rect">
            <a:avLst/>
          </a:prstGeom>
          <a:noFill/>
        </p:spPr>
        <p:txBody>
          <a:bodyPr wrap="square" rtlCol="0">
            <a:spAutoFit/>
          </a:bodyPr>
          <a:lstStyle/>
          <a:p>
            <a:pPr algn="ctr"/>
            <a:endParaRPr lang="en-US" sz="2933" b="1" dirty="0">
              <a:solidFill>
                <a:srgbClr val="00B0F0"/>
              </a:solidFill>
              <a:latin typeface="Aptos" panose="020B0004020202020204" pitchFamily="34" charset="0"/>
            </a:endParaRPr>
          </a:p>
          <a:p>
            <a:pPr algn="ctr"/>
            <a:r>
              <a:rPr lang="en-US" sz="3600" b="1" dirty="0">
                <a:solidFill>
                  <a:srgbClr val="00B0F0"/>
                </a:solidFill>
                <a:latin typeface="Aptos" panose="020B0004020202020204" pitchFamily="34" charset="0"/>
              </a:rPr>
              <a:t>THANK YOU</a:t>
            </a:r>
          </a:p>
          <a:p>
            <a:pPr algn="ctr"/>
            <a:endParaRPr lang="en-US" sz="2933" b="1" dirty="0">
              <a:solidFill>
                <a:srgbClr val="00B0F0"/>
              </a:solidFill>
              <a:latin typeface="Aptos" panose="020B0004020202020204" pitchFamily="34" charset="0"/>
            </a:endParaRPr>
          </a:p>
          <a:p>
            <a:pPr algn="ctr"/>
            <a:r>
              <a:rPr lang="en-US" sz="2667" b="1" dirty="0">
                <a:solidFill>
                  <a:srgbClr val="00B0F0"/>
                </a:solidFill>
                <a:latin typeface="Aptos" panose="020B0004020202020204" pitchFamily="34" charset="0"/>
              </a:rPr>
              <a:t>From UNEP and UNEP-CCC’s</a:t>
            </a:r>
          </a:p>
          <a:p>
            <a:pPr algn="ctr"/>
            <a:r>
              <a:rPr lang="en-US" sz="2667" b="1" dirty="0">
                <a:solidFill>
                  <a:srgbClr val="00B0F0"/>
                </a:solidFill>
                <a:latin typeface="Aptos" panose="020B0004020202020204" pitchFamily="34" charset="0"/>
              </a:rPr>
              <a:t> Loss and Damage Team</a:t>
            </a:r>
          </a:p>
          <a:p>
            <a:pPr algn="ctr"/>
            <a:endParaRPr lang="en-US" sz="2667" b="1" dirty="0">
              <a:solidFill>
                <a:srgbClr val="00B0F0"/>
              </a:solidFill>
              <a:latin typeface="Aptos" panose="020B0004020202020204" pitchFamily="34" charset="0"/>
            </a:endParaRPr>
          </a:p>
          <a:p>
            <a:pPr algn="ctr"/>
            <a:endParaRPr lang="en-GB" sz="1333" b="1" dirty="0">
              <a:solidFill>
                <a:srgbClr val="000000"/>
              </a:solidFill>
              <a:latin typeface="Aptos" panose="020B0004020202020204" pitchFamily="34" charset="0"/>
            </a:endParaRPr>
          </a:p>
          <a:p>
            <a:pPr algn="ctr"/>
            <a:endParaRPr lang="en-GB" sz="1600" b="1" dirty="0">
              <a:solidFill>
                <a:srgbClr val="000000"/>
              </a:solidFill>
              <a:latin typeface="Aptos" panose="020B0004020202020204" pitchFamily="34" charset="0"/>
            </a:endParaRPr>
          </a:p>
          <a:p>
            <a:pPr algn="ctr"/>
            <a:r>
              <a:rPr lang="en-GB" sz="1200" b="1" dirty="0">
                <a:solidFill>
                  <a:srgbClr val="000000"/>
                </a:solidFill>
                <a:latin typeface="Aptos" panose="020B0004020202020204" pitchFamily="34" charset="0"/>
              </a:rPr>
              <a:t>Fatemeh Bakhtiari</a:t>
            </a:r>
          </a:p>
          <a:p>
            <a:pPr algn="ctr"/>
            <a:r>
              <a:rPr lang="en-GB" sz="1200" b="1" dirty="0">
                <a:solidFill>
                  <a:srgbClr val="000000"/>
                </a:solidFill>
                <a:latin typeface="Aptos" panose="020B0004020202020204" pitchFamily="34" charset="0"/>
              </a:rPr>
              <a:t>Senior advisor – Loss and Damage </a:t>
            </a:r>
          </a:p>
          <a:p>
            <a:pPr algn="ctr"/>
            <a:r>
              <a:rPr lang="en-GB" sz="1200" b="1" dirty="0">
                <a:solidFill>
                  <a:srgbClr val="000000"/>
                </a:solidFill>
                <a:latin typeface="Aptos" panose="020B0004020202020204" pitchFamily="34" charset="0"/>
                <a:hlinkClick r:id="rId6"/>
              </a:rPr>
              <a:t>fatemeh.bakhtiari@un.org</a:t>
            </a:r>
            <a:endParaRPr lang="en-GB" sz="1200" b="1" dirty="0">
              <a:solidFill>
                <a:srgbClr val="000000"/>
              </a:solidFill>
              <a:latin typeface="Aptos" panose="020B0004020202020204" pitchFamily="34" charset="0"/>
            </a:endParaRPr>
          </a:p>
          <a:p>
            <a:pPr algn="ctr"/>
            <a:endParaRPr lang="en-GB" sz="1600" b="1" dirty="0">
              <a:solidFill>
                <a:srgbClr val="000000"/>
              </a:solidFill>
              <a:latin typeface="Aptos" panose="020B0004020202020204" pitchFamily="34" charset="0"/>
            </a:endParaRPr>
          </a:p>
          <a:p>
            <a:pPr algn="ctr"/>
            <a:endParaRPr lang="en-GB" sz="1600" b="1" dirty="0">
              <a:solidFill>
                <a:srgbClr val="000000"/>
              </a:solidFill>
              <a:latin typeface="Aptos" panose="020B0004020202020204" pitchFamily="34" charset="0"/>
            </a:endParaRPr>
          </a:p>
          <a:p>
            <a:pPr algn="ctr"/>
            <a:endParaRPr lang="en-US" sz="1600" dirty="0">
              <a:latin typeface="Aptos" panose="020B0004020202020204" pitchFamily="34" charset="0"/>
            </a:endParaRPr>
          </a:p>
        </p:txBody>
      </p:sp>
    </p:spTree>
    <p:extLst>
      <p:ext uri="{BB962C8B-B14F-4D97-AF65-F5344CB8AC3E}">
        <p14:creationId xmlns:p14="http://schemas.microsoft.com/office/powerpoint/2010/main" val="43205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EAFEF6D2-F6EF-7FEA-CC9A-ABF194484C42}"/>
              </a:ext>
            </a:extLst>
          </p:cNvPr>
          <p:cNvSpPr/>
          <p:nvPr/>
        </p:nvSpPr>
        <p:spPr>
          <a:xfrm>
            <a:off x="304800" y="169384"/>
            <a:ext cx="1524000" cy="465615"/>
          </a:xfrm>
          <a:custGeom>
            <a:avLst/>
            <a:gdLst/>
            <a:ahLst/>
            <a:cxnLst/>
            <a:rect l="l" t="t" r="r" b="b"/>
            <a:pathLst>
              <a:path w="2869807" h="925513">
                <a:moveTo>
                  <a:pt x="0" y="0"/>
                </a:moveTo>
                <a:lnTo>
                  <a:pt x="2869807" y="0"/>
                </a:lnTo>
                <a:lnTo>
                  <a:pt x="2869807" y="925513"/>
                </a:lnTo>
                <a:lnTo>
                  <a:pt x="0" y="925513"/>
                </a:lnTo>
                <a:lnTo>
                  <a:pt x="0" y="0"/>
                </a:lnTo>
                <a:close/>
              </a:path>
            </a:pathLst>
          </a:custGeom>
          <a:blipFill>
            <a:blip r:embed="rId2"/>
            <a:stretch>
              <a:fillRect/>
            </a:stretch>
          </a:blipFill>
        </p:spPr>
        <p:txBody>
          <a:bodyPr/>
          <a:lstStyle/>
          <a:p>
            <a:endParaRPr lang="nl-NL" sz="1200" dirty="0"/>
          </a:p>
        </p:txBody>
      </p:sp>
      <p:sp>
        <p:nvSpPr>
          <p:cNvPr id="10" name="Rectangle 2">
            <a:extLst>
              <a:ext uri="{FF2B5EF4-FFF2-40B4-BE49-F238E27FC236}">
                <a16:creationId xmlns:a16="http://schemas.microsoft.com/office/drawing/2014/main" id="{B937492B-44B4-587E-346D-745DFD609A90}"/>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GB" sz="1200"/>
          </a:p>
        </p:txBody>
      </p:sp>
      <p:pic>
        <p:nvPicPr>
          <p:cNvPr id="16" name="Picture 15">
            <a:extLst>
              <a:ext uri="{FF2B5EF4-FFF2-40B4-BE49-F238E27FC236}">
                <a16:creationId xmlns:a16="http://schemas.microsoft.com/office/drawing/2014/main" id="{82F6D860-6F73-4DC5-F8C6-90DCF84C24D9}"/>
              </a:ext>
            </a:extLst>
          </p:cNvPr>
          <p:cNvPicPr>
            <a:picLocks noChangeAspect="1"/>
          </p:cNvPicPr>
          <p:nvPr/>
        </p:nvPicPr>
        <p:blipFill>
          <a:blip r:embed="rId3"/>
          <a:stretch>
            <a:fillRect/>
          </a:stretch>
        </p:blipFill>
        <p:spPr>
          <a:xfrm>
            <a:off x="825500" y="3942434"/>
            <a:ext cx="2006600" cy="20305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2" name="Picture 21" descr="A person in a striped shirt&#10;&#10;Description automatically generated">
            <a:extLst>
              <a:ext uri="{FF2B5EF4-FFF2-40B4-BE49-F238E27FC236}">
                <a16:creationId xmlns:a16="http://schemas.microsoft.com/office/drawing/2014/main" id="{97FE1F22-0F84-2702-8DB1-FEE3304DA5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78" t="-633" r="1978" b="7817"/>
          <a:stretch/>
        </p:blipFill>
        <p:spPr>
          <a:xfrm>
            <a:off x="6829894" y="3780348"/>
            <a:ext cx="2068741" cy="19783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6" name="Picture 25" descr="A person in a black jacket&#10;&#10;Description automatically generated">
            <a:extLst>
              <a:ext uri="{FF2B5EF4-FFF2-40B4-BE49-F238E27FC236}">
                <a16:creationId xmlns:a16="http://schemas.microsoft.com/office/drawing/2014/main" id="{147219FA-B0EF-508A-B530-4ABD6061595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950" t="32223" r="5696" b="10220"/>
          <a:stretch/>
        </p:blipFill>
        <p:spPr>
          <a:xfrm>
            <a:off x="6829894" y="1274525"/>
            <a:ext cx="2096841" cy="20673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8" name="Picture 27" descr="A close-up of a person smiling&#10;&#10;Description automatically generated">
            <a:extLst>
              <a:ext uri="{FF2B5EF4-FFF2-40B4-BE49-F238E27FC236}">
                <a16:creationId xmlns:a16="http://schemas.microsoft.com/office/drawing/2014/main" id="{6ADFE54A-38EE-03E6-E012-70104A784DD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519" b="22036"/>
          <a:stretch/>
        </p:blipFill>
        <p:spPr>
          <a:xfrm>
            <a:off x="841831" y="1274525"/>
            <a:ext cx="2060575" cy="20283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0" name="TextBox 29">
            <a:extLst>
              <a:ext uri="{FF2B5EF4-FFF2-40B4-BE49-F238E27FC236}">
                <a16:creationId xmlns:a16="http://schemas.microsoft.com/office/drawing/2014/main" id="{18CD21EA-F339-E806-27F3-1041EED4286A}"/>
              </a:ext>
            </a:extLst>
          </p:cNvPr>
          <p:cNvSpPr txBox="1"/>
          <p:nvPr/>
        </p:nvSpPr>
        <p:spPr>
          <a:xfrm>
            <a:off x="3035342" y="155080"/>
            <a:ext cx="6129337" cy="800219"/>
          </a:xfrm>
          <a:prstGeom prst="rect">
            <a:avLst/>
          </a:prstGeom>
          <a:noFill/>
        </p:spPr>
        <p:txBody>
          <a:bodyPr wrap="square" lIns="60960" tIns="30480" rIns="60960" bIns="30480" anchor="t">
            <a:spAutoFit/>
          </a:bodyPr>
          <a:lstStyle/>
          <a:p>
            <a:pPr algn="ctr"/>
            <a:r>
              <a:rPr lang="en-US" sz="2400" b="1" dirty="0">
                <a:solidFill>
                  <a:schemeClr val="accent1"/>
                </a:solidFill>
                <a:latin typeface="Aptos"/>
              </a:rPr>
              <a:t>The UNEP Copenhagen Climate Centre Loss and Damage Team</a:t>
            </a:r>
          </a:p>
        </p:txBody>
      </p:sp>
      <p:sp>
        <p:nvSpPr>
          <p:cNvPr id="31" name="TextBox 30">
            <a:extLst>
              <a:ext uri="{FF2B5EF4-FFF2-40B4-BE49-F238E27FC236}">
                <a16:creationId xmlns:a16="http://schemas.microsoft.com/office/drawing/2014/main" id="{8CF52178-478B-BE0B-CF6D-D14C2C4762CC}"/>
              </a:ext>
            </a:extLst>
          </p:cNvPr>
          <p:cNvSpPr txBox="1"/>
          <p:nvPr/>
        </p:nvSpPr>
        <p:spPr>
          <a:xfrm>
            <a:off x="3175108" y="1242726"/>
            <a:ext cx="3185692" cy="2123658"/>
          </a:xfrm>
          <a:prstGeom prst="rect">
            <a:avLst/>
          </a:prstGeom>
          <a:noFill/>
        </p:spPr>
        <p:txBody>
          <a:bodyPr wrap="square">
            <a:spAutoFit/>
          </a:bodyPr>
          <a:lstStyle/>
          <a:p>
            <a:r>
              <a:rPr lang="en-GB" sz="1200" b="1" dirty="0">
                <a:solidFill>
                  <a:srgbClr val="00B0F0"/>
                </a:solidFill>
                <a:latin typeface="Aptos" panose="020B0004020202020204" pitchFamily="34" charset="0"/>
              </a:rPr>
              <a:t>Fatemeh Bakhtiari</a:t>
            </a:r>
            <a:br>
              <a:rPr lang="en-GB" sz="1200" dirty="0">
                <a:solidFill>
                  <a:srgbClr val="000000"/>
                </a:solidFill>
                <a:latin typeface="Aptos" panose="020B0004020202020204" pitchFamily="34" charset="0"/>
              </a:rPr>
            </a:br>
            <a:r>
              <a:rPr lang="en-GB" sz="1200" dirty="0">
                <a:solidFill>
                  <a:srgbClr val="000000"/>
                </a:solidFill>
                <a:latin typeface="Aptos" panose="020B0004020202020204" pitchFamily="34" charset="0"/>
              </a:rPr>
              <a:t>Senior advisor, Loss and Damage, UNEP CCC</a:t>
            </a:r>
          </a:p>
          <a:p>
            <a:endParaRPr lang="en-GB" sz="1200" dirty="0">
              <a:solidFill>
                <a:srgbClr val="000000"/>
              </a:solidFill>
              <a:latin typeface="Aptos" panose="020B0004020202020204" pitchFamily="34" charset="0"/>
            </a:endParaRPr>
          </a:p>
          <a:p>
            <a:pPr marL="190510" indent="-190510">
              <a:buFont typeface="Arial" panose="020B0604020202020204" pitchFamily="34" charset="0"/>
              <a:buChar char="•"/>
            </a:pPr>
            <a:r>
              <a:rPr lang="en-GB" sz="1200" dirty="0">
                <a:solidFill>
                  <a:srgbClr val="000000"/>
                </a:solidFill>
                <a:latin typeface="Aptos" panose="020B0004020202020204" pitchFamily="34" charset="0"/>
              </a:rPr>
              <a:t>Manages the L&amp;D pipeline at UNEP-CCC </a:t>
            </a:r>
          </a:p>
          <a:p>
            <a:pPr marL="190510" indent="-190510">
              <a:buFont typeface="Arial" panose="020B0604020202020204" pitchFamily="34" charset="0"/>
              <a:buChar char="•"/>
            </a:pPr>
            <a:r>
              <a:rPr lang="en-US" sz="1200" dirty="0">
                <a:solidFill>
                  <a:srgbClr val="000000"/>
                </a:solidFill>
                <a:latin typeface="Aptos" panose="020B0004020202020204" pitchFamily="34" charset="0"/>
              </a:rPr>
              <a:t>Works with policy and methodological development related to L&amp;D reporting</a:t>
            </a:r>
          </a:p>
          <a:p>
            <a:pPr marL="190510" indent="-190510">
              <a:buFont typeface="Arial" panose="020B0604020202020204" pitchFamily="34" charset="0"/>
              <a:buChar char="•"/>
            </a:pPr>
            <a:r>
              <a:rPr lang="en-US" sz="1200" dirty="0">
                <a:solidFill>
                  <a:srgbClr val="000000"/>
                </a:solidFill>
                <a:latin typeface="Aptos" panose="020B0004020202020204" pitchFamily="34" charset="0"/>
              </a:rPr>
              <a:t>Supports member states in establishing transparency frameworks to enhance data for L&amp;D assessment and BRT reporting</a:t>
            </a:r>
          </a:p>
          <a:p>
            <a:pPr marL="190510" indent="-190510">
              <a:buFont typeface="Arial" panose="020B0604020202020204" pitchFamily="34" charset="0"/>
              <a:buChar char="•"/>
            </a:pPr>
            <a:r>
              <a:rPr lang="en-US" sz="1200" dirty="0">
                <a:solidFill>
                  <a:srgbClr val="000000"/>
                </a:solidFill>
                <a:latin typeface="Aptos" panose="020B0004020202020204" pitchFamily="34" charset="0"/>
              </a:rPr>
              <a:t>Expert in Sustainable Development Assessments</a:t>
            </a:r>
            <a:endParaRPr lang="en-GB" sz="1200" dirty="0">
              <a:solidFill>
                <a:srgbClr val="000000"/>
              </a:solidFill>
              <a:latin typeface="Aptos" panose="020B0004020202020204" pitchFamily="34" charset="0"/>
            </a:endParaRPr>
          </a:p>
        </p:txBody>
      </p:sp>
      <p:sp>
        <p:nvSpPr>
          <p:cNvPr id="32" name="TextBox 31">
            <a:extLst>
              <a:ext uri="{FF2B5EF4-FFF2-40B4-BE49-F238E27FC236}">
                <a16:creationId xmlns:a16="http://schemas.microsoft.com/office/drawing/2014/main" id="{BA2DFEAD-A951-1D2A-4932-704B035817E6}"/>
              </a:ext>
            </a:extLst>
          </p:cNvPr>
          <p:cNvSpPr txBox="1"/>
          <p:nvPr/>
        </p:nvSpPr>
        <p:spPr>
          <a:xfrm>
            <a:off x="3251200" y="3930488"/>
            <a:ext cx="2928395" cy="2677656"/>
          </a:xfrm>
          <a:prstGeom prst="rect">
            <a:avLst/>
          </a:prstGeom>
          <a:noFill/>
        </p:spPr>
        <p:txBody>
          <a:bodyPr wrap="square">
            <a:spAutoFit/>
          </a:bodyPr>
          <a:lstStyle/>
          <a:p>
            <a:r>
              <a:rPr lang="en-GB" sz="1200" b="1" dirty="0">
                <a:solidFill>
                  <a:srgbClr val="00B0F0"/>
                </a:solidFill>
                <a:latin typeface="Aptos" panose="020B0004020202020204" pitchFamily="34" charset="0"/>
              </a:rPr>
              <a:t>Julia Rocha Romero</a:t>
            </a:r>
          </a:p>
          <a:p>
            <a:r>
              <a:rPr lang="en-GB" sz="1200" dirty="0">
                <a:solidFill>
                  <a:srgbClr val="000000"/>
                </a:solidFill>
                <a:latin typeface="Aptos" panose="020B0004020202020204" pitchFamily="34" charset="0"/>
              </a:rPr>
              <a:t>Program Officer for Climate Policy, UNEP CCC</a:t>
            </a:r>
          </a:p>
          <a:p>
            <a:endParaRPr lang="en-GB" sz="1200" dirty="0">
              <a:solidFill>
                <a:srgbClr val="000000"/>
              </a:solidFill>
              <a:latin typeface="Aptos" panose="020B0004020202020204" pitchFamily="34" charset="0"/>
            </a:endParaRPr>
          </a:p>
          <a:p>
            <a:pPr marL="190510" indent="-190510">
              <a:buFont typeface="Arial" panose="020B0604020202020204" pitchFamily="34" charset="0"/>
              <a:buChar char="•"/>
            </a:pPr>
            <a:r>
              <a:rPr lang="en-GB" sz="1200" dirty="0">
                <a:solidFill>
                  <a:srgbClr val="000000"/>
                </a:solidFill>
                <a:latin typeface="Aptos" panose="020B0004020202020204" pitchFamily="34" charset="0"/>
              </a:rPr>
              <a:t>Policy expert contributing to the Nature-based Solutions and L&amp;D work being  developed at UNEP-CCC</a:t>
            </a:r>
          </a:p>
          <a:p>
            <a:pPr marL="190510" indent="-190510">
              <a:buFont typeface="Arial" panose="020B0604020202020204" pitchFamily="34" charset="0"/>
              <a:buChar char="•"/>
            </a:pPr>
            <a:r>
              <a:rPr lang="en-GB" sz="1200" dirty="0">
                <a:solidFill>
                  <a:srgbClr val="000000"/>
                </a:solidFill>
                <a:latin typeface="Aptos" panose="020B0004020202020204" pitchFamily="34" charset="0"/>
              </a:rPr>
              <a:t>Specializes climate vulnerabilities in urban areas </a:t>
            </a:r>
          </a:p>
          <a:p>
            <a:pPr marL="190510" indent="-190510">
              <a:buFont typeface="Arial" panose="020B0604020202020204" pitchFamily="34" charset="0"/>
              <a:buChar char="•"/>
            </a:pPr>
            <a:r>
              <a:rPr lang="en-GB" sz="1200" dirty="0">
                <a:solidFill>
                  <a:srgbClr val="000000"/>
                </a:solidFill>
                <a:latin typeface="Aptos" panose="020B0004020202020204" pitchFamily="34" charset="0"/>
              </a:rPr>
              <a:t>Works across the climate Mitigation and Adaptation spectrum and provides support to member states on climate transparency projects related to NDC ambition</a:t>
            </a:r>
            <a:endParaRPr lang="en-GB" sz="1200" dirty="0"/>
          </a:p>
        </p:txBody>
      </p:sp>
      <p:sp>
        <p:nvSpPr>
          <p:cNvPr id="33" name="TextBox 32">
            <a:extLst>
              <a:ext uri="{FF2B5EF4-FFF2-40B4-BE49-F238E27FC236}">
                <a16:creationId xmlns:a16="http://schemas.microsoft.com/office/drawing/2014/main" id="{7D72ABF8-9BB2-5622-8155-CD16CF0CE6F3}"/>
              </a:ext>
            </a:extLst>
          </p:cNvPr>
          <p:cNvSpPr txBox="1"/>
          <p:nvPr/>
        </p:nvSpPr>
        <p:spPr>
          <a:xfrm>
            <a:off x="9186068" y="1257431"/>
            <a:ext cx="2802732" cy="2308324"/>
          </a:xfrm>
          <a:prstGeom prst="rect">
            <a:avLst/>
          </a:prstGeom>
          <a:noFill/>
        </p:spPr>
        <p:txBody>
          <a:bodyPr wrap="square">
            <a:spAutoFit/>
          </a:bodyPr>
          <a:lstStyle/>
          <a:p>
            <a:r>
              <a:rPr lang="en-GB" sz="1200" b="1" dirty="0">
                <a:solidFill>
                  <a:srgbClr val="00B0F0"/>
                </a:solidFill>
                <a:latin typeface="Aptos" panose="020B0004020202020204" pitchFamily="34" charset="0"/>
              </a:rPr>
              <a:t>Joshitha Sankam</a:t>
            </a:r>
            <a:r>
              <a:rPr lang="en-GB" sz="1200" dirty="0">
                <a:solidFill>
                  <a:srgbClr val="00B0F0"/>
                </a:solidFill>
                <a:latin typeface="Aptos" panose="020B0004020202020204" pitchFamily="34" charset="0"/>
              </a:rPr>
              <a:t> </a:t>
            </a:r>
          </a:p>
          <a:p>
            <a:r>
              <a:rPr lang="en-GB" sz="1200" dirty="0">
                <a:solidFill>
                  <a:srgbClr val="000000"/>
                </a:solidFill>
                <a:latin typeface="Aptos" panose="020B0004020202020204" pitchFamily="34" charset="0"/>
              </a:rPr>
              <a:t>Program Officer for Loss and Damage, UNEP CCC</a:t>
            </a:r>
          </a:p>
          <a:p>
            <a:endParaRPr lang="en-GB" sz="1200" dirty="0">
              <a:solidFill>
                <a:srgbClr val="000000"/>
              </a:solidFill>
              <a:latin typeface="Aptos" panose="020B0004020202020204" pitchFamily="34" charset="0"/>
            </a:endParaRPr>
          </a:p>
          <a:p>
            <a:pPr marL="190510" indent="-190510">
              <a:buFont typeface="Arial" panose="020B0604020202020204" pitchFamily="34" charset="0"/>
              <a:buChar char="•"/>
            </a:pPr>
            <a:r>
              <a:rPr lang="en-US" sz="1200" dirty="0">
                <a:solidFill>
                  <a:srgbClr val="000000"/>
                </a:solidFill>
                <a:latin typeface="Aptos" panose="020B0004020202020204" pitchFamily="34" charset="0"/>
              </a:rPr>
              <a:t>Provides science-based advice on L&amp;D and adaptation and assists in the development of knowledge and capacity-building products</a:t>
            </a:r>
          </a:p>
          <a:p>
            <a:pPr marL="190510" indent="-190510">
              <a:buFont typeface="Arial" panose="020B0604020202020204" pitchFamily="34" charset="0"/>
              <a:buChar char="•"/>
            </a:pPr>
            <a:r>
              <a:rPr lang="en-US" sz="1200" dirty="0">
                <a:solidFill>
                  <a:srgbClr val="000000"/>
                </a:solidFill>
                <a:latin typeface="Aptos" panose="020B0004020202020204" pitchFamily="34" charset="0"/>
              </a:rPr>
              <a:t>Specializes in the domain of Climate Change and Health, with a focus on Planetary Health</a:t>
            </a:r>
            <a:endParaRPr lang="en-GB" sz="1200" dirty="0">
              <a:solidFill>
                <a:srgbClr val="000000"/>
              </a:solidFill>
              <a:latin typeface="Aptos" panose="020B0004020202020204" pitchFamily="34" charset="0"/>
            </a:endParaRPr>
          </a:p>
          <a:p>
            <a:pPr marL="190510" indent="-190510">
              <a:buFont typeface="Arial" panose="020B0604020202020204" pitchFamily="34" charset="0"/>
              <a:buChar char="•"/>
            </a:pPr>
            <a:endParaRPr lang="en-GB" sz="1200" dirty="0"/>
          </a:p>
        </p:txBody>
      </p:sp>
      <p:sp>
        <p:nvSpPr>
          <p:cNvPr id="35" name="TextBox 34">
            <a:extLst>
              <a:ext uri="{FF2B5EF4-FFF2-40B4-BE49-F238E27FC236}">
                <a16:creationId xmlns:a16="http://schemas.microsoft.com/office/drawing/2014/main" id="{286BE3AD-60B0-83BC-C3EA-64CD8560200F}"/>
              </a:ext>
            </a:extLst>
          </p:cNvPr>
          <p:cNvSpPr txBox="1"/>
          <p:nvPr/>
        </p:nvSpPr>
        <p:spPr>
          <a:xfrm>
            <a:off x="9162005" y="3745883"/>
            <a:ext cx="2928395" cy="2123658"/>
          </a:xfrm>
          <a:prstGeom prst="rect">
            <a:avLst/>
          </a:prstGeom>
          <a:noFill/>
        </p:spPr>
        <p:txBody>
          <a:bodyPr wrap="square">
            <a:spAutoFit/>
          </a:bodyPr>
          <a:lstStyle/>
          <a:p>
            <a:r>
              <a:rPr lang="en-GB" sz="1200" b="1" dirty="0">
                <a:solidFill>
                  <a:srgbClr val="00B0F0"/>
                </a:solidFill>
                <a:latin typeface="Aptos" panose="020B0004020202020204" pitchFamily="34" charset="0"/>
              </a:rPr>
              <a:t>Henry Neufeldt</a:t>
            </a:r>
            <a:r>
              <a:rPr lang="en-GB" sz="1200" dirty="0">
                <a:solidFill>
                  <a:srgbClr val="00B0F0"/>
                </a:solidFill>
                <a:latin typeface="Aptos" panose="020B0004020202020204" pitchFamily="34" charset="0"/>
              </a:rPr>
              <a:t> </a:t>
            </a:r>
          </a:p>
          <a:p>
            <a:r>
              <a:rPr lang="en-GB" sz="1200" dirty="0">
                <a:solidFill>
                  <a:srgbClr val="000000"/>
                </a:solidFill>
                <a:latin typeface="Aptos" panose="020B0004020202020204" pitchFamily="34" charset="0"/>
              </a:rPr>
              <a:t>Head of Section </a:t>
            </a:r>
            <a:r>
              <a:rPr lang="en-US" sz="1200" dirty="0">
                <a:solidFill>
                  <a:srgbClr val="000000"/>
                </a:solidFill>
                <a:latin typeface="Aptos" panose="020B0004020202020204" pitchFamily="34" charset="0"/>
              </a:rPr>
              <a:t> Impact Assessment and Adaptation Analysis, </a:t>
            </a:r>
            <a:endParaRPr lang="en-GB" sz="1200" dirty="0">
              <a:solidFill>
                <a:srgbClr val="000000"/>
              </a:solidFill>
              <a:latin typeface="Aptos" panose="020B0004020202020204" pitchFamily="34" charset="0"/>
            </a:endParaRPr>
          </a:p>
          <a:p>
            <a:r>
              <a:rPr lang="en-GB" sz="1200" dirty="0">
                <a:solidFill>
                  <a:srgbClr val="000000"/>
                </a:solidFill>
                <a:latin typeface="Aptos" panose="020B0004020202020204" pitchFamily="34" charset="0"/>
              </a:rPr>
              <a:t>UNEP CCC</a:t>
            </a:r>
          </a:p>
          <a:p>
            <a:endParaRPr lang="en-GB" sz="1200" dirty="0">
              <a:solidFill>
                <a:srgbClr val="000000"/>
              </a:solidFill>
              <a:latin typeface="Aptos" panose="020B0004020202020204" pitchFamily="34" charset="0"/>
            </a:endParaRPr>
          </a:p>
          <a:p>
            <a:pPr marL="190510" indent="-190510">
              <a:buFont typeface="Arial" panose="020B0604020202020204" pitchFamily="34" charset="0"/>
              <a:buChar char="•"/>
            </a:pPr>
            <a:r>
              <a:rPr lang="en-GB" sz="1200" dirty="0">
                <a:solidFill>
                  <a:srgbClr val="000000"/>
                </a:solidFill>
                <a:latin typeface="Aptos" panose="020B0004020202020204" pitchFamily="34" charset="0"/>
              </a:rPr>
              <a:t>Chief Editor of UNEP’s Adaptation Gap Report </a:t>
            </a:r>
          </a:p>
          <a:p>
            <a:pPr marL="190510" indent="-190510">
              <a:buFont typeface="Arial" panose="020B0604020202020204" pitchFamily="34" charset="0"/>
              <a:buChar char="•"/>
            </a:pPr>
            <a:r>
              <a:rPr lang="en-US" sz="1200" dirty="0">
                <a:solidFill>
                  <a:srgbClr val="000000"/>
                </a:solidFill>
                <a:latin typeface="Aptos" panose="020B0004020202020204" pitchFamily="34" charset="0"/>
              </a:rPr>
              <a:t>Leads UNEP-CCC’s work on climate risks and transparency in adaptation</a:t>
            </a:r>
          </a:p>
          <a:p>
            <a:pPr marL="190510" indent="-190510">
              <a:buFont typeface="Arial" panose="020B0604020202020204" pitchFamily="34" charset="0"/>
              <a:buChar char="•"/>
            </a:pPr>
            <a:r>
              <a:rPr lang="en-US" sz="1200" dirty="0">
                <a:solidFill>
                  <a:srgbClr val="000000"/>
                </a:solidFill>
                <a:latin typeface="Aptos" panose="020B0004020202020204" pitchFamily="34" charset="0"/>
              </a:rPr>
              <a:t>Lead author of the IPCC’s Sixth Assessment Report</a:t>
            </a:r>
            <a:endParaRPr lang="en-GB" sz="1200" dirty="0">
              <a:solidFill>
                <a:srgbClr val="000000"/>
              </a:solidFill>
              <a:latin typeface="Aptos" panose="020B0004020202020204" pitchFamily="34" charset="0"/>
            </a:endParaRPr>
          </a:p>
        </p:txBody>
      </p:sp>
    </p:spTree>
    <p:extLst>
      <p:ext uri="{BB962C8B-B14F-4D97-AF65-F5344CB8AC3E}">
        <p14:creationId xmlns:p14="http://schemas.microsoft.com/office/powerpoint/2010/main" val="3555297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AD6C-5EA0-ECAC-F2AE-732A5FF105E7}"/>
              </a:ext>
            </a:extLst>
          </p:cNvPr>
          <p:cNvSpPr>
            <a:spLocks noGrp="1"/>
          </p:cNvSpPr>
          <p:nvPr>
            <p:ph type="title"/>
          </p:nvPr>
        </p:nvSpPr>
        <p:spPr>
          <a:xfrm>
            <a:off x="2939441" y="584200"/>
            <a:ext cx="5486400" cy="762000"/>
          </a:xfrm>
        </p:spPr>
        <p:txBody>
          <a:bodyPr>
            <a:normAutofit fontScale="90000"/>
          </a:bodyPr>
          <a:lstStyle/>
          <a:p>
            <a:r>
              <a:rPr lang="en-GB" sz="2667" b="1" kern="150" dirty="0">
                <a:solidFill>
                  <a:srgbClr val="00B0F0"/>
                </a:solidFill>
                <a:latin typeface="Aptos Display" panose="020B0004020202020204" pitchFamily="34" charset="0"/>
                <a:ea typeface="Times New Roman" panose="02020603050405020304" pitchFamily="18" charset="0"/>
              </a:rPr>
              <a:t>Developing Best Practice Loss and Damage Indicators and Reporting Tools</a:t>
            </a:r>
            <a:br>
              <a:rPr lang="en-GB" sz="1200" b="1" kern="150" dirty="0">
                <a:solidFill>
                  <a:srgbClr val="0F4761"/>
                </a:solidFill>
                <a:latin typeface="Aptos Display" panose="020B0004020202020204" pitchFamily="34"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DA525FBB-B8F1-A8FB-22D0-41C58F8EA895}"/>
              </a:ext>
            </a:extLst>
          </p:cNvPr>
          <p:cNvSpPr>
            <a:spLocks noGrp="1"/>
          </p:cNvSpPr>
          <p:nvPr>
            <p:ph sz="half" idx="1"/>
          </p:nvPr>
        </p:nvSpPr>
        <p:spPr>
          <a:xfrm>
            <a:off x="304800" y="1549400"/>
            <a:ext cx="5283200" cy="4989186"/>
          </a:xfrm>
        </p:spPr>
        <p:txBody>
          <a:bodyPr>
            <a:normAutofit lnSpcReduction="10000"/>
          </a:bodyPr>
          <a:lstStyle/>
          <a:p>
            <a:pPr marL="0" indent="0" algn="ctr">
              <a:buNone/>
            </a:pPr>
            <a:r>
              <a:rPr lang="en-US" b="1" dirty="0">
                <a:solidFill>
                  <a:srgbClr val="FF0066"/>
                </a:solidFill>
              </a:rPr>
              <a:t>Workshop Objectives </a:t>
            </a:r>
          </a:p>
          <a:p>
            <a:pPr marL="0" indent="0" algn="ctr">
              <a:buNone/>
            </a:pPr>
            <a:endParaRPr lang="en-US" dirty="0"/>
          </a:p>
          <a:p>
            <a:pPr marL="228611" indent="-228611" algn="just">
              <a:lnSpc>
                <a:spcPct val="105000"/>
              </a:lnSpc>
              <a:spcAft>
                <a:spcPts val="533"/>
              </a:spcAft>
              <a:buFont typeface="+mj-lt"/>
              <a:buAutoNum type="arabicPeriod"/>
            </a:pPr>
            <a:r>
              <a:rPr lang="en-GB" sz="1533" b="1" kern="150" dirty="0">
                <a:latin typeface="Aptos" panose="020B0004020202020204" pitchFamily="34" charset="0"/>
                <a:ea typeface="Aptos" panose="020B0004020202020204" pitchFamily="34" charset="0"/>
                <a:cs typeface="Times New Roman" panose="02020603050405020304" pitchFamily="18" charset="0"/>
              </a:rPr>
              <a:t>To develop comprehensive L&amp;D indicators:</a:t>
            </a:r>
            <a:r>
              <a:rPr lang="en-GB" sz="1533" kern="150" dirty="0">
                <a:latin typeface="Aptos" panose="020B0004020202020204" pitchFamily="34" charset="0"/>
                <a:ea typeface="Aptos" panose="020B0004020202020204" pitchFamily="34" charset="0"/>
                <a:cs typeface="Times New Roman" panose="02020603050405020304" pitchFamily="18" charset="0"/>
              </a:rPr>
              <a:t> Identify and refine indicators that can accurately assess and report the impacts of climate change across various sectors, in line with UNFCCC guidelines.</a:t>
            </a:r>
          </a:p>
          <a:p>
            <a:pPr marL="228611" indent="-228611" algn="just">
              <a:lnSpc>
                <a:spcPct val="105000"/>
              </a:lnSpc>
              <a:spcAft>
                <a:spcPts val="533"/>
              </a:spcAft>
              <a:buFont typeface="+mj-lt"/>
              <a:buAutoNum type="arabicPeriod"/>
            </a:pPr>
            <a:r>
              <a:rPr lang="en-GB" sz="1533" b="1" kern="150" dirty="0">
                <a:latin typeface="Aptos" panose="020B0004020202020204" pitchFamily="34" charset="0"/>
                <a:ea typeface="Aptos" panose="020B0004020202020204" pitchFamily="34" charset="0"/>
                <a:cs typeface="Times New Roman" panose="02020603050405020304" pitchFamily="18" charset="0"/>
              </a:rPr>
              <a:t>To enhance countries' capacity for L&amp;D measurement and reporting:</a:t>
            </a:r>
            <a:r>
              <a:rPr lang="en-GB" sz="1533" kern="150" dirty="0">
                <a:latin typeface="Aptos" panose="020B0004020202020204" pitchFamily="34" charset="0"/>
                <a:ea typeface="Aptos" panose="020B0004020202020204" pitchFamily="34" charset="0"/>
                <a:cs typeface="Times New Roman" panose="02020603050405020304" pitchFamily="18" charset="0"/>
              </a:rPr>
              <a:t> Provide tools and methodologies that can help member states effectively measure, document, and report their losses and damages, thus supporting their engagement with the Santiago Network.</a:t>
            </a:r>
          </a:p>
          <a:p>
            <a:pPr marL="228611" indent="-228611" algn="just">
              <a:lnSpc>
                <a:spcPct val="105000"/>
              </a:lnSpc>
              <a:spcAft>
                <a:spcPts val="533"/>
              </a:spcAft>
              <a:buFont typeface="+mj-lt"/>
              <a:buAutoNum type="arabicPeriod"/>
            </a:pPr>
            <a:r>
              <a:rPr lang="en-GB" sz="1533" b="1" kern="150" dirty="0">
                <a:latin typeface="Aptos" panose="020B0004020202020204" pitchFamily="34" charset="0"/>
                <a:ea typeface="Aptos" panose="020B0004020202020204" pitchFamily="34" charset="0"/>
                <a:cs typeface="Times New Roman" panose="02020603050405020304" pitchFamily="18" charset="0"/>
              </a:rPr>
              <a:t>To coordinate L&amp;D transparency with international processes: </a:t>
            </a:r>
            <a:r>
              <a:rPr lang="en-GB" sz="1533" kern="150" dirty="0">
                <a:latin typeface="Aptos" panose="020B0004020202020204" pitchFamily="34" charset="0"/>
                <a:ea typeface="Aptos" panose="020B0004020202020204" pitchFamily="34" charset="0"/>
                <a:cs typeface="Times New Roman" panose="02020603050405020304" pitchFamily="18" charset="0"/>
              </a:rPr>
              <a:t>Align </a:t>
            </a:r>
            <a:r>
              <a:rPr lang="en-US" sz="1533" kern="150" dirty="0">
                <a:latin typeface="Aptos" panose="020B0004020202020204" pitchFamily="34" charset="0"/>
                <a:ea typeface="Aptos" panose="020B0004020202020204" pitchFamily="34" charset="0"/>
                <a:cs typeface="Times New Roman" panose="02020603050405020304" pitchFamily="18" charset="0"/>
              </a:rPr>
              <a:t>UNEP’s </a:t>
            </a:r>
            <a:r>
              <a:rPr lang="en-GB" sz="1533" kern="150" dirty="0">
                <a:latin typeface="Aptos" panose="020B0004020202020204" pitchFamily="34" charset="0"/>
                <a:ea typeface="Aptos" panose="020B0004020202020204" pitchFamily="34" charset="0"/>
                <a:cs typeface="Times New Roman" panose="02020603050405020304" pitchFamily="18" charset="0"/>
              </a:rPr>
              <a:t>efforts with global frameworks, including the Paris Agreement and the Warsaw International Mechanism (WIM), to enhance the consistency and comparability of L&amp;D reporting.</a:t>
            </a:r>
          </a:p>
          <a:p>
            <a:pPr marL="0" indent="0" algn="ctr">
              <a:buNone/>
            </a:pPr>
            <a:endParaRPr lang="en-GB" dirty="0"/>
          </a:p>
        </p:txBody>
      </p:sp>
      <p:sp>
        <p:nvSpPr>
          <p:cNvPr id="4" name="Content Placeholder 3">
            <a:extLst>
              <a:ext uri="{FF2B5EF4-FFF2-40B4-BE49-F238E27FC236}">
                <a16:creationId xmlns:a16="http://schemas.microsoft.com/office/drawing/2014/main" id="{0CDCA65C-1E42-7B8A-7C6C-0AF463628316}"/>
              </a:ext>
            </a:extLst>
          </p:cNvPr>
          <p:cNvSpPr>
            <a:spLocks noGrp="1"/>
          </p:cNvSpPr>
          <p:nvPr>
            <p:ph sz="half" idx="2"/>
          </p:nvPr>
        </p:nvSpPr>
        <p:spPr>
          <a:xfrm>
            <a:off x="5943600" y="1549400"/>
            <a:ext cx="5283200" cy="4989186"/>
          </a:xfrm>
        </p:spPr>
        <p:txBody>
          <a:bodyPr>
            <a:normAutofit lnSpcReduction="10000"/>
          </a:bodyPr>
          <a:lstStyle/>
          <a:p>
            <a:pPr marL="0" indent="0" algn="ctr">
              <a:buNone/>
            </a:pPr>
            <a:r>
              <a:rPr lang="en-US" b="1" dirty="0">
                <a:solidFill>
                  <a:srgbClr val="FF0066"/>
                </a:solidFill>
              </a:rPr>
              <a:t>Expected Outcomes of Workshop</a:t>
            </a:r>
          </a:p>
          <a:p>
            <a:pPr marL="0" indent="0" algn="ctr">
              <a:buNone/>
            </a:pPr>
            <a:endParaRPr lang="en-US" b="1" dirty="0">
              <a:solidFill>
                <a:srgbClr val="FF0066"/>
              </a:solidFill>
            </a:endParaRPr>
          </a:p>
          <a:p>
            <a:pPr algn="just">
              <a:lnSpc>
                <a:spcPct val="105000"/>
              </a:lnSpc>
              <a:spcAft>
                <a:spcPts val="533"/>
              </a:spcAft>
              <a:buFont typeface="Wingdings" panose="05000000000000000000" pitchFamily="2" charset="2"/>
              <a:buChar char="ü"/>
            </a:pPr>
            <a:r>
              <a:rPr lang="en-US" sz="1533" kern="150" dirty="0">
                <a:latin typeface="Aptos" panose="020B0004020202020204" pitchFamily="34" charset="0"/>
                <a:cs typeface="Times New Roman" panose="02020603050405020304" pitchFamily="18" charset="0"/>
              </a:rPr>
              <a:t>Participants will gain a </a:t>
            </a:r>
            <a:r>
              <a:rPr lang="en-US" sz="1533" b="1" kern="150" dirty="0">
                <a:latin typeface="Aptos" panose="020B0004020202020204" pitchFamily="34" charset="0"/>
                <a:cs typeface="Times New Roman" panose="02020603050405020304" pitchFamily="18" charset="0"/>
              </a:rPr>
              <a:t>deeper understanding of L&amp;D indicators </a:t>
            </a:r>
            <a:r>
              <a:rPr lang="en-US" sz="1533" kern="150" dirty="0">
                <a:latin typeface="Aptos" panose="020B0004020202020204" pitchFamily="34" charset="0"/>
                <a:cs typeface="Times New Roman" panose="02020603050405020304" pitchFamily="18" charset="0"/>
              </a:rPr>
              <a:t>and </a:t>
            </a:r>
            <a:r>
              <a:rPr lang="en-US" sz="1533" b="1" kern="150" dirty="0">
                <a:latin typeface="Aptos" panose="020B0004020202020204" pitchFamily="34" charset="0"/>
                <a:cs typeface="Times New Roman" panose="02020603050405020304" pitchFamily="18" charset="0"/>
              </a:rPr>
              <a:t>reporting tools that are directly applicable to UNFCCC processes</a:t>
            </a:r>
            <a:r>
              <a:rPr lang="en-US" sz="1533" kern="150" dirty="0">
                <a:latin typeface="Aptos" panose="020B0004020202020204" pitchFamily="34" charset="0"/>
                <a:cs typeface="Times New Roman" panose="02020603050405020304" pitchFamily="18" charset="0"/>
              </a:rPr>
              <a:t>. </a:t>
            </a:r>
          </a:p>
          <a:p>
            <a:pPr algn="just">
              <a:lnSpc>
                <a:spcPct val="105000"/>
              </a:lnSpc>
              <a:spcAft>
                <a:spcPts val="533"/>
              </a:spcAft>
              <a:buFont typeface="Wingdings" panose="05000000000000000000" pitchFamily="2" charset="2"/>
              <a:buChar char="ü"/>
            </a:pPr>
            <a:endParaRPr lang="en-GB" sz="1533" kern="150" dirty="0">
              <a:latin typeface="Aptos" panose="020B0004020202020204" pitchFamily="34" charset="0"/>
              <a:cs typeface="Times New Roman" panose="02020603050405020304" pitchFamily="18" charset="0"/>
            </a:endParaRPr>
          </a:p>
          <a:p>
            <a:pPr algn="just">
              <a:lnSpc>
                <a:spcPct val="105000"/>
              </a:lnSpc>
              <a:spcAft>
                <a:spcPts val="533"/>
              </a:spcAft>
              <a:buFont typeface="Wingdings" panose="05000000000000000000" pitchFamily="2" charset="2"/>
              <a:buChar char="ü"/>
            </a:pPr>
            <a:r>
              <a:rPr lang="en-GB" sz="1533" b="1" kern="150" dirty="0">
                <a:latin typeface="Aptos" panose="020B0004020202020204" pitchFamily="34" charset="0"/>
                <a:cs typeface="Times New Roman" panose="02020603050405020304" pitchFamily="18" charset="0"/>
              </a:rPr>
              <a:t>Facilitation of the production of a set of comprehensive indicators that member states and their sectoral expert teams can use to enhance their L&amp;D transparency </a:t>
            </a:r>
            <a:r>
              <a:rPr lang="en-GB" sz="1533" kern="150" dirty="0">
                <a:latin typeface="Aptos" panose="020B0004020202020204" pitchFamily="34" charset="0"/>
                <a:cs typeface="Times New Roman" panose="02020603050405020304" pitchFamily="18" charset="0"/>
              </a:rPr>
              <a:t>and reporting, facilitating their access to support through the Santiago Network. </a:t>
            </a:r>
          </a:p>
          <a:p>
            <a:pPr algn="just">
              <a:lnSpc>
                <a:spcPct val="105000"/>
              </a:lnSpc>
              <a:spcAft>
                <a:spcPts val="533"/>
              </a:spcAft>
              <a:buFont typeface="Wingdings" panose="05000000000000000000" pitchFamily="2" charset="2"/>
              <a:buChar char="ü"/>
              <a:tabLst>
                <a:tab pos="152408" algn="l"/>
              </a:tabLst>
            </a:pPr>
            <a:r>
              <a:rPr lang="en-GB" sz="1533" b="1" kern="150" dirty="0">
                <a:latin typeface="Aptos" panose="020B0004020202020204" pitchFamily="34" charset="0"/>
                <a:cs typeface="Times New Roman" panose="02020603050405020304" pitchFamily="18" charset="0"/>
              </a:rPr>
              <a:t>Creation of a regionally diverse pool of experts per sector that contributes to ongoing UNFCCC discussions on L&amp;D</a:t>
            </a:r>
            <a:r>
              <a:rPr lang="en-GB" sz="1533" kern="150" dirty="0">
                <a:latin typeface="Aptos" panose="020B0004020202020204" pitchFamily="34" charset="0"/>
                <a:cs typeface="Times New Roman" panose="02020603050405020304" pitchFamily="18" charset="0"/>
              </a:rPr>
              <a:t>, providing practical tools for implementing global frameworks at the national level.</a:t>
            </a:r>
          </a:p>
          <a:p>
            <a:pPr marL="0" indent="0">
              <a:buNone/>
            </a:pPr>
            <a:endParaRPr lang="en-GB" dirty="0"/>
          </a:p>
        </p:txBody>
      </p:sp>
      <p:pic>
        <p:nvPicPr>
          <p:cNvPr id="5" name="Picture 4" descr="Light blue wave">
            <a:extLst>
              <a:ext uri="{FF2B5EF4-FFF2-40B4-BE49-F238E27FC236}">
                <a16:creationId xmlns:a16="http://schemas.microsoft.com/office/drawing/2014/main" id="{DBBABE9B-CE58-72B5-EE75-61DA69BCCC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369" t="7250" r="6679" b="-1"/>
          <a:stretch/>
        </p:blipFill>
        <p:spPr>
          <a:xfrm>
            <a:off x="10210800" y="38958"/>
            <a:ext cx="1555829" cy="1530971"/>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pic>
        <p:nvPicPr>
          <p:cNvPr id="6" name="Picture 5" descr="Light blue wave">
            <a:extLst>
              <a:ext uri="{FF2B5EF4-FFF2-40B4-BE49-F238E27FC236}">
                <a16:creationId xmlns:a16="http://schemas.microsoft.com/office/drawing/2014/main" id="{33FAA893-9961-22C5-CBA0-6D907FDEE0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369" t="7250" r="6679" b="-1"/>
          <a:stretch/>
        </p:blipFill>
        <p:spPr>
          <a:xfrm>
            <a:off x="9753600" y="127000"/>
            <a:ext cx="489029" cy="481216"/>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7" name="Freeform 2">
            <a:extLst>
              <a:ext uri="{FF2B5EF4-FFF2-40B4-BE49-F238E27FC236}">
                <a16:creationId xmlns:a16="http://schemas.microsoft.com/office/drawing/2014/main" id="{704D57DB-0600-5959-951C-29444F3EC333}"/>
              </a:ext>
            </a:extLst>
          </p:cNvPr>
          <p:cNvSpPr/>
          <p:nvPr/>
        </p:nvSpPr>
        <p:spPr>
          <a:xfrm>
            <a:off x="279400" y="389828"/>
            <a:ext cx="2184400" cy="647996"/>
          </a:xfrm>
          <a:custGeom>
            <a:avLst/>
            <a:gdLst/>
            <a:ahLst/>
            <a:cxnLst/>
            <a:rect l="l" t="t" r="r" b="b"/>
            <a:pathLst>
              <a:path w="2869807" h="925513">
                <a:moveTo>
                  <a:pt x="0" y="0"/>
                </a:moveTo>
                <a:lnTo>
                  <a:pt x="2869807" y="0"/>
                </a:lnTo>
                <a:lnTo>
                  <a:pt x="2869807" y="925513"/>
                </a:lnTo>
                <a:lnTo>
                  <a:pt x="0" y="925513"/>
                </a:lnTo>
                <a:lnTo>
                  <a:pt x="0" y="0"/>
                </a:lnTo>
                <a:close/>
              </a:path>
            </a:pathLst>
          </a:custGeom>
          <a:blipFill>
            <a:blip r:embed="rId5"/>
            <a:stretch>
              <a:fillRect/>
            </a:stretch>
          </a:blipFill>
        </p:spPr>
        <p:txBody>
          <a:bodyPr/>
          <a:lstStyle/>
          <a:p>
            <a:endParaRPr lang="nl-NL" sz="1200"/>
          </a:p>
        </p:txBody>
      </p:sp>
    </p:spTree>
    <p:extLst>
      <p:ext uri="{BB962C8B-B14F-4D97-AF65-F5344CB8AC3E}">
        <p14:creationId xmlns:p14="http://schemas.microsoft.com/office/powerpoint/2010/main" val="3353050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ght blue wave">
            <a:extLst>
              <a:ext uri="{FF2B5EF4-FFF2-40B4-BE49-F238E27FC236}">
                <a16:creationId xmlns:a16="http://schemas.microsoft.com/office/drawing/2014/main" id="{6A9D9FF4-D441-8770-F3FC-CB1E5E6E18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369" t="7250" r="6679" b="-1"/>
          <a:stretch/>
        </p:blipFill>
        <p:spPr>
          <a:xfrm>
            <a:off x="10515600" y="127001"/>
            <a:ext cx="1555829" cy="1530971"/>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pic>
        <p:nvPicPr>
          <p:cNvPr id="3" name="Picture 2" descr="Light blue wave">
            <a:extLst>
              <a:ext uri="{FF2B5EF4-FFF2-40B4-BE49-F238E27FC236}">
                <a16:creationId xmlns:a16="http://schemas.microsoft.com/office/drawing/2014/main" id="{9A4F0871-A64E-B04C-549B-B93535B902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369" t="7250" r="6679" b="-1"/>
          <a:stretch/>
        </p:blipFill>
        <p:spPr>
          <a:xfrm>
            <a:off x="9753600" y="127000"/>
            <a:ext cx="489029" cy="481216"/>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8" name="TextBox 7">
            <a:extLst>
              <a:ext uri="{FF2B5EF4-FFF2-40B4-BE49-F238E27FC236}">
                <a16:creationId xmlns:a16="http://schemas.microsoft.com/office/drawing/2014/main" id="{831162AA-4315-0114-0D02-7C1BC4F90726}"/>
              </a:ext>
            </a:extLst>
          </p:cNvPr>
          <p:cNvSpPr txBox="1"/>
          <p:nvPr/>
        </p:nvSpPr>
        <p:spPr>
          <a:xfrm>
            <a:off x="1240948" y="276932"/>
            <a:ext cx="9753599" cy="1261884"/>
          </a:xfrm>
          <a:prstGeom prst="rect">
            <a:avLst/>
          </a:prstGeom>
          <a:noFill/>
        </p:spPr>
        <p:txBody>
          <a:bodyPr wrap="square" rtlCol="0">
            <a:spAutoFit/>
          </a:bodyPr>
          <a:lstStyle/>
          <a:p>
            <a:pPr algn="ctr"/>
            <a:r>
              <a:rPr lang="en-US" sz="3200" b="1" dirty="0">
                <a:solidFill>
                  <a:srgbClr val="00B0F0"/>
                </a:solidFill>
                <a:latin typeface="Aptos" panose="020B0004020202020204" pitchFamily="34" charset="0"/>
              </a:rPr>
              <a:t>Sectoral Focus </a:t>
            </a:r>
          </a:p>
          <a:p>
            <a:pPr algn="ctr"/>
            <a:r>
              <a:rPr lang="en-US" sz="3200" b="1" dirty="0">
                <a:solidFill>
                  <a:srgbClr val="00B0F0"/>
                </a:solidFill>
                <a:latin typeface="Aptos" panose="020B0004020202020204" pitchFamily="34" charset="0"/>
              </a:rPr>
              <a:t>Day 1 &amp; Day 2</a:t>
            </a:r>
            <a:r>
              <a:rPr lang="en-US" sz="4400" b="1" dirty="0">
                <a:solidFill>
                  <a:srgbClr val="00B0F0"/>
                </a:solidFill>
                <a:latin typeface="Aptos" panose="020B0004020202020204" pitchFamily="34" charset="0"/>
              </a:rPr>
              <a:t> </a:t>
            </a:r>
            <a:endParaRPr lang="en-US" sz="4000" b="1" dirty="0">
              <a:solidFill>
                <a:srgbClr val="00B0F0"/>
              </a:solidFill>
              <a:latin typeface="Aptos" panose="020B0004020202020204" pitchFamily="34" charset="0"/>
            </a:endParaRPr>
          </a:p>
        </p:txBody>
      </p:sp>
      <p:pic>
        <p:nvPicPr>
          <p:cNvPr id="7" name="Picture 6" descr="A table with text and numbers&#10;&#10;Description automatically generated">
            <a:extLst>
              <a:ext uri="{FF2B5EF4-FFF2-40B4-BE49-F238E27FC236}">
                <a16:creationId xmlns:a16="http://schemas.microsoft.com/office/drawing/2014/main" id="{C3C5A7F9-CAD1-1C1D-87BD-F8DEECE68E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947" y="1790005"/>
            <a:ext cx="9931399" cy="5079527"/>
          </a:xfrm>
          <a:prstGeom prst="rect">
            <a:avLst/>
          </a:prstGeom>
        </p:spPr>
      </p:pic>
      <p:sp>
        <p:nvSpPr>
          <p:cNvPr id="9" name="Freeform 2">
            <a:extLst>
              <a:ext uri="{FF2B5EF4-FFF2-40B4-BE49-F238E27FC236}">
                <a16:creationId xmlns:a16="http://schemas.microsoft.com/office/drawing/2014/main" id="{480BA58A-703F-B21F-59F9-7008E6C83A31}"/>
              </a:ext>
            </a:extLst>
          </p:cNvPr>
          <p:cNvSpPr/>
          <p:nvPr/>
        </p:nvSpPr>
        <p:spPr>
          <a:xfrm>
            <a:off x="279400" y="389828"/>
            <a:ext cx="2184400" cy="647996"/>
          </a:xfrm>
          <a:custGeom>
            <a:avLst/>
            <a:gdLst/>
            <a:ahLst/>
            <a:cxnLst/>
            <a:rect l="l" t="t" r="r" b="b"/>
            <a:pathLst>
              <a:path w="2869807" h="925513">
                <a:moveTo>
                  <a:pt x="0" y="0"/>
                </a:moveTo>
                <a:lnTo>
                  <a:pt x="2869807" y="0"/>
                </a:lnTo>
                <a:lnTo>
                  <a:pt x="2869807" y="925513"/>
                </a:lnTo>
                <a:lnTo>
                  <a:pt x="0" y="925513"/>
                </a:lnTo>
                <a:lnTo>
                  <a:pt x="0" y="0"/>
                </a:lnTo>
                <a:close/>
              </a:path>
            </a:pathLst>
          </a:custGeom>
          <a:blipFill>
            <a:blip r:embed="rId5"/>
            <a:stretch>
              <a:fillRect/>
            </a:stretch>
          </a:blipFill>
        </p:spPr>
        <p:txBody>
          <a:bodyPr/>
          <a:lstStyle/>
          <a:p>
            <a:endParaRPr lang="nl-NL" sz="1200"/>
          </a:p>
        </p:txBody>
      </p:sp>
    </p:spTree>
    <p:extLst>
      <p:ext uri="{BB962C8B-B14F-4D97-AF65-F5344CB8AC3E}">
        <p14:creationId xmlns:p14="http://schemas.microsoft.com/office/powerpoint/2010/main" val="350391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EAFEF6D2-F6EF-7FEA-CC9A-ABF194484C42}"/>
              </a:ext>
            </a:extLst>
          </p:cNvPr>
          <p:cNvSpPr/>
          <p:nvPr/>
        </p:nvSpPr>
        <p:spPr>
          <a:xfrm>
            <a:off x="254000" y="190203"/>
            <a:ext cx="2184400" cy="647996"/>
          </a:xfrm>
          <a:custGeom>
            <a:avLst/>
            <a:gdLst/>
            <a:ahLst/>
            <a:cxnLst/>
            <a:rect l="l" t="t" r="r" b="b"/>
            <a:pathLst>
              <a:path w="2869807" h="925513">
                <a:moveTo>
                  <a:pt x="0" y="0"/>
                </a:moveTo>
                <a:lnTo>
                  <a:pt x="2869807" y="0"/>
                </a:lnTo>
                <a:lnTo>
                  <a:pt x="2869807" y="925513"/>
                </a:lnTo>
                <a:lnTo>
                  <a:pt x="0" y="925513"/>
                </a:lnTo>
                <a:lnTo>
                  <a:pt x="0" y="0"/>
                </a:lnTo>
                <a:close/>
              </a:path>
            </a:pathLst>
          </a:custGeom>
          <a:blipFill>
            <a:blip r:embed="rId2"/>
            <a:stretch>
              <a:fillRect/>
            </a:stretch>
          </a:blipFill>
        </p:spPr>
        <p:txBody>
          <a:bodyPr/>
          <a:lstStyle/>
          <a:p>
            <a:endParaRPr lang="nl-NL" sz="1200"/>
          </a:p>
        </p:txBody>
      </p:sp>
      <p:sp>
        <p:nvSpPr>
          <p:cNvPr id="8" name="TextBox 7">
            <a:extLst>
              <a:ext uri="{FF2B5EF4-FFF2-40B4-BE49-F238E27FC236}">
                <a16:creationId xmlns:a16="http://schemas.microsoft.com/office/drawing/2014/main" id="{831162AA-4315-0114-0D02-7C1BC4F90726}"/>
              </a:ext>
            </a:extLst>
          </p:cNvPr>
          <p:cNvSpPr txBox="1"/>
          <p:nvPr/>
        </p:nvSpPr>
        <p:spPr>
          <a:xfrm>
            <a:off x="1056106" y="232618"/>
            <a:ext cx="9753599" cy="769441"/>
          </a:xfrm>
          <a:prstGeom prst="rect">
            <a:avLst/>
          </a:prstGeom>
          <a:noFill/>
        </p:spPr>
        <p:txBody>
          <a:bodyPr wrap="square" rtlCol="0">
            <a:spAutoFit/>
          </a:bodyPr>
          <a:lstStyle/>
          <a:p>
            <a:pPr algn="ctr"/>
            <a:r>
              <a:rPr lang="en-US" sz="3200" b="1" dirty="0">
                <a:solidFill>
                  <a:srgbClr val="00B0F0"/>
                </a:solidFill>
                <a:latin typeface="Aptos" panose="020B0004020202020204" pitchFamily="34" charset="0"/>
              </a:rPr>
              <a:t>Agenda Day 1 </a:t>
            </a:r>
            <a:r>
              <a:rPr lang="en-US" sz="4400" b="1" dirty="0">
                <a:solidFill>
                  <a:srgbClr val="00B0F0"/>
                </a:solidFill>
                <a:latin typeface="Aptos" panose="020B0004020202020204" pitchFamily="34" charset="0"/>
              </a:rPr>
              <a:t> </a:t>
            </a:r>
            <a:endParaRPr lang="en-US" sz="4000" b="1" dirty="0">
              <a:solidFill>
                <a:srgbClr val="00B0F0"/>
              </a:solidFill>
              <a:latin typeface="Aptos" panose="020B0004020202020204" pitchFamily="34" charset="0"/>
            </a:endParaRPr>
          </a:p>
        </p:txBody>
      </p:sp>
      <p:sp>
        <p:nvSpPr>
          <p:cNvPr id="14" name="TextBox 13">
            <a:extLst>
              <a:ext uri="{FF2B5EF4-FFF2-40B4-BE49-F238E27FC236}">
                <a16:creationId xmlns:a16="http://schemas.microsoft.com/office/drawing/2014/main" id="{43CE39A9-6351-4B27-3671-312FFDC7462B}"/>
              </a:ext>
            </a:extLst>
          </p:cNvPr>
          <p:cNvSpPr txBox="1"/>
          <p:nvPr/>
        </p:nvSpPr>
        <p:spPr>
          <a:xfrm>
            <a:off x="1066800" y="1397000"/>
            <a:ext cx="10058400" cy="5078313"/>
          </a:xfrm>
          <a:prstGeom prst="rect">
            <a:avLst/>
          </a:prstGeom>
          <a:solidFill>
            <a:srgbClr val="EBF6F9"/>
          </a:solidFill>
        </p:spPr>
        <p:txBody>
          <a:bodyPr wrap="square">
            <a:spAutoFit/>
          </a:bodyPr>
          <a:lstStyle/>
          <a:p>
            <a:r>
              <a:rPr lang="en-US" sz="1200" b="1" dirty="0"/>
              <a:t>14.30 – 14.45						Opening &amp; Welcome</a:t>
            </a:r>
            <a:r>
              <a:rPr lang="en-US" sz="1200" dirty="0"/>
              <a:t>	</a:t>
            </a:r>
          </a:p>
          <a:p>
            <a:r>
              <a:rPr lang="en-US" sz="1200" b="1" dirty="0"/>
              <a:t>			</a:t>
            </a:r>
            <a:r>
              <a:rPr lang="en-US" sz="1200" i="1" dirty="0"/>
              <a:t>Introduction and Context Setting</a:t>
            </a:r>
            <a:r>
              <a:rPr lang="en-US" sz="1200" b="1" i="1" dirty="0"/>
              <a:t>, </a:t>
            </a:r>
            <a:r>
              <a:rPr lang="en-US" sz="1200" i="1" dirty="0"/>
              <a:t>Fatemeh Bakhtiari, Senior Advisor on Loss and Damage, UNEP-CCC </a:t>
            </a:r>
            <a:endParaRPr lang="en-US" sz="1200" b="1" i="1" dirty="0"/>
          </a:p>
          <a:p>
            <a:endParaRPr lang="en-US" sz="1200" b="1" dirty="0"/>
          </a:p>
          <a:p>
            <a:r>
              <a:rPr lang="en-US" sz="1200" b="1" dirty="0"/>
              <a:t>14.45 – 14.55 </a:t>
            </a:r>
            <a:r>
              <a:rPr lang="en-US" sz="1200" dirty="0"/>
              <a:t>                 		</a:t>
            </a:r>
            <a:r>
              <a:rPr lang="en-US" sz="1200" b="1" dirty="0"/>
              <a:t>Updates from WIM on Loss and Damage specifically on the Development of Indicators</a:t>
            </a:r>
            <a:r>
              <a:rPr lang="en-US" sz="1200" dirty="0"/>
              <a:t>, </a:t>
            </a:r>
          </a:p>
          <a:p>
            <a:r>
              <a:rPr lang="en-US" sz="1200" dirty="0"/>
              <a:t>				</a:t>
            </a:r>
            <a:r>
              <a:rPr lang="en-US" sz="1200" i="1" dirty="0"/>
              <a:t>Camila Minerva Rodriguez, Co-chair of the Warsaw International Mechanism</a:t>
            </a:r>
          </a:p>
          <a:p>
            <a:endParaRPr lang="en-US" sz="1200" dirty="0"/>
          </a:p>
          <a:p>
            <a:r>
              <a:rPr lang="en-US" sz="1200" b="1" dirty="0"/>
              <a:t>14.55 – 15.00						Break Out Rooms Allotment</a:t>
            </a:r>
            <a:r>
              <a:rPr lang="en-US" sz="1200" dirty="0"/>
              <a:t>	</a:t>
            </a:r>
          </a:p>
          <a:p>
            <a:endParaRPr lang="en-US" sz="1200" dirty="0"/>
          </a:p>
          <a:p>
            <a:r>
              <a:rPr lang="en-US" sz="1200" b="1" dirty="0"/>
              <a:t>15.00 –  16.00 </a:t>
            </a:r>
            <a:r>
              <a:rPr lang="en-US" sz="1200" dirty="0"/>
              <a:t>					    </a:t>
            </a:r>
            <a:r>
              <a:rPr lang="en-US" sz="1200" b="1" dirty="0"/>
              <a:t>Part I – Breakout Group Discussions</a:t>
            </a:r>
          </a:p>
          <a:p>
            <a:r>
              <a:rPr lang="en-US" sz="1200" dirty="0">
                <a:solidFill>
                  <a:srgbClr val="00B050"/>
                </a:solidFill>
              </a:rPr>
              <a:t>Breakout Group 1: </a:t>
            </a:r>
            <a:r>
              <a:rPr lang="en-US" sz="1200" b="1" dirty="0">
                <a:solidFill>
                  <a:srgbClr val="00B050"/>
                </a:solidFill>
              </a:rPr>
              <a:t>Agriculture</a:t>
            </a:r>
          </a:p>
          <a:p>
            <a:r>
              <a:rPr lang="en-US" sz="1200" dirty="0">
                <a:solidFill>
                  <a:schemeClr val="accent4"/>
                </a:solidFill>
              </a:rPr>
              <a:t>Breakout Group 2: </a:t>
            </a:r>
            <a:r>
              <a:rPr lang="en-US" sz="1200" b="1" dirty="0">
                <a:solidFill>
                  <a:schemeClr val="accent4"/>
                </a:solidFill>
              </a:rPr>
              <a:t>Cultural Heritage</a:t>
            </a:r>
          </a:p>
          <a:p>
            <a:r>
              <a:rPr lang="en-US" sz="1200" dirty="0">
                <a:solidFill>
                  <a:schemeClr val="accent6"/>
                </a:solidFill>
              </a:rPr>
              <a:t>Breakout Group 3: </a:t>
            </a:r>
            <a:r>
              <a:rPr lang="en-US" sz="1200" b="1" dirty="0">
                <a:solidFill>
                  <a:schemeClr val="accent6"/>
                </a:solidFill>
              </a:rPr>
              <a:t>Infrastructure</a:t>
            </a:r>
          </a:p>
          <a:p>
            <a:endParaRPr lang="en-US" sz="1200" b="1" dirty="0"/>
          </a:p>
          <a:p>
            <a:r>
              <a:rPr lang="en-US" sz="1200" b="1" dirty="0"/>
              <a:t>Moderators: </a:t>
            </a:r>
            <a:r>
              <a:rPr lang="en-US" sz="1200" dirty="0"/>
              <a:t>Present existing indicators and develop the ranking of indicators</a:t>
            </a:r>
          </a:p>
          <a:p>
            <a:pPr marL="190510" indent="-190510">
              <a:buFont typeface="Arial" panose="020B0604020202020204" pitchFamily="34" charset="0"/>
              <a:buChar char="•"/>
            </a:pPr>
            <a:r>
              <a:rPr lang="en-US" sz="1200" b="1" dirty="0"/>
              <a:t>Elizabeth Willetts </a:t>
            </a:r>
            <a:r>
              <a:rPr lang="en-US" sz="1200" dirty="0"/>
              <a:t>- Independent Consultant/Strategic Advisor on Biodiversity and Health/Planetary Health/One Health</a:t>
            </a:r>
          </a:p>
          <a:p>
            <a:pPr marL="190510" indent="-190510">
              <a:buFont typeface="Arial" panose="020B0604020202020204" pitchFamily="34" charset="0"/>
              <a:buChar char="•"/>
            </a:pPr>
            <a:r>
              <a:rPr lang="en-US" sz="1200" b="1" dirty="0"/>
              <a:t>Lily Salloum Lindegaard </a:t>
            </a:r>
            <a:r>
              <a:rPr lang="en-US" sz="1200" dirty="0"/>
              <a:t>- Senior Researcher, Danish Institute for International Studies (DIIS)</a:t>
            </a:r>
          </a:p>
          <a:p>
            <a:pPr marL="190510" indent="-190510">
              <a:buFont typeface="Arial" panose="020B0604020202020204" pitchFamily="34" charset="0"/>
              <a:buChar char="•"/>
            </a:pPr>
            <a:r>
              <a:rPr lang="en-US" sz="1200" b="1" dirty="0"/>
              <a:t>Karen Polson-Edwards </a:t>
            </a:r>
            <a:r>
              <a:rPr lang="en-US" sz="1200" dirty="0"/>
              <a:t>- Regional Advisor, Climate Change and Health, Pan American Health Organization (PAHO/WHO)</a:t>
            </a:r>
          </a:p>
          <a:p>
            <a:endParaRPr lang="en-US" sz="1200" dirty="0"/>
          </a:p>
          <a:p>
            <a:r>
              <a:rPr lang="en-US" sz="1200" b="1" dirty="0"/>
              <a:t>16.00 – 16.15   						Coffee Break</a:t>
            </a:r>
          </a:p>
          <a:p>
            <a:endParaRPr lang="en-US" sz="1200" dirty="0"/>
          </a:p>
          <a:p>
            <a:r>
              <a:rPr lang="en-US" sz="1200" b="1" dirty="0"/>
              <a:t>16.15 – 16:50</a:t>
            </a:r>
            <a:r>
              <a:rPr lang="en-US" sz="1200" dirty="0"/>
              <a:t> 				</a:t>
            </a:r>
            <a:r>
              <a:rPr lang="en-US" sz="1200" b="1" dirty="0"/>
              <a:t>Part II – Group Presentations and General Discussion </a:t>
            </a:r>
            <a:r>
              <a:rPr lang="en-US" sz="1200" dirty="0"/>
              <a:t>(10 min. per group)</a:t>
            </a:r>
            <a:endParaRPr lang="en-US" sz="1200" b="1" dirty="0"/>
          </a:p>
          <a:p>
            <a:pPr marL="190510" indent="-190510">
              <a:buFont typeface="Arial" panose="020B0604020202020204" pitchFamily="34" charset="0"/>
              <a:buChar char="•"/>
            </a:pPr>
            <a:r>
              <a:rPr lang="en-US" sz="1200" b="1" dirty="0"/>
              <a:t>Elizabeth Willetts - </a:t>
            </a:r>
            <a:r>
              <a:rPr lang="en-US" sz="1200" dirty="0"/>
              <a:t>Independent Consultant/Strategic Advisor on Biodiversity and Health/Planetary Health/One Health</a:t>
            </a:r>
          </a:p>
          <a:p>
            <a:pPr marL="190510" indent="-190510">
              <a:buFont typeface="Arial" panose="020B0604020202020204" pitchFamily="34" charset="0"/>
              <a:buChar char="•"/>
            </a:pPr>
            <a:r>
              <a:rPr lang="en-US" sz="1200" b="1" dirty="0"/>
              <a:t>Lily Salloum Lindegaard - </a:t>
            </a:r>
            <a:r>
              <a:rPr lang="en-US" sz="1200" dirty="0"/>
              <a:t>Senior Researcher, Danish Institute for International Studies</a:t>
            </a:r>
          </a:p>
          <a:p>
            <a:pPr marL="190510" indent="-190510">
              <a:buFont typeface="Arial" panose="020B0604020202020204" pitchFamily="34" charset="0"/>
              <a:buChar char="•"/>
            </a:pPr>
            <a:r>
              <a:rPr lang="en-US" sz="1200" b="1" dirty="0"/>
              <a:t>Karen Polson-Edwards - </a:t>
            </a:r>
            <a:r>
              <a:rPr lang="en-US" sz="1200" dirty="0"/>
              <a:t>Regional Advisor, Climate Change and Health, Pan American Health Organization (PAHO/WHO)</a:t>
            </a:r>
          </a:p>
          <a:p>
            <a:endParaRPr lang="en-US" sz="1200" dirty="0"/>
          </a:p>
          <a:p>
            <a:r>
              <a:rPr lang="en-US" sz="1200" b="1" dirty="0"/>
              <a:t>16.50 – 17.00</a:t>
            </a:r>
            <a:r>
              <a:rPr lang="en-US" sz="1200" dirty="0"/>
              <a:t> 						</a:t>
            </a:r>
            <a:r>
              <a:rPr lang="en-US" sz="1200" b="1" dirty="0"/>
              <a:t>Part III: Conclusion</a:t>
            </a:r>
          </a:p>
          <a:p>
            <a:r>
              <a:rPr lang="en-US" sz="1200" dirty="0"/>
              <a:t>			</a:t>
            </a:r>
            <a:r>
              <a:rPr lang="en-US" sz="1200" i="1" dirty="0"/>
              <a:t>Summary of Key Outcomes: Fatemeh Bakhtiari, Senior Advisor on Loss and Damage, UNEP-CCC</a:t>
            </a:r>
          </a:p>
        </p:txBody>
      </p:sp>
    </p:spTree>
    <p:extLst>
      <p:ext uri="{BB962C8B-B14F-4D97-AF65-F5344CB8AC3E}">
        <p14:creationId xmlns:p14="http://schemas.microsoft.com/office/powerpoint/2010/main" val="1641204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EAFEF6D2-F6EF-7FEA-CC9A-ABF194484C42}"/>
              </a:ext>
            </a:extLst>
          </p:cNvPr>
          <p:cNvSpPr/>
          <p:nvPr/>
        </p:nvSpPr>
        <p:spPr>
          <a:xfrm>
            <a:off x="490532" y="6107724"/>
            <a:ext cx="1828800" cy="609600"/>
          </a:xfrm>
          <a:custGeom>
            <a:avLst/>
            <a:gdLst/>
            <a:ahLst/>
            <a:cxnLst/>
            <a:rect l="l" t="t" r="r" b="b"/>
            <a:pathLst>
              <a:path w="2869807" h="925513">
                <a:moveTo>
                  <a:pt x="0" y="0"/>
                </a:moveTo>
                <a:lnTo>
                  <a:pt x="2869807" y="0"/>
                </a:lnTo>
                <a:lnTo>
                  <a:pt x="2869807" y="925513"/>
                </a:lnTo>
                <a:lnTo>
                  <a:pt x="0" y="925513"/>
                </a:lnTo>
                <a:lnTo>
                  <a:pt x="0" y="0"/>
                </a:lnTo>
                <a:close/>
              </a:path>
            </a:pathLst>
          </a:custGeom>
          <a:blipFill>
            <a:blip r:embed="rId2"/>
            <a:stretch>
              <a:fillRect/>
            </a:stretch>
          </a:blipFill>
        </p:spPr>
        <p:txBody>
          <a:bodyPr/>
          <a:lstStyle/>
          <a:p>
            <a:endParaRPr lang="nl-NL" sz="1200" dirty="0"/>
          </a:p>
        </p:txBody>
      </p:sp>
      <p:sp>
        <p:nvSpPr>
          <p:cNvPr id="10" name="Rectangle 2">
            <a:extLst>
              <a:ext uri="{FF2B5EF4-FFF2-40B4-BE49-F238E27FC236}">
                <a16:creationId xmlns:a16="http://schemas.microsoft.com/office/drawing/2014/main" id="{B937492B-44B4-587E-346D-745DFD609A90}"/>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GB" sz="1200"/>
          </a:p>
        </p:txBody>
      </p:sp>
      <p:sp>
        <p:nvSpPr>
          <p:cNvPr id="30" name="TextBox 29">
            <a:extLst>
              <a:ext uri="{FF2B5EF4-FFF2-40B4-BE49-F238E27FC236}">
                <a16:creationId xmlns:a16="http://schemas.microsoft.com/office/drawing/2014/main" id="{18CD21EA-F339-E806-27F3-1041EED4286A}"/>
              </a:ext>
            </a:extLst>
          </p:cNvPr>
          <p:cNvSpPr txBox="1"/>
          <p:nvPr/>
        </p:nvSpPr>
        <p:spPr>
          <a:xfrm>
            <a:off x="3056732" y="523034"/>
            <a:ext cx="6129337" cy="543675"/>
          </a:xfrm>
          <a:prstGeom prst="rect">
            <a:avLst/>
          </a:prstGeom>
          <a:noFill/>
        </p:spPr>
        <p:txBody>
          <a:bodyPr wrap="square">
            <a:spAutoFit/>
          </a:bodyPr>
          <a:lstStyle/>
          <a:p>
            <a:pPr algn="ctr"/>
            <a:r>
              <a:rPr lang="en-US" sz="2933" b="1" dirty="0">
                <a:solidFill>
                  <a:srgbClr val="00B0F0"/>
                </a:solidFill>
                <a:latin typeface="Aptos" panose="020B0004020202020204" pitchFamily="34" charset="0"/>
              </a:rPr>
              <a:t>Meet the Speakers</a:t>
            </a:r>
          </a:p>
        </p:txBody>
      </p:sp>
      <p:sp>
        <p:nvSpPr>
          <p:cNvPr id="15" name="TextBox 14">
            <a:extLst>
              <a:ext uri="{FF2B5EF4-FFF2-40B4-BE49-F238E27FC236}">
                <a16:creationId xmlns:a16="http://schemas.microsoft.com/office/drawing/2014/main" id="{52010B6C-81EF-8D1C-41BD-0B2901320CEC}"/>
              </a:ext>
            </a:extLst>
          </p:cNvPr>
          <p:cNvSpPr txBox="1"/>
          <p:nvPr/>
        </p:nvSpPr>
        <p:spPr>
          <a:xfrm>
            <a:off x="4267200" y="1645398"/>
            <a:ext cx="6506901" cy="3672865"/>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r>
              <a:rPr lang="en-US" sz="2400" b="1" dirty="0">
                <a:solidFill>
                  <a:srgbClr val="00B0F0"/>
                </a:solidFill>
                <a:latin typeface="Aptos"/>
              </a:rPr>
              <a:t>Camilla Minerva Rodriguez</a:t>
            </a:r>
          </a:p>
          <a:p>
            <a:endParaRPr lang="en-US" sz="1867" b="1" dirty="0">
              <a:solidFill>
                <a:srgbClr val="00B0F0"/>
              </a:solidFill>
              <a:latin typeface="Aptos"/>
            </a:endParaRPr>
          </a:p>
          <a:p>
            <a:r>
              <a:rPr lang="en-US" sz="1600" b="1" i="1" dirty="0">
                <a:latin typeface="Aptos"/>
              </a:rPr>
              <a:t>Climate Change Director at the Ministry of Environment of the Dominican Republic </a:t>
            </a:r>
          </a:p>
          <a:p>
            <a:endParaRPr lang="en-US" sz="1600" b="1" dirty="0">
              <a:latin typeface="Aptos"/>
            </a:endParaRPr>
          </a:p>
          <a:p>
            <a:r>
              <a:rPr lang="en-GB" sz="1600" dirty="0">
                <a:latin typeface="Aptos"/>
              </a:rPr>
              <a:t>Camilla holds a Political Science degree from Sciences with a Masters in Environmental Policy and Global Risks from the Paris School of International Affairs. She has worked with environmental risk reduction, climate change, and humanitarian action in the Caribbean. </a:t>
            </a:r>
          </a:p>
          <a:p>
            <a:endParaRPr lang="en-GB" sz="1600" dirty="0">
              <a:latin typeface="Aptos"/>
            </a:endParaRPr>
          </a:p>
          <a:p>
            <a:r>
              <a:rPr lang="en-GB" sz="1600" dirty="0">
                <a:latin typeface="Aptos"/>
              </a:rPr>
              <a:t>She is currently co-chair of the Executive Committee of the Warsaw International Mechanism of Loss and Damage, a member of the Advisory Board of the Santiago Network, and Loss and Damage coordinator for the Alliance of Small Islands States (AOSIS)</a:t>
            </a:r>
          </a:p>
        </p:txBody>
      </p:sp>
      <p:pic>
        <p:nvPicPr>
          <p:cNvPr id="3" name="Picture 2" descr="A person in a red suit&#10;&#10;Description automatically generated">
            <a:extLst>
              <a:ext uri="{FF2B5EF4-FFF2-40B4-BE49-F238E27FC236}">
                <a16:creationId xmlns:a16="http://schemas.microsoft.com/office/drawing/2014/main" id="{17C87307-ADD8-271C-7FB2-1627EEE0D80B}"/>
              </a:ext>
            </a:extLst>
          </p:cNvPr>
          <p:cNvPicPr>
            <a:picLocks noChangeAspect="1"/>
          </p:cNvPicPr>
          <p:nvPr/>
        </p:nvPicPr>
        <p:blipFill>
          <a:blip r:embed="rId3">
            <a:extLst>
              <a:ext uri="{28A0092B-C50C-407E-A947-70E740481C1C}">
                <a14:useLocalDpi xmlns:a14="http://schemas.microsoft.com/office/drawing/2010/main" val="0"/>
              </a:ext>
            </a:extLst>
          </a:blip>
          <a:srcRect l="13333" t="24334" r="13333" b="28693"/>
          <a:stretch/>
        </p:blipFill>
        <p:spPr>
          <a:xfrm>
            <a:off x="642932" y="1645399"/>
            <a:ext cx="3352800" cy="322139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96147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3F088-749A-12AD-794F-8C54B5F9B450}"/>
              </a:ext>
            </a:extLst>
          </p:cNvPr>
          <p:cNvSpPr>
            <a:spLocks noGrp="1"/>
          </p:cNvSpPr>
          <p:nvPr>
            <p:ph type="title"/>
          </p:nvPr>
        </p:nvSpPr>
        <p:spPr>
          <a:xfrm>
            <a:off x="756719" y="2202978"/>
            <a:ext cx="10515600" cy="1325563"/>
          </a:xfrm>
        </p:spPr>
        <p:txBody>
          <a:bodyPr/>
          <a:lstStyle/>
          <a:p>
            <a:pPr algn="ctr"/>
            <a:br>
              <a:rPr lang="en-GB" sz="1800" b="0" i="0" u="none" strike="noStrike" baseline="0" dirty="0">
                <a:solidFill>
                  <a:srgbClr val="000000"/>
                </a:solidFill>
                <a:latin typeface="Aptos" panose="020B0004020202020204" pitchFamily="34" charset="0"/>
              </a:rPr>
            </a:br>
            <a:r>
              <a:rPr lang="en-US" sz="1800" b="0" i="0" u="none" strike="noStrike" baseline="0" dirty="0">
                <a:solidFill>
                  <a:srgbClr val="000000"/>
                </a:solidFill>
                <a:latin typeface="Aptos" panose="020B0004020202020204" pitchFamily="34" charset="0"/>
              </a:rPr>
              <a:t> </a:t>
            </a:r>
            <a:r>
              <a:rPr lang="en-US" sz="2933" b="1" dirty="0">
                <a:solidFill>
                  <a:srgbClr val="00B0F0"/>
                </a:solidFill>
                <a:latin typeface="Aptos" panose="020B0004020202020204" pitchFamily="34" charset="0"/>
                <a:ea typeface="+mn-ea"/>
                <a:cs typeface="+mn-cs"/>
              </a:rPr>
              <a:t>Part I: Opening the Breakout Rooms Allotment 	</a:t>
            </a:r>
            <a:br>
              <a:rPr lang="en-US" sz="2933" b="1" dirty="0">
                <a:solidFill>
                  <a:srgbClr val="00B0F0"/>
                </a:solidFill>
                <a:latin typeface="Aptos" panose="020B0004020202020204" pitchFamily="34" charset="0"/>
                <a:ea typeface="+mn-ea"/>
                <a:cs typeface="+mn-cs"/>
              </a:rPr>
            </a:br>
            <a:endParaRPr lang="en-GB" sz="2933" b="1" dirty="0">
              <a:solidFill>
                <a:srgbClr val="00B0F0"/>
              </a:solidFill>
              <a:latin typeface="Aptos" panose="020B0004020202020204" pitchFamily="34" charset="0"/>
              <a:ea typeface="+mn-ea"/>
              <a:cs typeface="+mn-cs"/>
            </a:endParaRPr>
          </a:p>
        </p:txBody>
      </p:sp>
    </p:spTree>
    <p:extLst>
      <p:ext uri="{BB962C8B-B14F-4D97-AF65-F5344CB8AC3E}">
        <p14:creationId xmlns:p14="http://schemas.microsoft.com/office/powerpoint/2010/main" val="149420181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EAFEF6D2-F6EF-7FEA-CC9A-ABF194484C42}"/>
              </a:ext>
            </a:extLst>
          </p:cNvPr>
          <p:cNvSpPr/>
          <p:nvPr/>
        </p:nvSpPr>
        <p:spPr>
          <a:xfrm>
            <a:off x="490532" y="6107724"/>
            <a:ext cx="1828800" cy="609600"/>
          </a:xfrm>
          <a:custGeom>
            <a:avLst/>
            <a:gdLst/>
            <a:ahLst/>
            <a:cxnLst/>
            <a:rect l="l" t="t" r="r" b="b"/>
            <a:pathLst>
              <a:path w="2869807" h="925513">
                <a:moveTo>
                  <a:pt x="0" y="0"/>
                </a:moveTo>
                <a:lnTo>
                  <a:pt x="2869807" y="0"/>
                </a:lnTo>
                <a:lnTo>
                  <a:pt x="2869807" y="925513"/>
                </a:lnTo>
                <a:lnTo>
                  <a:pt x="0" y="925513"/>
                </a:lnTo>
                <a:lnTo>
                  <a:pt x="0" y="0"/>
                </a:lnTo>
                <a:close/>
              </a:path>
            </a:pathLst>
          </a:custGeom>
          <a:blipFill>
            <a:blip r:embed="rId2"/>
            <a:stretch>
              <a:fillRect/>
            </a:stretch>
          </a:blipFill>
        </p:spPr>
        <p:txBody>
          <a:bodyPr/>
          <a:lstStyle/>
          <a:p>
            <a:endParaRPr lang="nl-NL" sz="1200" dirty="0"/>
          </a:p>
        </p:txBody>
      </p:sp>
      <p:sp>
        <p:nvSpPr>
          <p:cNvPr id="10" name="Rectangle 2">
            <a:extLst>
              <a:ext uri="{FF2B5EF4-FFF2-40B4-BE49-F238E27FC236}">
                <a16:creationId xmlns:a16="http://schemas.microsoft.com/office/drawing/2014/main" id="{B937492B-44B4-587E-346D-745DFD609A90}"/>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GB" sz="1200"/>
          </a:p>
        </p:txBody>
      </p:sp>
      <p:sp>
        <p:nvSpPr>
          <p:cNvPr id="30" name="TextBox 29">
            <a:extLst>
              <a:ext uri="{FF2B5EF4-FFF2-40B4-BE49-F238E27FC236}">
                <a16:creationId xmlns:a16="http://schemas.microsoft.com/office/drawing/2014/main" id="{18CD21EA-F339-E806-27F3-1041EED4286A}"/>
              </a:ext>
            </a:extLst>
          </p:cNvPr>
          <p:cNvSpPr txBox="1"/>
          <p:nvPr/>
        </p:nvSpPr>
        <p:spPr>
          <a:xfrm>
            <a:off x="5915500" y="590088"/>
            <a:ext cx="6129337" cy="800219"/>
          </a:xfrm>
          <a:prstGeom prst="rect">
            <a:avLst/>
          </a:prstGeom>
          <a:noFill/>
        </p:spPr>
        <p:txBody>
          <a:bodyPr wrap="square" lIns="60960" tIns="30480" rIns="60960" bIns="30480" anchor="t">
            <a:spAutoFit/>
          </a:bodyPr>
          <a:lstStyle/>
          <a:p>
            <a:pPr algn="ctr"/>
            <a:r>
              <a:rPr lang="en-US" sz="2400" b="1" dirty="0">
                <a:solidFill>
                  <a:srgbClr val="00B050"/>
                </a:solidFill>
                <a:latin typeface="Aptos"/>
              </a:rPr>
              <a:t>Sectoral Expert Moderators </a:t>
            </a:r>
          </a:p>
          <a:p>
            <a:pPr algn="ctr"/>
            <a:r>
              <a:rPr lang="en-US" sz="2400" b="1" dirty="0">
                <a:solidFill>
                  <a:srgbClr val="00B050"/>
                </a:solidFill>
                <a:latin typeface="Aptos"/>
              </a:rPr>
              <a:t>Day 1</a:t>
            </a:r>
          </a:p>
        </p:txBody>
      </p:sp>
      <p:sp>
        <p:nvSpPr>
          <p:cNvPr id="31" name="TextBox 30">
            <a:extLst>
              <a:ext uri="{FF2B5EF4-FFF2-40B4-BE49-F238E27FC236}">
                <a16:creationId xmlns:a16="http://schemas.microsoft.com/office/drawing/2014/main" id="{8CF52178-478B-BE0B-CF6D-D14C2C4762CC}"/>
              </a:ext>
            </a:extLst>
          </p:cNvPr>
          <p:cNvSpPr txBox="1"/>
          <p:nvPr/>
        </p:nvSpPr>
        <p:spPr>
          <a:xfrm>
            <a:off x="8850315" y="2126516"/>
            <a:ext cx="3186501" cy="4382290"/>
          </a:xfrm>
          <a:prstGeom prst="rect">
            <a:avLst/>
          </a:prstGeom>
          <a:noFill/>
        </p:spPr>
        <p:txBody>
          <a:bodyPr wrap="square">
            <a:spAutoFit/>
          </a:bodyPr>
          <a:lstStyle/>
          <a:p>
            <a:r>
              <a:rPr lang="en-US" sz="1200" b="1" dirty="0">
                <a:solidFill>
                  <a:srgbClr val="00B0F0"/>
                </a:solidFill>
                <a:latin typeface="Aptos" panose="020B0004020202020204" pitchFamily="34" charset="0"/>
              </a:rPr>
              <a:t>Elizabeth Willetts </a:t>
            </a:r>
            <a:r>
              <a:rPr lang="en-US" sz="1067" b="1" dirty="0">
                <a:solidFill>
                  <a:srgbClr val="00B0F0"/>
                </a:solidFill>
                <a:latin typeface="Aptos" panose="020B0004020202020204" pitchFamily="34" charset="0"/>
              </a:rPr>
              <a:t>– AGRICULTURE MODERATOR </a:t>
            </a:r>
          </a:p>
          <a:p>
            <a:r>
              <a:rPr lang="en-US" sz="1067" dirty="0">
                <a:solidFill>
                  <a:srgbClr val="000000"/>
                </a:solidFill>
                <a:latin typeface="Aptos" panose="020B0004020202020204" pitchFamily="34" charset="0"/>
              </a:rPr>
              <a:t>Independent Consultant/Strategic Advisor on Biodiversity and Health/Planetary Health/One Health</a:t>
            </a:r>
          </a:p>
          <a:p>
            <a:endParaRPr lang="en-US" sz="1067" dirty="0">
              <a:solidFill>
                <a:srgbClr val="000000"/>
              </a:solidFill>
              <a:latin typeface="Aptos" panose="020B0004020202020204" pitchFamily="34" charset="0"/>
            </a:endParaRPr>
          </a:p>
          <a:p>
            <a:r>
              <a:rPr lang="en-GB" sz="1067" dirty="0">
                <a:solidFill>
                  <a:srgbClr val="000000"/>
                </a:solidFill>
                <a:latin typeface="Aptos" panose="020B0004020202020204" pitchFamily="34" charset="0"/>
              </a:rPr>
              <a:t>Liz served as Planetary Health Policy Director at Harvard TH Chan School of Public Health (2023-2024), as a science-policy advisor on biodiversity and health to the Convention on Biodiversity (2023-2024), and as science-policy advisor on climate change to the WHO (2022</a:t>
            </a:r>
          </a:p>
          <a:p>
            <a:endParaRPr lang="en-GB" sz="1067" dirty="0">
              <a:solidFill>
                <a:srgbClr val="000000"/>
              </a:solidFill>
              <a:latin typeface="Aptos" panose="020B0004020202020204" pitchFamily="34" charset="0"/>
            </a:endParaRPr>
          </a:p>
          <a:p>
            <a:r>
              <a:rPr lang="en-GB" sz="1067" dirty="0">
                <a:solidFill>
                  <a:srgbClr val="000000"/>
                </a:solidFill>
                <a:latin typeface="Aptos" panose="020B0004020202020204" pitchFamily="34" charset="0"/>
              </a:rPr>
              <a:t>She is a member of the IISD Earth Negotiations Bulletin where she tracked the UN Committee on World Food Security among other multilateral environmental agreements</a:t>
            </a:r>
          </a:p>
          <a:p>
            <a:r>
              <a:rPr lang="en-GB" sz="1067" dirty="0">
                <a:solidFill>
                  <a:srgbClr val="000000"/>
                </a:solidFill>
                <a:latin typeface="Aptos" panose="020B0004020202020204" pitchFamily="34" charset="0"/>
              </a:rPr>
              <a:t> </a:t>
            </a:r>
          </a:p>
          <a:p>
            <a:r>
              <a:rPr lang="en-GB" sz="1067" dirty="0">
                <a:solidFill>
                  <a:srgbClr val="000000"/>
                </a:solidFill>
                <a:latin typeface="Aptos" panose="020B0004020202020204" pitchFamily="34" charset="0"/>
              </a:rPr>
              <a:t>Currently, she is also an Associate Scientist for the InterAmerican Institute for Global Change Research, Lead on Nature and Mental Health for the IUCN CEM Human Health Thematic Group</a:t>
            </a:r>
          </a:p>
          <a:p>
            <a:r>
              <a:rPr lang="en-GB" sz="1067" dirty="0">
                <a:solidFill>
                  <a:srgbClr val="000000"/>
                </a:solidFill>
                <a:latin typeface="Aptos" panose="020B0004020202020204" pitchFamily="34" charset="0"/>
              </a:rPr>
              <a:t> Liz graduated from Emory University School of Medicine and practiced family medicine full-time for 7 years. </a:t>
            </a:r>
          </a:p>
          <a:p>
            <a:endParaRPr lang="en-GB" sz="1067" dirty="0">
              <a:solidFill>
                <a:srgbClr val="000000"/>
              </a:solidFill>
              <a:latin typeface="Aptos" panose="020B0004020202020204" pitchFamily="34" charset="0"/>
            </a:endParaRPr>
          </a:p>
        </p:txBody>
      </p:sp>
      <p:sp>
        <p:nvSpPr>
          <p:cNvPr id="32" name="TextBox 31">
            <a:extLst>
              <a:ext uri="{FF2B5EF4-FFF2-40B4-BE49-F238E27FC236}">
                <a16:creationId xmlns:a16="http://schemas.microsoft.com/office/drawing/2014/main" id="{BA2DFEAD-A951-1D2A-4932-704B035817E6}"/>
              </a:ext>
            </a:extLst>
          </p:cNvPr>
          <p:cNvSpPr txBox="1"/>
          <p:nvPr/>
        </p:nvSpPr>
        <p:spPr>
          <a:xfrm>
            <a:off x="2590800" y="3454893"/>
            <a:ext cx="3505200" cy="3458383"/>
          </a:xfrm>
          <a:prstGeom prst="rect">
            <a:avLst/>
          </a:prstGeom>
          <a:noFill/>
        </p:spPr>
        <p:txBody>
          <a:bodyPr wrap="square">
            <a:spAutoFit/>
          </a:bodyPr>
          <a:lstStyle/>
          <a:p>
            <a:r>
              <a:rPr lang="en-US" sz="1200" b="1" dirty="0">
                <a:solidFill>
                  <a:srgbClr val="00B0F0"/>
                </a:solidFill>
                <a:latin typeface="Aptos" panose="020B0004020202020204" pitchFamily="34" charset="0"/>
              </a:rPr>
              <a:t>Karen Polson-Edwards, PhD – INFRASTRUCTURE MODERATOR</a:t>
            </a:r>
          </a:p>
          <a:p>
            <a:endParaRPr lang="en-US" sz="1200" b="1" dirty="0">
              <a:solidFill>
                <a:srgbClr val="00B0F0"/>
              </a:solidFill>
              <a:latin typeface="Aptos" panose="020B0004020202020204" pitchFamily="34" charset="0"/>
            </a:endParaRPr>
          </a:p>
          <a:p>
            <a:r>
              <a:rPr lang="en-US" sz="1067" dirty="0">
                <a:solidFill>
                  <a:srgbClr val="000000"/>
                </a:solidFill>
                <a:latin typeface="Aptos" panose="020B0004020202020204" pitchFamily="34" charset="0"/>
              </a:rPr>
              <a:t>Advisor, Climate Change and Health</a:t>
            </a:r>
          </a:p>
          <a:p>
            <a:r>
              <a:rPr lang="en-US" sz="1067" dirty="0">
                <a:solidFill>
                  <a:srgbClr val="000000"/>
                </a:solidFill>
                <a:latin typeface="Aptos" panose="020B0004020202020204" pitchFamily="34" charset="0"/>
              </a:rPr>
              <a:t>Climate Change and Environmental - Determinants of Health Unit </a:t>
            </a:r>
          </a:p>
          <a:p>
            <a:endParaRPr lang="en-US" sz="1200" dirty="0">
              <a:solidFill>
                <a:srgbClr val="000000"/>
              </a:solidFill>
              <a:latin typeface="Aptos" panose="020B0004020202020204" pitchFamily="34" charset="0"/>
            </a:endParaRPr>
          </a:p>
          <a:p>
            <a:pPr marL="190510" indent="-190510">
              <a:buFont typeface="Arial" panose="020B0604020202020204" pitchFamily="34" charset="0"/>
              <a:buChar char="•"/>
            </a:pPr>
            <a:r>
              <a:rPr lang="en-US" sz="1067" dirty="0">
                <a:solidFill>
                  <a:srgbClr val="000000"/>
                </a:solidFill>
                <a:latin typeface="Aptos" panose="020B0004020202020204" pitchFamily="34" charset="0"/>
              </a:rPr>
              <a:t>Dr. Karen Polson has over 27 years of public health experience working at local, national, regional, and global levels and understands the issues faced by the health sector, especially in Caribbean SIDS, in implementing adaptation and mitigation measures to address the impacts of climate change on health. </a:t>
            </a:r>
          </a:p>
          <a:p>
            <a:endParaRPr lang="en-US" sz="1067" dirty="0">
              <a:solidFill>
                <a:srgbClr val="000000"/>
              </a:solidFill>
              <a:latin typeface="Aptos" panose="020B0004020202020204" pitchFamily="34" charset="0"/>
            </a:endParaRPr>
          </a:p>
          <a:p>
            <a:pPr marL="190510" indent="-190510">
              <a:buFont typeface="Arial" panose="020B0604020202020204" pitchFamily="34" charset="0"/>
              <a:buChar char="•"/>
            </a:pPr>
            <a:r>
              <a:rPr lang="en-US" sz="1067" dirty="0">
                <a:solidFill>
                  <a:srgbClr val="000000"/>
                </a:solidFill>
                <a:latin typeface="Aptos" panose="020B0004020202020204" pitchFamily="34" charset="0"/>
              </a:rPr>
              <a:t>In her current position, Dr Polson works with the health sector and other stakeholders in Latin America and the Caribbean to strengthen their capacities to prevent, prepare, and respond to the impacts of climate change on health with a focus on reducing health inequities.</a:t>
            </a:r>
          </a:p>
        </p:txBody>
      </p:sp>
      <p:sp>
        <p:nvSpPr>
          <p:cNvPr id="35" name="TextBox 34">
            <a:extLst>
              <a:ext uri="{FF2B5EF4-FFF2-40B4-BE49-F238E27FC236}">
                <a16:creationId xmlns:a16="http://schemas.microsoft.com/office/drawing/2014/main" id="{286BE3AD-60B0-83BC-C3EA-64CD8560200F}"/>
              </a:ext>
            </a:extLst>
          </p:cNvPr>
          <p:cNvSpPr txBox="1"/>
          <p:nvPr/>
        </p:nvSpPr>
        <p:spPr>
          <a:xfrm>
            <a:off x="2827735" y="241175"/>
            <a:ext cx="3251200" cy="3109506"/>
          </a:xfrm>
          <a:prstGeom prst="rect">
            <a:avLst/>
          </a:prstGeom>
          <a:noFill/>
        </p:spPr>
        <p:txBody>
          <a:bodyPr wrap="square">
            <a:spAutoFit/>
          </a:bodyPr>
          <a:lstStyle/>
          <a:p>
            <a:r>
              <a:rPr lang="en-US" sz="1200" b="1" dirty="0">
                <a:solidFill>
                  <a:srgbClr val="00B0F0"/>
                </a:solidFill>
                <a:latin typeface="Aptos" panose="020B0004020202020204" pitchFamily="34" charset="0"/>
              </a:rPr>
              <a:t>Lily Salloum Lindegaard – CULTURAL HERITAGE MODERATOR</a:t>
            </a:r>
          </a:p>
          <a:p>
            <a:r>
              <a:rPr lang="en-US" sz="1200" b="1" dirty="0">
                <a:solidFill>
                  <a:srgbClr val="00B0F0"/>
                </a:solidFill>
                <a:latin typeface="Aptos" panose="020B0004020202020204" pitchFamily="34" charset="0"/>
              </a:rPr>
              <a:t> </a:t>
            </a:r>
            <a:r>
              <a:rPr lang="en-US" sz="1067" dirty="0">
                <a:solidFill>
                  <a:srgbClr val="000000"/>
                </a:solidFill>
                <a:latin typeface="Aptos" panose="020B0004020202020204" pitchFamily="34" charset="0"/>
              </a:rPr>
              <a:t>Senior Researcher, Danish Institute for International Studies </a:t>
            </a:r>
          </a:p>
          <a:p>
            <a:endParaRPr lang="en-US" sz="1067" dirty="0">
              <a:solidFill>
                <a:srgbClr val="000000"/>
              </a:solidFill>
              <a:latin typeface="Aptos" panose="020B0004020202020204" pitchFamily="34" charset="0"/>
            </a:endParaRPr>
          </a:p>
          <a:p>
            <a:pPr marL="190510" indent="-190510">
              <a:buFont typeface="Arial" panose="020B0604020202020204" pitchFamily="34" charset="0"/>
              <a:buChar char="•"/>
            </a:pPr>
            <a:r>
              <a:rPr lang="en-US" sz="1067" dirty="0">
                <a:solidFill>
                  <a:srgbClr val="000000"/>
                </a:solidFill>
                <a:latin typeface="Aptos" panose="020B0004020202020204" pitchFamily="34" charset="0"/>
              </a:rPr>
              <a:t>Her work focuses on the politics and governance of climate change impacts and response from local to global scales. </a:t>
            </a:r>
          </a:p>
          <a:p>
            <a:pPr marL="190510" indent="-190510">
              <a:buFont typeface="Arial" panose="020B0604020202020204" pitchFamily="34" charset="0"/>
              <a:buChar char="•"/>
            </a:pPr>
            <a:r>
              <a:rPr lang="en-US" sz="1067" dirty="0">
                <a:solidFill>
                  <a:srgbClr val="000000"/>
                </a:solidFill>
                <a:latin typeface="Aptos" panose="020B0004020202020204" pitchFamily="34" charset="0"/>
              </a:rPr>
              <a:t>Her current research includes the politics and governance of transformational responses to climate change, L&amp;D, and climate-related mobility.</a:t>
            </a:r>
          </a:p>
          <a:p>
            <a:pPr marL="190510" indent="-190510">
              <a:buFont typeface="Arial" panose="020B0604020202020204" pitchFamily="34" charset="0"/>
              <a:buChar char="•"/>
            </a:pPr>
            <a:r>
              <a:rPr lang="en-US" sz="1067" dirty="0">
                <a:solidFill>
                  <a:srgbClr val="000000"/>
                </a:solidFill>
                <a:latin typeface="Aptos" panose="020B0004020202020204" pitchFamily="34" charset="0"/>
              </a:rPr>
              <a:t>Geographically, she works mostly in Southeast Asia and West Africa, together with research partners from these areas.</a:t>
            </a:r>
          </a:p>
          <a:p>
            <a:pPr marL="190510" indent="-190510">
              <a:buFont typeface="Arial" panose="020B0604020202020204" pitchFamily="34" charset="0"/>
              <a:buChar char="•"/>
            </a:pPr>
            <a:r>
              <a:rPr lang="en-US" sz="1067" dirty="0">
                <a:solidFill>
                  <a:srgbClr val="000000"/>
                </a:solidFill>
                <a:latin typeface="Aptos" panose="020B0004020202020204" pitchFamily="34" charset="0"/>
              </a:rPr>
              <a:t>Lilly holds a PhD in International Development from the University of Copenhagen, Denmark. </a:t>
            </a:r>
          </a:p>
          <a:p>
            <a:pPr marL="190510" indent="-190510">
              <a:buFont typeface="Arial" panose="020B0604020202020204" pitchFamily="34" charset="0"/>
              <a:buChar char="•"/>
            </a:pPr>
            <a:endParaRPr lang="en-GB" sz="1067" dirty="0">
              <a:solidFill>
                <a:srgbClr val="000000"/>
              </a:solidFill>
              <a:latin typeface="Aptos" panose="020B0004020202020204" pitchFamily="34" charset="0"/>
            </a:endParaRPr>
          </a:p>
        </p:txBody>
      </p:sp>
      <p:pic>
        <p:nvPicPr>
          <p:cNvPr id="3" name="Picture 2" descr="A person wearing glasses and red jacket&#10;&#10;Description automatically generated">
            <a:extLst>
              <a:ext uri="{FF2B5EF4-FFF2-40B4-BE49-F238E27FC236}">
                <a16:creationId xmlns:a16="http://schemas.microsoft.com/office/drawing/2014/main" id="{4AD63989-1A5E-03E6-5EBB-02CA16877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804" y="3454893"/>
            <a:ext cx="1917528" cy="18287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0" name="Billede 1">
            <a:extLst>
              <a:ext uri="{FF2B5EF4-FFF2-40B4-BE49-F238E27FC236}">
                <a16:creationId xmlns:a16="http://schemas.microsoft.com/office/drawing/2014/main" id="{8645E8A6-3323-3A0B-3A0B-3753041804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6129"/>
          <a:stretch/>
        </p:blipFill>
        <p:spPr bwMode="auto">
          <a:xfrm>
            <a:off x="408763" y="962460"/>
            <a:ext cx="1992339" cy="18427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4" descr="A person with long hair smiling&#10;&#10;Description automatically generated">
            <a:extLst>
              <a:ext uri="{FF2B5EF4-FFF2-40B4-BE49-F238E27FC236}">
                <a16:creationId xmlns:a16="http://schemas.microsoft.com/office/drawing/2014/main" id="{1EC61FEB-2419-A6FE-AD6E-54ECD26763FB}"/>
              </a:ext>
            </a:extLst>
          </p:cNvPr>
          <p:cNvPicPr>
            <a:picLocks noChangeAspect="1"/>
          </p:cNvPicPr>
          <p:nvPr/>
        </p:nvPicPr>
        <p:blipFill>
          <a:blip r:embed="rId5">
            <a:extLst>
              <a:ext uri="{28A0092B-C50C-407E-A947-70E740481C1C}">
                <a14:useLocalDpi xmlns:a14="http://schemas.microsoft.com/office/drawing/2010/main" val="0"/>
              </a:ext>
            </a:extLst>
          </a:blip>
          <a:srcRect r="4286" b="23744"/>
          <a:stretch/>
        </p:blipFill>
        <p:spPr>
          <a:xfrm>
            <a:off x="6527981" y="2816446"/>
            <a:ext cx="2015428" cy="18870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44875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0B28F-0AA2-AE00-1705-461FAFE7302A}"/>
              </a:ext>
            </a:extLst>
          </p:cNvPr>
          <p:cNvSpPr>
            <a:spLocks noGrp="1"/>
          </p:cNvSpPr>
          <p:nvPr>
            <p:ph type="ctrTitle"/>
          </p:nvPr>
        </p:nvSpPr>
        <p:spPr/>
        <p:txBody>
          <a:bodyPr>
            <a:normAutofit/>
          </a:bodyPr>
          <a:lstStyle/>
          <a:p>
            <a:r>
              <a:rPr lang="en-US" sz="4000" b="1" dirty="0">
                <a:solidFill>
                  <a:srgbClr val="00B0F0"/>
                </a:solidFill>
                <a:latin typeface="Aptos" panose="020B0004020202020204" pitchFamily="34" charset="0"/>
                <a:ea typeface="+mn-ea"/>
                <a:cs typeface="+mn-cs"/>
              </a:rPr>
              <a:t>Time for Break</a:t>
            </a:r>
            <a:endParaRPr lang="en-GB" sz="4000" b="1" dirty="0">
              <a:solidFill>
                <a:srgbClr val="00B0F0"/>
              </a:solidFill>
              <a:latin typeface="Aptos" panose="020B0004020202020204" pitchFamily="34" charset="0"/>
              <a:ea typeface="+mn-ea"/>
              <a:cs typeface="+mn-cs"/>
            </a:endParaRPr>
          </a:p>
        </p:txBody>
      </p:sp>
    </p:spTree>
    <p:extLst>
      <p:ext uri="{BB962C8B-B14F-4D97-AF65-F5344CB8AC3E}">
        <p14:creationId xmlns:p14="http://schemas.microsoft.com/office/powerpoint/2010/main" val="10940121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emplate/>
  <TotalTime>1350</TotalTime>
  <Words>1847</Words>
  <Application>Microsoft Office PowerPoint</Application>
  <PresentationFormat>Widescreen</PresentationFormat>
  <Paragraphs>171</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Aptos Display</vt:lpstr>
      <vt:lpstr>Arial</vt:lpstr>
      <vt:lpstr>Calibri</vt:lpstr>
      <vt:lpstr>Symbol</vt:lpstr>
      <vt:lpstr>Wingdings</vt:lpstr>
      <vt:lpstr>Office Theme</vt:lpstr>
      <vt:lpstr>PowerPoint Presentation</vt:lpstr>
      <vt:lpstr>PowerPoint Presentation</vt:lpstr>
      <vt:lpstr>Developing Best Practice Loss and Damage Indicators and Reporting Tools </vt:lpstr>
      <vt:lpstr>PowerPoint Presentation</vt:lpstr>
      <vt:lpstr>PowerPoint Presentation</vt:lpstr>
      <vt:lpstr>PowerPoint Presentation</vt:lpstr>
      <vt:lpstr>  Part I: Opening the Breakout Rooms Allotment   </vt:lpstr>
      <vt:lpstr>PowerPoint Presentation</vt:lpstr>
      <vt:lpstr>Time for Break</vt:lpstr>
      <vt:lpstr>Part II – Group Presentations and General Discussion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Fatemeh Bakhtiari</dc:creator>
  <cp:lastModifiedBy>Fatemeh Bakhtiari</cp:lastModifiedBy>
  <cp:revision>2</cp:revision>
  <dcterms:created xsi:type="dcterms:W3CDTF">2024-10-07T09:45:00Z</dcterms:created>
  <dcterms:modified xsi:type="dcterms:W3CDTF">2024-10-08T08:17:23Z</dcterms:modified>
</cp:coreProperties>
</file>