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301" r:id="rId3"/>
    <p:sldId id="300" r:id="rId4"/>
    <p:sldId id="298" r:id="rId5"/>
    <p:sldId id="299" r:id="rId6"/>
    <p:sldId id="278" r:id="rId7"/>
    <p:sldId id="302" r:id="rId8"/>
    <p:sldId id="293" r:id="rId9"/>
    <p:sldId id="304" r:id="rId10"/>
    <p:sldId id="303" r:id="rId11"/>
    <p:sldId id="269" r:id="rId12"/>
    <p:sldId id="276" r:id="rId13"/>
    <p:sldId id="295" r:id="rId14"/>
    <p:sldId id="296"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3DAC1-C2E9-4497-8BA0-14527F4142D2}" v="8" dt="2024-10-07T15:21:56.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0" d="100"/>
          <a:sy n="100" d="100"/>
        </p:scale>
        <p:origin x="26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eh Bakhtiari" userId="6aa15815-63b6-4a75-bdb2-cfd5b8d6a40f" providerId="ADAL" clId="{A863DAC1-C2E9-4497-8BA0-14527F4142D2}"/>
    <pc:docChg chg="undo custSel modSld">
      <pc:chgData name="Fatemeh Bakhtiari" userId="6aa15815-63b6-4a75-bdb2-cfd5b8d6a40f" providerId="ADAL" clId="{A863DAC1-C2E9-4497-8BA0-14527F4142D2}" dt="2024-10-07T15:23:07.401" v="64" actId="12"/>
      <pc:docMkLst>
        <pc:docMk/>
      </pc:docMkLst>
      <pc:sldChg chg="modSp mod">
        <pc:chgData name="Fatemeh Bakhtiari" userId="6aa15815-63b6-4a75-bdb2-cfd5b8d6a40f" providerId="ADAL" clId="{A863DAC1-C2E9-4497-8BA0-14527F4142D2}" dt="2024-10-07T13:26:41.970" v="4" actId="20577"/>
        <pc:sldMkLst>
          <pc:docMk/>
          <pc:sldMk cId="509862053" sldId="276"/>
        </pc:sldMkLst>
        <pc:spChg chg="mod">
          <ac:chgData name="Fatemeh Bakhtiari" userId="6aa15815-63b6-4a75-bdb2-cfd5b8d6a40f" providerId="ADAL" clId="{A863DAC1-C2E9-4497-8BA0-14527F4142D2}" dt="2024-10-07T13:26:41.970" v="4" actId="20577"/>
          <ac:spMkLst>
            <pc:docMk/>
            <pc:sldMk cId="509862053" sldId="276"/>
            <ac:spMk id="8" creationId="{E924165B-531B-A70D-2AF9-DB266A421C72}"/>
          </ac:spMkLst>
        </pc:spChg>
      </pc:sldChg>
      <pc:sldChg chg="addSp delSp modSp mod">
        <pc:chgData name="Fatemeh Bakhtiari" userId="6aa15815-63b6-4a75-bdb2-cfd5b8d6a40f" providerId="ADAL" clId="{A863DAC1-C2E9-4497-8BA0-14527F4142D2}" dt="2024-10-07T15:23:07.401" v="64" actId="12"/>
        <pc:sldMkLst>
          <pc:docMk/>
          <pc:sldMk cId="3989718305" sldId="293"/>
        </pc:sldMkLst>
        <pc:spChg chg="add mod">
          <ac:chgData name="Fatemeh Bakhtiari" userId="6aa15815-63b6-4a75-bdb2-cfd5b8d6a40f" providerId="ADAL" clId="{A863DAC1-C2E9-4497-8BA0-14527F4142D2}" dt="2024-10-07T15:19:42.892" v="26" actId="1076"/>
          <ac:spMkLst>
            <pc:docMk/>
            <pc:sldMk cId="3989718305" sldId="293"/>
            <ac:spMk id="2" creationId="{B417E21D-9C54-8326-B03E-4162F87ACFA3}"/>
          </ac:spMkLst>
        </pc:spChg>
        <pc:spChg chg="del mod">
          <ac:chgData name="Fatemeh Bakhtiari" userId="6aa15815-63b6-4a75-bdb2-cfd5b8d6a40f" providerId="ADAL" clId="{A863DAC1-C2E9-4497-8BA0-14527F4142D2}" dt="2024-10-07T15:21:35.958" v="56" actId="478"/>
          <ac:spMkLst>
            <pc:docMk/>
            <pc:sldMk cId="3989718305" sldId="293"/>
            <ac:spMk id="4" creationId="{EAFEF6D2-F6EF-7FEA-CC9A-ABF194484C42}"/>
          </ac:spMkLst>
        </pc:spChg>
        <pc:spChg chg="mod">
          <ac:chgData name="Fatemeh Bakhtiari" userId="6aa15815-63b6-4a75-bdb2-cfd5b8d6a40f" providerId="ADAL" clId="{A863DAC1-C2E9-4497-8BA0-14527F4142D2}" dt="2024-10-07T15:23:07.401" v="64" actId="12"/>
          <ac:spMkLst>
            <pc:docMk/>
            <pc:sldMk cId="3989718305" sldId="293"/>
            <ac:spMk id="33" creationId="{7D72ABF8-9BB2-5622-8155-CD16CF0CE6F3}"/>
          </ac:spMkLst>
        </pc:spChg>
        <pc:picChg chg="add mod">
          <ac:chgData name="Fatemeh Bakhtiari" userId="6aa15815-63b6-4a75-bdb2-cfd5b8d6a40f" providerId="ADAL" clId="{A863DAC1-C2E9-4497-8BA0-14527F4142D2}" dt="2024-10-07T15:22:51.466" v="61" actId="1076"/>
          <ac:picMkLst>
            <pc:docMk/>
            <pc:sldMk cId="3989718305" sldId="293"/>
            <ac:picMk id="5" creationId="{BE58C12B-94C5-291A-B82E-840E90A3A45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86ACA-200D-4D32-B96B-3FA67B74A0DF}"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C73DCB3F-01E9-4B74-9D5E-3965AD4BC765}">
      <dgm:prSet custT="1"/>
      <dgm:spPr/>
      <dgm:t>
        <a:bodyPr/>
        <a:lstStyle/>
        <a:p>
          <a:r>
            <a:rPr lang="en-US" sz="1400" b="1" dirty="0">
              <a:solidFill>
                <a:schemeClr val="accent2"/>
              </a:solidFill>
            </a:rPr>
            <a:t>Enhance Data Collection and Management</a:t>
          </a:r>
          <a:endParaRPr lang="en-US" sz="1400" dirty="0">
            <a:solidFill>
              <a:schemeClr val="accent2"/>
            </a:solidFill>
          </a:endParaRPr>
        </a:p>
        <a:p>
          <a:r>
            <a:rPr lang="en-US" sz="1400" dirty="0"/>
            <a:t>Develop strategies to address data gaps, implement data privacy protocols, and leverage diverse data sources.</a:t>
          </a:r>
        </a:p>
      </dgm:t>
    </dgm:pt>
    <dgm:pt modelId="{5A26122F-0416-4667-96DA-DB144E32FE02}" type="parTrans" cxnId="{92F2A88C-AA2C-4946-AE6E-9CD4077EE839}">
      <dgm:prSet/>
      <dgm:spPr/>
      <dgm:t>
        <a:bodyPr/>
        <a:lstStyle/>
        <a:p>
          <a:endParaRPr lang="en-US"/>
        </a:p>
      </dgm:t>
    </dgm:pt>
    <dgm:pt modelId="{B16F6551-DB21-4D5A-ABB4-7CA794BF7AD6}" type="sibTrans" cxnId="{92F2A88C-AA2C-4946-AE6E-9CD4077EE839}">
      <dgm:prSet phldrT="1" phldr="0"/>
      <dgm:spPr>
        <a:solidFill>
          <a:schemeClr val="accent2">
            <a:lumMod val="20000"/>
            <a:lumOff val="80000"/>
          </a:schemeClr>
        </a:solidFill>
        <a:ln>
          <a:solidFill>
            <a:schemeClr val="accent2"/>
          </a:solidFill>
        </a:ln>
      </dgm:spPr>
      <dgm:t>
        <a:bodyPr/>
        <a:lstStyle/>
        <a:p>
          <a:r>
            <a:rPr lang="en-US"/>
            <a:t>1</a:t>
          </a:r>
          <a:endParaRPr lang="en-US" dirty="0"/>
        </a:p>
      </dgm:t>
    </dgm:pt>
    <dgm:pt modelId="{EAA5A0DB-43A7-43E4-8F17-43E752D66294}">
      <dgm:prSet custT="1"/>
      <dgm:spPr/>
      <dgm:t>
        <a:bodyPr/>
        <a:lstStyle/>
        <a:p>
          <a:r>
            <a:rPr lang="en-US" sz="1400" b="1" dirty="0">
              <a:solidFill>
                <a:srgbClr val="00B050"/>
              </a:solidFill>
            </a:rPr>
            <a:t>Improve Attribution Methodologies</a:t>
          </a:r>
        </a:p>
        <a:p>
          <a:endParaRPr lang="en-US" sz="1200" b="1" dirty="0">
            <a:solidFill>
              <a:srgbClr val="00B050"/>
            </a:solidFill>
          </a:endParaRPr>
        </a:p>
        <a:p>
          <a:r>
            <a:rPr lang="en-US" sz="1400" dirty="0"/>
            <a:t>Invest in research to enhance attribution of losses and damages to climate change, particularly for complex sectors like health and human mobility</a:t>
          </a:r>
          <a:r>
            <a:rPr lang="en-US" sz="1200" dirty="0"/>
            <a:t>.</a:t>
          </a:r>
        </a:p>
      </dgm:t>
    </dgm:pt>
    <dgm:pt modelId="{47C64E72-54CE-47BE-8042-C94298D66B40}" type="parTrans" cxnId="{33A559D5-9A04-4516-A4B7-AD9E20675EB1}">
      <dgm:prSet/>
      <dgm:spPr/>
      <dgm:t>
        <a:bodyPr/>
        <a:lstStyle/>
        <a:p>
          <a:endParaRPr lang="en-US"/>
        </a:p>
      </dgm:t>
    </dgm:pt>
    <dgm:pt modelId="{0B39CBFC-ACEB-4C80-9E4D-DE98595EC0C1}" type="sibTrans" cxnId="{33A559D5-9A04-4516-A4B7-AD9E20675EB1}">
      <dgm:prSet phldrT="2" phldr="0"/>
      <dgm:spPr>
        <a:solidFill>
          <a:schemeClr val="accent3">
            <a:lumMod val="60000"/>
            <a:lumOff val="40000"/>
          </a:schemeClr>
        </a:solidFill>
        <a:ln>
          <a:solidFill>
            <a:srgbClr val="00B050"/>
          </a:solidFill>
        </a:ln>
      </dgm:spPr>
      <dgm:t>
        <a:bodyPr/>
        <a:lstStyle/>
        <a:p>
          <a:r>
            <a:rPr lang="en-US"/>
            <a:t>2</a:t>
          </a:r>
        </a:p>
      </dgm:t>
    </dgm:pt>
    <dgm:pt modelId="{A7EE7581-F3F2-42A0-A4FA-9B6D853BD37E}">
      <dgm:prSet custT="1"/>
      <dgm:spPr/>
      <dgm:t>
        <a:bodyPr/>
        <a:lstStyle/>
        <a:p>
          <a:r>
            <a:rPr lang="en-US" sz="1400" b="1" dirty="0">
              <a:solidFill>
                <a:schemeClr val="accent6"/>
              </a:solidFill>
            </a:rPr>
            <a:t>Strengthen Transparency and Reporting</a:t>
          </a:r>
        </a:p>
        <a:p>
          <a:r>
            <a:rPr lang="en-US" sz="1400" dirty="0"/>
            <a:t>Apply developed indicators to enhance reporting under the Enhanced Transparency Framework (ETF) and create sector-specific reporting templates.</a:t>
          </a:r>
        </a:p>
      </dgm:t>
    </dgm:pt>
    <dgm:pt modelId="{03C1F17E-ED08-494C-9E2C-B9B693D8E7F6}" type="parTrans" cxnId="{61713551-F998-409A-9C25-41501B7739EF}">
      <dgm:prSet/>
      <dgm:spPr/>
      <dgm:t>
        <a:bodyPr/>
        <a:lstStyle/>
        <a:p>
          <a:endParaRPr lang="en-US"/>
        </a:p>
      </dgm:t>
    </dgm:pt>
    <dgm:pt modelId="{81C27157-C1C6-40ED-800B-366E38CF32EC}" type="sibTrans" cxnId="{61713551-F998-409A-9C25-41501B7739EF}">
      <dgm:prSet phldrT="3" phldr="0"/>
      <dgm:spPr>
        <a:solidFill>
          <a:schemeClr val="accent6">
            <a:lumMod val="60000"/>
            <a:lumOff val="40000"/>
          </a:schemeClr>
        </a:solidFill>
        <a:ln>
          <a:solidFill>
            <a:schemeClr val="accent6">
              <a:lumMod val="75000"/>
            </a:schemeClr>
          </a:solidFill>
        </a:ln>
      </dgm:spPr>
      <dgm:t>
        <a:bodyPr/>
        <a:lstStyle/>
        <a:p>
          <a:r>
            <a:rPr lang="en-US"/>
            <a:t>3</a:t>
          </a:r>
          <a:endParaRPr lang="en-US" dirty="0"/>
        </a:p>
      </dgm:t>
    </dgm:pt>
    <dgm:pt modelId="{373F76B9-296A-47FC-A971-E0D2A39E581B}">
      <dgm:prSet custT="1"/>
      <dgm:spPr/>
      <dgm:t>
        <a:bodyPr/>
        <a:lstStyle/>
        <a:p>
          <a:r>
            <a:rPr lang="en-US" sz="1400" b="1" dirty="0">
              <a:solidFill>
                <a:schemeClr val="accent5"/>
              </a:solidFill>
            </a:rPr>
            <a:t>Focus on Capacity Building Initiatives</a:t>
          </a:r>
        </a:p>
        <a:p>
          <a:endParaRPr lang="en-US" sz="1200" dirty="0"/>
        </a:p>
        <a:p>
          <a:r>
            <a:rPr lang="en-US" sz="1400" dirty="0"/>
            <a:t>Organize regional training workshops and develop online resources for continuous learning and support.</a:t>
          </a:r>
        </a:p>
      </dgm:t>
    </dgm:pt>
    <dgm:pt modelId="{CD1C3809-E510-42C1-AA36-17E00D95BA14}" type="parTrans" cxnId="{568255A4-1963-4A1E-8F4C-BE20512791AC}">
      <dgm:prSet/>
      <dgm:spPr/>
      <dgm:t>
        <a:bodyPr/>
        <a:lstStyle/>
        <a:p>
          <a:endParaRPr lang="en-US"/>
        </a:p>
      </dgm:t>
    </dgm:pt>
    <dgm:pt modelId="{CFEDEF11-7043-46C4-BD95-2FFB136CBD61}" type="sibTrans" cxnId="{568255A4-1963-4A1E-8F4C-BE20512791AC}">
      <dgm:prSet phldrT="4" phldr="0"/>
      <dgm:spPr>
        <a:solidFill>
          <a:schemeClr val="accent5">
            <a:lumMod val="60000"/>
            <a:lumOff val="40000"/>
          </a:schemeClr>
        </a:solidFill>
        <a:ln>
          <a:solidFill>
            <a:schemeClr val="accent5">
              <a:lumMod val="75000"/>
            </a:schemeClr>
          </a:solidFill>
        </a:ln>
      </dgm:spPr>
      <dgm:t>
        <a:bodyPr/>
        <a:lstStyle/>
        <a:p>
          <a:r>
            <a:rPr lang="en-US"/>
            <a:t>4</a:t>
          </a:r>
        </a:p>
      </dgm:t>
    </dgm:pt>
    <dgm:pt modelId="{F6577F5F-C8F0-422F-A020-C5444832BBB1}">
      <dgm:prSet custT="1"/>
      <dgm:spPr/>
      <dgm:t>
        <a:bodyPr/>
        <a:lstStyle/>
        <a:p>
          <a:r>
            <a:rPr lang="en-US" sz="1400" b="1" dirty="0">
              <a:solidFill>
                <a:schemeClr val="bg2">
                  <a:lumMod val="50000"/>
                </a:schemeClr>
              </a:solidFill>
            </a:rPr>
            <a:t>Deepen Collaboration and Knowledge Sharing</a:t>
          </a:r>
        </a:p>
        <a:p>
          <a:endParaRPr lang="en-US" sz="1200" dirty="0"/>
        </a:p>
        <a:p>
          <a:r>
            <a:rPr lang="en-US" sz="1400" dirty="0"/>
            <a:t>Establish an informal network for continued exchange on L&amp;D among non-Annex 1 countries and create a digital platform for sharing best practices.</a:t>
          </a:r>
        </a:p>
      </dgm:t>
    </dgm:pt>
    <dgm:pt modelId="{14E5EE88-7BFE-4054-88C5-C4ABFCD9C176}" type="parTrans" cxnId="{09E851F3-A77F-4C93-B001-56F5EAB1F868}">
      <dgm:prSet/>
      <dgm:spPr/>
      <dgm:t>
        <a:bodyPr/>
        <a:lstStyle/>
        <a:p>
          <a:endParaRPr lang="en-US"/>
        </a:p>
      </dgm:t>
    </dgm:pt>
    <dgm:pt modelId="{F074944D-B695-4CB8-91B0-DA7F6A683FE2}" type="sibTrans" cxnId="{09E851F3-A77F-4C93-B001-56F5EAB1F868}">
      <dgm:prSet phldrT="5" phldr="0"/>
      <dgm:spPr>
        <a:solidFill>
          <a:schemeClr val="bg2">
            <a:lumMod val="90000"/>
          </a:schemeClr>
        </a:solidFill>
        <a:ln>
          <a:solidFill>
            <a:schemeClr val="bg2">
              <a:lumMod val="50000"/>
            </a:schemeClr>
          </a:solidFill>
        </a:ln>
      </dgm:spPr>
      <dgm:t>
        <a:bodyPr/>
        <a:lstStyle/>
        <a:p>
          <a:r>
            <a:rPr lang="en-US"/>
            <a:t>5</a:t>
          </a:r>
        </a:p>
      </dgm:t>
    </dgm:pt>
    <dgm:pt modelId="{3BDAAE1F-30B1-40DD-88C8-0417B23B653E}">
      <dgm:prSet custT="1"/>
      <dgm:spPr/>
      <dgm:t>
        <a:bodyPr/>
        <a:lstStyle/>
        <a:p>
          <a:r>
            <a:rPr lang="en-US" sz="1400" b="1" dirty="0">
              <a:solidFill>
                <a:srgbClr val="B4AD18"/>
              </a:solidFill>
            </a:rPr>
            <a:t>Strengthen a Future-ready Research Agenda</a:t>
          </a:r>
        </a:p>
        <a:p>
          <a:endParaRPr lang="en-US" sz="1200" dirty="0"/>
        </a:p>
        <a:p>
          <a:r>
            <a:rPr lang="en-US" sz="1400" dirty="0"/>
            <a:t>Identify priority areas for further research, including long-term impacts of slow-onset events and interconnections between sectoral losses and damages.</a:t>
          </a:r>
        </a:p>
      </dgm:t>
    </dgm:pt>
    <dgm:pt modelId="{EDD6265A-290F-414B-9C09-CF11D0D15B85}" type="parTrans" cxnId="{916119FD-7C2B-4CBE-9440-DD7BFDF56EF6}">
      <dgm:prSet/>
      <dgm:spPr/>
      <dgm:t>
        <a:bodyPr/>
        <a:lstStyle/>
        <a:p>
          <a:endParaRPr lang="en-US"/>
        </a:p>
      </dgm:t>
    </dgm:pt>
    <dgm:pt modelId="{27BB96B9-17B3-4B93-AA1B-F4A7529B372E}" type="sibTrans" cxnId="{916119FD-7C2B-4CBE-9440-DD7BFDF56EF6}">
      <dgm:prSet phldrT="6" phldr="0"/>
      <dgm:spPr>
        <a:solidFill>
          <a:srgbClr val="E3DA29"/>
        </a:solidFill>
        <a:ln>
          <a:solidFill>
            <a:srgbClr val="FFFF00"/>
          </a:solidFill>
        </a:ln>
      </dgm:spPr>
      <dgm:t>
        <a:bodyPr/>
        <a:lstStyle/>
        <a:p>
          <a:r>
            <a:rPr lang="en-US" dirty="0"/>
            <a:t>6</a:t>
          </a:r>
        </a:p>
      </dgm:t>
    </dgm:pt>
    <dgm:pt modelId="{515BBD27-7C9E-4A6D-AEB5-85771311F0A8}">
      <dgm:prSet custT="1"/>
      <dgm:spPr/>
      <dgm:t>
        <a:bodyPr/>
        <a:lstStyle/>
        <a:p>
          <a:r>
            <a:rPr lang="en-US" sz="1400" b="1" dirty="0">
              <a:solidFill>
                <a:schemeClr val="accent4"/>
              </a:solidFill>
            </a:rPr>
            <a:t>Strengthen Policy Integration</a:t>
          </a:r>
        </a:p>
        <a:p>
          <a:endParaRPr lang="en-US" sz="1200" dirty="0"/>
        </a:p>
        <a:p>
          <a:r>
            <a:rPr lang="en-US" sz="1400" dirty="0"/>
            <a:t>Provide guidance on integrating L&amp;D indicators into national adaptation plans and NDCs and explore ways to use indicators to inform climate-resilient development strategies.</a:t>
          </a:r>
        </a:p>
      </dgm:t>
    </dgm:pt>
    <dgm:pt modelId="{68939A1E-412B-4B3B-A1EA-9B2284032472}" type="parTrans" cxnId="{52B40927-16A1-4F77-82B2-C2333B701357}">
      <dgm:prSet/>
      <dgm:spPr/>
      <dgm:t>
        <a:bodyPr/>
        <a:lstStyle/>
        <a:p>
          <a:endParaRPr lang="en-US"/>
        </a:p>
      </dgm:t>
    </dgm:pt>
    <dgm:pt modelId="{4A44D023-F393-4DE1-8C2B-67190A308EFE}" type="sibTrans" cxnId="{52B40927-16A1-4F77-82B2-C2333B701357}">
      <dgm:prSet phldrT="7" phldr="0"/>
      <dgm:spPr>
        <a:solidFill>
          <a:schemeClr val="accent4">
            <a:lumMod val="40000"/>
            <a:lumOff val="60000"/>
          </a:schemeClr>
        </a:solidFill>
        <a:ln>
          <a:solidFill>
            <a:schemeClr val="accent4"/>
          </a:solidFill>
        </a:ln>
      </dgm:spPr>
      <dgm:t>
        <a:bodyPr/>
        <a:lstStyle/>
        <a:p>
          <a:r>
            <a:rPr lang="en-US"/>
            <a:t>7</a:t>
          </a:r>
          <a:endParaRPr lang="en-US" dirty="0"/>
        </a:p>
      </dgm:t>
    </dgm:pt>
    <dgm:pt modelId="{8308AF77-A9D9-484D-AEC9-004FC42046BC}" type="pres">
      <dgm:prSet presAssocID="{B6186ACA-200D-4D32-B96B-3FA67B74A0DF}" presName="linearFlow" presStyleCnt="0">
        <dgm:presLayoutVars>
          <dgm:dir/>
          <dgm:animLvl val="lvl"/>
          <dgm:resizeHandles val="exact"/>
        </dgm:presLayoutVars>
      </dgm:prSet>
      <dgm:spPr/>
    </dgm:pt>
    <dgm:pt modelId="{D63F6767-8947-4D50-B3DE-7438EE353075}" type="pres">
      <dgm:prSet presAssocID="{C73DCB3F-01E9-4B74-9D5E-3965AD4BC765}" presName="compositeNode" presStyleCnt="0"/>
      <dgm:spPr/>
    </dgm:pt>
    <dgm:pt modelId="{0590B518-21E9-4334-8F66-80ABAB871BF3}" type="pres">
      <dgm:prSet presAssocID="{C73DCB3F-01E9-4B74-9D5E-3965AD4BC765}" presName="parTx" presStyleLbl="node1" presStyleIdx="0" presStyleCnt="0">
        <dgm:presLayoutVars>
          <dgm:chMax val="0"/>
          <dgm:chPref val="0"/>
          <dgm:bulletEnabled val="1"/>
        </dgm:presLayoutVars>
      </dgm:prSet>
      <dgm:spPr/>
    </dgm:pt>
    <dgm:pt modelId="{CF0C0EAD-6088-4008-A103-BD57F705304B}" type="pres">
      <dgm:prSet presAssocID="{C73DCB3F-01E9-4B74-9D5E-3965AD4BC765}" presName="parSh" presStyleCnt="0"/>
      <dgm:spPr/>
    </dgm:pt>
    <dgm:pt modelId="{B5C00F19-9865-4A3D-AB6C-16363F606FBF}" type="pres">
      <dgm:prSet presAssocID="{C73DCB3F-01E9-4B74-9D5E-3965AD4BC765}" presName="lineNode" presStyleLbl="alignAccFollowNode1" presStyleIdx="0" presStyleCnt="21"/>
      <dgm:spPr/>
    </dgm:pt>
    <dgm:pt modelId="{926BB91A-96DF-4F32-85E5-122847094C64}" type="pres">
      <dgm:prSet presAssocID="{C73DCB3F-01E9-4B74-9D5E-3965AD4BC765}" presName="lineArrowNode" presStyleLbl="alignAccFollowNode1" presStyleIdx="1" presStyleCnt="21"/>
      <dgm:spPr/>
    </dgm:pt>
    <dgm:pt modelId="{3B0594AD-CC0C-4767-B4D8-649E5F6D3D51}" type="pres">
      <dgm:prSet presAssocID="{B16F6551-DB21-4D5A-ABB4-7CA794BF7AD6}" presName="sibTransNodeCircle" presStyleLbl="alignNode1" presStyleIdx="0" presStyleCnt="7">
        <dgm:presLayoutVars>
          <dgm:chMax val="0"/>
          <dgm:bulletEnabled/>
        </dgm:presLayoutVars>
      </dgm:prSet>
      <dgm:spPr/>
    </dgm:pt>
    <dgm:pt modelId="{42ABBEE3-F057-4996-A756-88214C1AE7BE}" type="pres">
      <dgm:prSet presAssocID="{B16F6551-DB21-4D5A-ABB4-7CA794BF7AD6}" presName="spacerBetweenCircleAndCallout" presStyleCnt="0">
        <dgm:presLayoutVars/>
      </dgm:prSet>
      <dgm:spPr/>
    </dgm:pt>
    <dgm:pt modelId="{BA6F1EEC-924E-4F57-9C8C-1C0EDC208740}" type="pres">
      <dgm:prSet presAssocID="{C73DCB3F-01E9-4B74-9D5E-3965AD4BC765}" presName="nodeText" presStyleLbl="alignAccFollowNode1" presStyleIdx="2" presStyleCnt="21" custScaleY="112400" custLinFactNeighborX="4685" custLinFactNeighborY="5622">
        <dgm:presLayoutVars>
          <dgm:bulletEnabled val="1"/>
        </dgm:presLayoutVars>
      </dgm:prSet>
      <dgm:spPr/>
    </dgm:pt>
    <dgm:pt modelId="{4F8222E0-6AEC-4F86-ABFF-4655C3792233}" type="pres">
      <dgm:prSet presAssocID="{B16F6551-DB21-4D5A-ABB4-7CA794BF7AD6}" presName="sibTransComposite" presStyleCnt="0"/>
      <dgm:spPr/>
    </dgm:pt>
    <dgm:pt modelId="{F397EB97-123D-46B3-BDD4-C100171B921D}" type="pres">
      <dgm:prSet presAssocID="{EAA5A0DB-43A7-43E4-8F17-43E752D66294}" presName="compositeNode" presStyleCnt="0"/>
      <dgm:spPr/>
    </dgm:pt>
    <dgm:pt modelId="{F4F585FA-52EB-48F7-9048-6B9A80E82547}" type="pres">
      <dgm:prSet presAssocID="{EAA5A0DB-43A7-43E4-8F17-43E752D66294}" presName="parTx" presStyleLbl="node1" presStyleIdx="0" presStyleCnt="0">
        <dgm:presLayoutVars>
          <dgm:chMax val="0"/>
          <dgm:chPref val="0"/>
          <dgm:bulletEnabled val="1"/>
        </dgm:presLayoutVars>
      </dgm:prSet>
      <dgm:spPr/>
    </dgm:pt>
    <dgm:pt modelId="{B60E46F8-A88E-446E-AD18-ADD6D08D96E6}" type="pres">
      <dgm:prSet presAssocID="{EAA5A0DB-43A7-43E4-8F17-43E752D66294}" presName="parSh" presStyleCnt="0"/>
      <dgm:spPr/>
    </dgm:pt>
    <dgm:pt modelId="{DFE426CF-905E-416C-958C-11192693B755}" type="pres">
      <dgm:prSet presAssocID="{EAA5A0DB-43A7-43E4-8F17-43E752D66294}" presName="lineNode" presStyleLbl="alignAccFollowNode1" presStyleIdx="3" presStyleCnt="21"/>
      <dgm:spPr/>
    </dgm:pt>
    <dgm:pt modelId="{8D8F6C6B-597F-457F-988B-69C997A4B5B2}" type="pres">
      <dgm:prSet presAssocID="{EAA5A0DB-43A7-43E4-8F17-43E752D66294}" presName="lineArrowNode" presStyleLbl="alignAccFollowNode1" presStyleIdx="4" presStyleCnt="21"/>
      <dgm:spPr/>
    </dgm:pt>
    <dgm:pt modelId="{AB4E302F-7E30-4D3C-87A0-B2F0C82BC0DB}" type="pres">
      <dgm:prSet presAssocID="{0B39CBFC-ACEB-4C80-9E4D-DE98595EC0C1}" presName="sibTransNodeCircle" presStyleLbl="alignNode1" presStyleIdx="1" presStyleCnt="7">
        <dgm:presLayoutVars>
          <dgm:chMax val="0"/>
          <dgm:bulletEnabled/>
        </dgm:presLayoutVars>
      </dgm:prSet>
      <dgm:spPr/>
    </dgm:pt>
    <dgm:pt modelId="{723CE0D6-77B2-4C48-9EF9-30A041719774}" type="pres">
      <dgm:prSet presAssocID="{0B39CBFC-ACEB-4C80-9E4D-DE98595EC0C1}" presName="spacerBetweenCircleAndCallout" presStyleCnt="0">
        <dgm:presLayoutVars/>
      </dgm:prSet>
      <dgm:spPr/>
    </dgm:pt>
    <dgm:pt modelId="{AAC7BEC0-BB12-4791-A50A-48FD6D760F4A}" type="pres">
      <dgm:prSet presAssocID="{EAA5A0DB-43A7-43E4-8F17-43E752D66294}" presName="nodeText" presStyleLbl="alignAccFollowNode1" presStyleIdx="5" presStyleCnt="21">
        <dgm:presLayoutVars>
          <dgm:bulletEnabled val="1"/>
        </dgm:presLayoutVars>
      </dgm:prSet>
      <dgm:spPr/>
    </dgm:pt>
    <dgm:pt modelId="{FAB3BE11-CC59-411D-ADE9-505E0569D77C}" type="pres">
      <dgm:prSet presAssocID="{0B39CBFC-ACEB-4C80-9E4D-DE98595EC0C1}" presName="sibTransComposite" presStyleCnt="0"/>
      <dgm:spPr/>
    </dgm:pt>
    <dgm:pt modelId="{EAB4795C-BA58-4BA3-BE7D-7EA3DE317FB7}" type="pres">
      <dgm:prSet presAssocID="{A7EE7581-F3F2-42A0-A4FA-9B6D853BD37E}" presName="compositeNode" presStyleCnt="0"/>
      <dgm:spPr/>
    </dgm:pt>
    <dgm:pt modelId="{F199C5BB-9E2D-48B4-8CBA-DC3E1E67FF57}" type="pres">
      <dgm:prSet presAssocID="{A7EE7581-F3F2-42A0-A4FA-9B6D853BD37E}" presName="parTx" presStyleLbl="node1" presStyleIdx="0" presStyleCnt="0">
        <dgm:presLayoutVars>
          <dgm:chMax val="0"/>
          <dgm:chPref val="0"/>
          <dgm:bulletEnabled val="1"/>
        </dgm:presLayoutVars>
      </dgm:prSet>
      <dgm:spPr/>
    </dgm:pt>
    <dgm:pt modelId="{D87E0186-8D8C-42B1-BC0A-33989B7B569C}" type="pres">
      <dgm:prSet presAssocID="{A7EE7581-F3F2-42A0-A4FA-9B6D853BD37E}" presName="parSh" presStyleCnt="0"/>
      <dgm:spPr/>
    </dgm:pt>
    <dgm:pt modelId="{24B95E41-EEA4-442B-9483-BB5AA0168392}" type="pres">
      <dgm:prSet presAssocID="{A7EE7581-F3F2-42A0-A4FA-9B6D853BD37E}" presName="lineNode" presStyleLbl="alignAccFollowNode1" presStyleIdx="6" presStyleCnt="21"/>
      <dgm:spPr/>
    </dgm:pt>
    <dgm:pt modelId="{275F1E49-90D9-4935-B9D2-9A09C299E94D}" type="pres">
      <dgm:prSet presAssocID="{A7EE7581-F3F2-42A0-A4FA-9B6D853BD37E}" presName="lineArrowNode" presStyleLbl="alignAccFollowNode1" presStyleIdx="7" presStyleCnt="21"/>
      <dgm:spPr/>
    </dgm:pt>
    <dgm:pt modelId="{582D79C6-AE9B-4D66-AB91-9883E9FC4392}" type="pres">
      <dgm:prSet presAssocID="{81C27157-C1C6-40ED-800B-366E38CF32EC}" presName="sibTransNodeCircle" presStyleLbl="alignNode1" presStyleIdx="2" presStyleCnt="7">
        <dgm:presLayoutVars>
          <dgm:chMax val="0"/>
          <dgm:bulletEnabled/>
        </dgm:presLayoutVars>
      </dgm:prSet>
      <dgm:spPr/>
    </dgm:pt>
    <dgm:pt modelId="{2128989B-4019-4A66-9D7C-42C773DAA886}" type="pres">
      <dgm:prSet presAssocID="{81C27157-C1C6-40ED-800B-366E38CF32EC}" presName="spacerBetweenCircleAndCallout" presStyleCnt="0">
        <dgm:presLayoutVars/>
      </dgm:prSet>
      <dgm:spPr/>
    </dgm:pt>
    <dgm:pt modelId="{C191F61F-594E-4151-8CD6-D11995A65521}" type="pres">
      <dgm:prSet presAssocID="{A7EE7581-F3F2-42A0-A4FA-9B6D853BD37E}" presName="nodeText" presStyleLbl="alignAccFollowNode1" presStyleIdx="8" presStyleCnt="21">
        <dgm:presLayoutVars>
          <dgm:bulletEnabled val="1"/>
        </dgm:presLayoutVars>
      </dgm:prSet>
      <dgm:spPr/>
    </dgm:pt>
    <dgm:pt modelId="{7CFEA5B9-4E45-4D0C-B697-306673F11E1A}" type="pres">
      <dgm:prSet presAssocID="{81C27157-C1C6-40ED-800B-366E38CF32EC}" presName="sibTransComposite" presStyleCnt="0"/>
      <dgm:spPr/>
    </dgm:pt>
    <dgm:pt modelId="{825A6433-3B13-433D-91D0-80C771E25B4C}" type="pres">
      <dgm:prSet presAssocID="{373F76B9-296A-47FC-A971-E0D2A39E581B}" presName="compositeNode" presStyleCnt="0"/>
      <dgm:spPr/>
    </dgm:pt>
    <dgm:pt modelId="{C36568E8-89AF-4030-B01E-1059E92924BA}" type="pres">
      <dgm:prSet presAssocID="{373F76B9-296A-47FC-A971-E0D2A39E581B}" presName="parTx" presStyleLbl="node1" presStyleIdx="0" presStyleCnt="0">
        <dgm:presLayoutVars>
          <dgm:chMax val="0"/>
          <dgm:chPref val="0"/>
          <dgm:bulletEnabled val="1"/>
        </dgm:presLayoutVars>
      </dgm:prSet>
      <dgm:spPr/>
    </dgm:pt>
    <dgm:pt modelId="{60F3C9ED-9BB7-4E14-8496-E64030E17ECB}" type="pres">
      <dgm:prSet presAssocID="{373F76B9-296A-47FC-A971-E0D2A39E581B}" presName="parSh" presStyleCnt="0"/>
      <dgm:spPr/>
    </dgm:pt>
    <dgm:pt modelId="{5D7A106B-5148-4E57-A79C-069E68639B88}" type="pres">
      <dgm:prSet presAssocID="{373F76B9-296A-47FC-A971-E0D2A39E581B}" presName="lineNode" presStyleLbl="alignAccFollowNode1" presStyleIdx="9" presStyleCnt="21"/>
      <dgm:spPr/>
    </dgm:pt>
    <dgm:pt modelId="{8EA4D461-FF90-494E-9D2F-1F4B603EC2AA}" type="pres">
      <dgm:prSet presAssocID="{373F76B9-296A-47FC-A971-E0D2A39E581B}" presName="lineArrowNode" presStyleLbl="alignAccFollowNode1" presStyleIdx="10" presStyleCnt="21"/>
      <dgm:spPr/>
    </dgm:pt>
    <dgm:pt modelId="{B191B807-E7BA-4C12-AD2A-38AA56ED0BA9}" type="pres">
      <dgm:prSet presAssocID="{CFEDEF11-7043-46C4-BD95-2FFB136CBD61}" presName="sibTransNodeCircle" presStyleLbl="alignNode1" presStyleIdx="3" presStyleCnt="7">
        <dgm:presLayoutVars>
          <dgm:chMax val="0"/>
          <dgm:bulletEnabled/>
        </dgm:presLayoutVars>
      </dgm:prSet>
      <dgm:spPr/>
    </dgm:pt>
    <dgm:pt modelId="{6FB94B2E-F438-4CBD-89B6-7105DD90DFAF}" type="pres">
      <dgm:prSet presAssocID="{CFEDEF11-7043-46C4-BD95-2FFB136CBD61}" presName="spacerBetweenCircleAndCallout" presStyleCnt="0">
        <dgm:presLayoutVars/>
      </dgm:prSet>
      <dgm:spPr/>
    </dgm:pt>
    <dgm:pt modelId="{830F6303-D8B8-45C3-89BA-D65BEFCC9792}" type="pres">
      <dgm:prSet presAssocID="{373F76B9-296A-47FC-A971-E0D2A39E581B}" presName="nodeText" presStyleLbl="alignAccFollowNode1" presStyleIdx="11" presStyleCnt="21">
        <dgm:presLayoutVars>
          <dgm:bulletEnabled val="1"/>
        </dgm:presLayoutVars>
      </dgm:prSet>
      <dgm:spPr/>
    </dgm:pt>
    <dgm:pt modelId="{D72EDAD4-BD04-4B08-80BF-CFE12C50397F}" type="pres">
      <dgm:prSet presAssocID="{CFEDEF11-7043-46C4-BD95-2FFB136CBD61}" presName="sibTransComposite" presStyleCnt="0"/>
      <dgm:spPr/>
    </dgm:pt>
    <dgm:pt modelId="{3C605B04-0BD5-4CEE-A051-5DC9F780C290}" type="pres">
      <dgm:prSet presAssocID="{F6577F5F-C8F0-422F-A020-C5444832BBB1}" presName="compositeNode" presStyleCnt="0"/>
      <dgm:spPr/>
    </dgm:pt>
    <dgm:pt modelId="{14E9CB33-F2EE-4624-AA2E-1E7527C49042}" type="pres">
      <dgm:prSet presAssocID="{F6577F5F-C8F0-422F-A020-C5444832BBB1}" presName="parTx" presStyleLbl="node1" presStyleIdx="0" presStyleCnt="0">
        <dgm:presLayoutVars>
          <dgm:chMax val="0"/>
          <dgm:chPref val="0"/>
          <dgm:bulletEnabled val="1"/>
        </dgm:presLayoutVars>
      </dgm:prSet>
      <dgm:spPr/>
    </dgm:pt>
    <dgm:pt modelId="{BAD9895C-9E06-43DE-A542-871860183C2B}" type="pres">
      <dgm:prSet presAssocID="{F6577F5F-C8F0-422F-A020-C5444832BBB1}" presName="parSh" presStyleCnt="0"/>
      <dgm:spPr/>
    </dgm:pt>
    <dgm:pt modelId="{0F4396AC-57FD-4CA7-814B-9E2C1F9A9598}" type="pres">
      <dgm:prSet presAssocID="{F6577F5F-C8F0-422F-A020-C5444832BBB1}" presName="lineNode" presStyleLbl="alignAccFollowNode1" presStyleIdx="12" presStyleCnt="21"/>
      <dgm:spPr/>
    </dgm:pt>
    <dgm:pt modelId="{94A0CE5B-73BB-4298-B011-A631B5ECA7F6}" type="pres">
      <dgm:prSet presAssocID="{F6577F5F-C8F0-422F-A020-C5444832BBB1}" presName="lineArrowNode" presStyleLbl="alignAccFollowNode1" presStyleIdx="13" presStyleCnt="21"/>
      <dgm:spPr/>
    </dgm:pt>
    <dgm:pt modelId="{09180107-F319-437A-ACD0-8A19D6D33B9E}" type="pres">
      <dgm:prSet presAssocID="{F074944D-B695-4CB8-91B0-DA7F6A683FE2}" presName="sibTransNodeCircle" presStyleLbl="alignNode1" presStyleIdx="4" presStyleCnt="7">
        <dgm:presLayoutVars>
          <dgm:chMax val="0"/>
          <dgm:bulletEnabled/>
        </dgm:presLayoutVars>
      </dgm:prSet>
      <dgm:spPr/>
    </dgm:pt>
    <dgm:pt modelId="{3C5FFD54-7D78-4FAC-B95C-C230FEFBCD7F}" type="pres">
      <dgm:prSet presAssocID="{F074944D-B695-4CB8-91B0-DA7F6A683FE2}" presName="spacerBetweenCircleAndCallout" presStyleCnt="0">
        <dgm:presLayoutVars/>
      </dgm:prSet>
      <dgm:spPr/>
    </dgm:pt>
    <dgm:pt modelId="{D171E219-B4D4-45DA-AC2B-FF028F6F6EB6}" type="pres">
      <dgm:prSet presAssocID="{F6577F5F-C8F0-422F-A020-C5444832BBB1}" presName="nodeText" presStyleLbl="alignAccFollowNode1" presStyleIdx="14" presStyleCnt="21">
        <dgm:presLayoutVars>
          <dgm:bulletEnabled val="1"/>
        </dgm:presLayoutVars>
      </dgm:prSet>
      <dgm:spPr/>
    </dgm:pt>
    <dgm:pt modelId="{5AFDFE88-4761-4A9A-ADAD-7390D2A28A12}" type="pres">
      <dgm:prSet presAssocID="{F074944D-B695-4CB8-91B0-DA7F6A683FE2}" presName="sibTransComposite" presStyleCnt="0"/>
      <dgm:spPr/>
    </dgm:pt>
    <dgm:pt modelId="{0F34D861-4794-4E6C-AEA1-390B47B7996A}" type="pres">
      <dgm:prSet presAssocID="{3BDAAE1F-30B1-40DD-88C8-0417B23B653E}" presName="compositeNode" presStyleCnt="0"/>
      <dgm:spPr/>
    </dgm:pt>
    <dgm:pt modelId="{66575E19-C6DC-4F5B-BEF2-C7BF8EC3F572}" type="pres">
      <dgm:prSet presAssocID="{3BDAAE1F-30B1-40DD-88C8-0417B23B653E}" presName="parTx" presStyleLbl="node1" presStyleIdx="0" presStyleCnt="0">
        <dgm:presLayoutVars>
          <dgm:chMax val="0"/>
          <dgm:chPref val="0"/>
          <dgm:bulletEnabled val="1"/>
        </dgm:presLayoutVars>
      </dgm:prSet>
      <dgm:spPr/>
    </dgm:pt>
    <dgm:pt modelId="{7DF541C0-CF2F-4F5B-BF94-4D574D077370}" type="pres">
      <dgm:prSet presAssocID="{3BDAAE1F-30B1-40DD-88C8-0417B23B653E}" presName="parSh" presStyleCnt="0"/>
      <dgm:spPr/>
    </dgm:pt>
    <dgm:pt modelId="{31361A7A-DF1A-4A88-A596-34B4A53E0598}" type="pres">
      <dgm:prSet presAssocID="{3BDAAE1F-30B1-40DD-88C8-0417B23B653E}" presName="lineNode" presStyleLbl="alignAccFollowNode1" presStyleIdx="15" presStyleCnt="21"/>
      <dgm:spPr/>
    </dgm:pt>
    <dgm:pt modelId="{BBB7E942-DF3D-4EF1-9701-CFA7DAD120B1}" type="pres">
      <dgm:prSet presAssocID="{3BDAAE1F-30B1-40DD-88C8-0417B23B653E}" presName="lineArrowNode" presStyleLbl="alignAccFollowNode1" presStyleIdx="16" presStyleCnt="21"/>
      <dgm:spPr/>
    </dgm:pt>
    <dgm:pt modelId="{95854F48-171D-44C6-8ABA-B88D1A148124}" type="pres">
      <dgm:prSet presAssocID="{27BB96B9-17B3-4B93-AA1B-F4A7529B372E}" presName="sibTransNodeCircle" presStyleLbl="alignNode1" presStyleIdx="5" presStyleCnt="7">
        <dgm:presLayoutVars>
          <dgm:chMax val="0"/>
          <dgm:bulletEnabled/>
        </dgm:presLayoutVars>
      </dgm:prSet>
      <dgm:spPr/>
    </dgm:pt>
    <dgm:pt modelId="{912FFD28-1087-4F4E-9939-76D983A60B67}" type="pres">
      <dgm:prSet presAssocID="{27BB96B9-17B3-4B93-AA1B-F4A7529B372E}" presName="spacerBetweenCircleAndCallout" presStyleCnt="0">
        <dgm:presLayoutVars/>
      </dgm:prSet>
      <dgm:spPr/>
    </dgm:pt>
    <dgm:pt modelId="{25F8AF06-6979-47EF-BAF9-F0886BC7982F}" type="pres">
      <dgm:prSet presAssocID="{3BDAAE1F-30B1-40DD-88C8-0417B23B653E}" presName="nodeText" presStyleLbl="alignAccFollowNode1" presStyleIdx="17" presStyleCnt="21">
        <dgm:presLayoutVars>
          <dgm:bulletEnabled val="1"/>
        </dgm:presLayoutVars>
      </dgm:prSet>
      <dgm:spPr/>
    </dgm:pt>
    <dgm:pt modelId="{5F23285C-06E5-4937-8825-C5DEF30F1526}" type="pres">
      <dgm:prSet presAssocID="{27BB96B9-17B3-4B93-AA1B-F4A7529B372E}" presName="sibTransComposite" presStyleCnt="0"/>
      <dgm:spPr/>
    </dgm:pt>
    <dgm:pt modelId="{742A2D96-4CAE-45E4-9BB6-A4E11DBCA63E}" type="pres">
      <dgm:prSet presAssocID="{515BBD27-7C9E-4A6D-AEB5-85771311F0A8}" presName="compositeNode" presStyleCnt="0"/>
      <dgm:spPr/>
    </dgm:pt>
    <dgm:pt modelId="{42C75AB1-9453-4B09-A8FA-FEFFF98F6402}" type="pres">
      <dgm:prSet presAssocID="{515BBD27-7C9E-4A6D-AEB5-85771311F0A8}" presName="parTx" presStyleLbl="node1" presStyleIdx="0" presStyleCnt="0">
        <dgm:presLayoutVars>
          <dgm:chMax val="0"/>
          <dgm:chPref val="0"/>
          <dgm:bulletEnabled val="1"/>
        </dgm:presLayoutVars>
      </dgm:prSet>
      <dgm:spPr/>
    </dgm:pt>
    <dgm:pt modelId="{33F1DA11-6F33-4F3A-90A8-40A7882CC6CB}" type="pres">
      <dgm:prSet presAssocID="{515BBD27-7C9E-4A6D-AEB5-85771311F0A8}" presName="parSh" presStyleCnt="0"/>
      <dgm:spPr/>
    </dgm:pt>
    <dgm:pt modelId="{2A537CF3-B500-4360-904B-FD749985BBEE}" type="pres">
      <dgm:prSet presAssocID="{515BBD27-7C9E-4A6D-AEB5-85771311F0A8}" presName="lineNode" presStyleLbl="alignAccFollowNode1" presStyleIdx="18" presStyleCnt="21"/>
      <dgm:spPr/>
    </dgm:pt>
    <dgm:pt modelId="{5463A853-6F30-4F4C-B598-6FF14616A144}" type="pres">
      <dgm:prSet presAssocID="{515BBD27-7C9E-4A6D-AEB5-85771311F0A8}" presName="lineArrowNode" presStyleLbl="alignAccFollowNode1" presStyleIdx="19" presStyleCnt="21"/>
      <dgm:spPr/>
    </dgm:pt>
    <dgm:pt modelId="{2E0A5262-1BAD-451B-B05B-AEA30793A5BB}" type="pres">
      <dgm:prSet presAssocID="{4A44D023-F393-4DE1-8C2B-67190A308EFE}" presName="sibTransNodeCircle" presStyleLbl="alignNode1" presStyleIdx="6" presStyleCnt="7">
        <dgm:presLayoutVars>
          <dgm:chMax val="0"/>
          <dgm:bulletEnabled/>
        </dgm:presLayoutVars>
      </dgm:prSet>
      <dgm:spPr/>
    </dgm:pt>
    <dgm:pt modelId="{D29C9A57-EC74-4F95-8513-39B948C8E036}" type="pres">
      <dgm:prSet presAssocID="{4A44D023-F393-4DE1-8C2B-67190A308EFE}" presName="spacerBetweenCircleAndCallout" presStyleCnt="0">
        <dgm:presLayoutVars/>
      </dgm:prSet>
      <dgm:spPr/>
    </dgm:pt>
    <dgm:pt modelId="{746C722A-8B78-46F7-91F5-D58EE35C2E0A}" type="pres">
      <dgm:prSet presAssocID="{515BBD27-7C9E-4A6D-AEB5-85771311F0A8}" presName="nodeText" presStyleLbl="alignAccFollowNode1" presStyleIdx="20" presStyleCnt="21">
        <dgm:presLayoutVars>
          <dgm:bulletEnabled val="1"/>
        </dgm:presLayoutVars>
      </dgm:prSet>
      <dgm:spPr/>
    </dgm:pt>
  </dgm:ptLst>
  <dgm:cxnLst>
    <dgm:cxn modelId="{F7ECB009-0A1E-4CDB-A167-31C2B641B134}" type="presOf" srcId="{C73DCB3F-01E9-4B74-9D5E-3965AD4BC765}" destId="{BA6F1EEC-924E-4F57-9C8C-1C0EDC208740}" srcOrd="0" destOrd="0" presId="urn:microsoft.com/office/officeart/2016/7/layout/LinearArrowProcessNumbered"/>
    <dgm:cxn modelId="{7B714521-97F9-4DE3-9DBD-438BC2557E32}" type="presOf" srcId="{3BDAAE1F-30B1-40DD-88C8-0417B23B653E}" destId="{25F8AF06-6979-47EF-BAF9-F0886BC7982F}" srcOrd="0" destOrd="0" presId="urn:microsoft.com/office/officeart/2016/7/layout/LinearArrowProcessNumbered"/>
    <dgm:cxn modelId="{52B40927-16A1-4F77-82B2-C2333B701357}" srcId="{B6186ACA-200D-4D32-B96B-3FA67B74A0DF}" destId="{515BBD27-7C9E-4A6D-AEB5-85771311F0A8}" srcOrd="6" destOrd="0" parTransId="{68939A1E-412B-4B3B-A1EA-9B2284032472}" sibTransId="{4A44D023-F393-4DE1-8C2B-67190A308EFE}"/>
    <dgm:cxn modelId="{6A19F35B-652C-4B08-AAB3-0EADA81BEB94}" type="presOf" srcId="{0B39CBFC-ACEB-4C80-9E4D-DE98595EC0C1}" destId="{AB4E302F-7E30-4D3C-87A0-B2F0C82BC0DB}" srcOrd="0" destOrd="0" presId="urn:microsoft.com/office/officeart/2016/7/layout/LinearArrowProcessNumbered"/>
    <dgm:cxn modelId="{E4462460-5734-4356-9604-50C8933C6F7D}" type="presOf" srcId="{A7EE7581-F3F2-42A0-A4FA-9B6D853BD37E}" destId="{C191F61F-594E-4151-8CD6-D11995A65521}" srcOrd="0" destOrd="0" presId="urn:microsoft.com/office/officeart/2016/7/layout/LinearArrowProcessNumbered"/>
    <dgm:cxn modelId="{61713551-F998-409A-9C25-41501B7739EF}" srcId="{B6186ACA-200D-4D32-B96B-3FA67B74A0DF}" destId="{A7EE7581-F3F2-42A0-A4FA-9B6D853BD37E}" srcOrd="2" destOrd="0" parTransId="{03C1F17E-ED08-494C-9E2C-B9B693D8E7F6}" sibTransId="{81C27157-C1C6-40ED-800B-366E38CF32EC}"/>
    <dgm:cxn modelId="{CD7EE875-C404-4EC3-87A4-D3EEF7C6F6F7}" type="presOf" srcId="{B16F6551-DB21-4D5A-ABB4-7CA794BF7AD6}" destId="{3B0594AD-CC0C-4767-B4D8-649E5F6D3D51}" srcOrd="0" destOrd="0" presId="urn:microsoft.com/office/officeart/2016/7/layout/LinearArrowProcessNumbered"/>
    <dgm:cxn modelId="{FFAE2359-FEA6-4D00-8E9C-55D58F1A9489}" type="presOf" srcId="{515BBD27-7C9E-4A6D-AEB5-85771311F0A8}" destId="{746C722A-8B78-46F7-91F5-D58EE35C2E0A}" srcOrd="0" destOrd="0" presId="urn:microsoft.com/office/officeart/2016/7/layout/LinearArrowProcessNumbered"/>
    <dgm:cxn modelId="{B474E859-694E-4263-B76E-F483D8B450DD}" type="presOf" srcId="{4A44D023-F393-4DE1-8C2B-67190A308EFE}" destId="{2E0A5262-1BAD-451B-B05B-AEA30793A5BB}" srcOrd="0" destOrd="0" presId="urn:microsoft.com/office/officeart/2016/7/layout/LinearArrowProcessNumbered"/>
    <dgm:cxn modelId="{D0039A86-4077-40D9-A6E7-848211F2E17F}" type="presOf" srcId="{F074944D-B695-4CB8-91B0-DA7F6A683FE2}" destId="{09180107-F319-437A-ACD0-8A19D6D33B9E}" srcOrd="0" destOrd="0" presId="urn:microsoft.com/office/officeart/2016/7/layout/LinearArrowProcessNumbered"/>
    <dgm:cxn modelId="{A278458C-5ACD-4FB5-9069-17EE59285507}" type="presOf" srcId="{F6577F5F-C8F0-422F-A020-C5444832BBB1}" destId="{D171E219-B4D4-45DA-AC2B-FF028F6F6EB6}" srcOrd="0" destOrd="0" presId="urn:microsoft.com/office/officeart/2016/7/layout/LinearArrowProcessNumbered"/>
    <dgm:cxn modelId="{92F2A88C-AA2C-4946-AE6E-9CD4077EE839}" srcId="{B6186ACA-200D-4D32-B96B-3FA67B74A0DF}" destId="{C73DCB3F-01E9-4B74-9D5E-3965AD4BC765}" srcOrd="0" destOrd="0" parTransId="{5A26122F-0416-4667-96DA-DB144E32FE02}" sibTransId="{B16F6551-DB21-4D5A-ABB4-7CA794BF7AD6}"/>
    <dgm:cxn modelId="{89329E95-651C-4D2D-8912-AA3F4CDCFB81}" type="presOf" srcId="{27BB96B9-17B3-4B93-AA1B-F4A7529B372E}" destId="{95854F48-171D-44C6-8ABA-B88D1A148124}" srcOrd="0" destOrd="0" presId="urn:microsoft.com/office/officeart/2016/7/layout/LinearArrowProcessNumbered"/>
    <dgm:cxn modelId="{568255A4-1963-4A1E-8F4C-BE20512791AC}" srcId="{B6186ACA-200D-4D32-B96B-3FA67B74A0DF}" destId="{373F76B9-296A-47FC-A971-E0D2A39E581B}" srcOrd="3" destOrd="0" parTransId="{CD1C3809-E510-42C1-AA36-17E00D95BA14}" sibTransId="{CFEDEF11-7043-46C4-BD95-2FFB136CBD61}"/>
    <dgm:cxn modelId="{76924CA6-13AD-4427-B0BD-8D7883A6BEB0}" type="presOf" srcId="{CFEDEF11-7043-46C4-BD95-2FFB136CBD61}" destId="{B191B807-E7BA-4C12-AD2A-38AA56ED0BA9}" srcOrd="0" destOrd="0" presId="urn:microsoft.com/office/officeart/2016/7/layout/LinearArrowProcessNumbered"/>
    <dgm:cxn modelId="{B9161DCF-CD3B-42B1-B1A7-160473ACE71E}" type="presOf" srcId="{EAA5A0DB-43A7-43E4-8F17-43E752D66294}" destId="{AAC7BEC0-BB12-4791-A50A-48FD6D760F4A}" srcOrd="0" destOrd="0" presId="urn:microsoft.com/office/officeart/2016/7/layout/LinearArrowProcessNumbered"/>
    <dgm:cxn modelId="{33A559D5-9A04-4516-A4B7-AD9E20675EB1}" srcId="{B6186ACA-200D-4D32-B96B-3FA67B74A0DF}" destId="{EAA5A0DB-43A7-43E4-8F17-43E752D66294}" srcOrd="1" destOrd="0" parTransId="{47C64E72-54CE-47BE-8042-C94298D66B40}" sibTransId="{0B39CBFC-ACEB-4C80-9E4D-DE98595EC0C1}"/>
    <dgm:cxn modelId="{DD3592D6-6565-4BD3-B9E3-C392AAEFF14A}" type="presOf" srcId="{B6186ACA-200D-4D32-B96B-3FA67B74A0DF}" destId="{8308AF77-A9D9-484D-AEC9-004FC42046BC}" srcOrd="0" destOrd="0" presId="urn:microsoft.com/office/officeart/2016/7/layout/LinearArrowProcessNumbered"/>
    <dgm:cxn modelId="{0207ACEF-9C1C-4F5F-B4A9-3B6BC11CA528}" type="presOf" srcId="{81C27157-C1C6-40ED-800B-366E38CF32EC}" destId="{582D79C6-AE9B-4D66-AB91-9883E9FC4392}" srcOrd="0" destOrd="0" presId="urn:microsoft.com/office/officeart/2016/7/layout/LinearArrowProcessNumbered"/>
    <dgm:cxn modelId="{09E851F3-A77F-4C93-B001-56F5EAB1F868}" srcId="{B6186ACA-200D-4D32-B96B-3FA67B74A0DF}" destId="{F6577F5F-C8F0-422F-A020-C5444832BBB1}" srcOrd="4" destOrd="0" parTransId="{14E5EE88-7BFE-4054-88C5-C4ABFCD9C176}" sibTransId="{F074944D-B695-4CB8-91B0-DA7F6A683FE2}"/>
    <dgm:cxn modelId="{916119FD-7C2B-4CBE-9440-DD7BFDF56EF6}" srcId="{B6186ACA-200D-4D32-B96B-3FA67B74A0DF}" destId="{3BDAAE1F-30B1-40DD-88C8-0417B23B653E}" srcOrd="5" destOrd="0" parTransId="{EDD6265A-290F-414B-9C09-CF11D0D15B85}" sibTransId="{27BB96B9-17B3-4B93-AA1B-F4A7529B372E}"/>
    <dgm:cxn modelId="{F6A47FFF-D6E8-4D67-8F35-1DBB0C77257E}" type="presOf" srcId="{373F76B9-296A-47FC-A971-E0D2A39E581B}" destId="{830F6303-D8B8-45C3-89BA-D65BEFCC9792}" srcOrd="0" destOrd="0" presId="urn:microsoft.com/office/officeart/2016/7/layout/LinearArrowProcessNumbered"/>
    <dgm:cxn modelId="{1FF1B954-60A4-4BBB-ABEB-9F951DF71753}" type="presParOf" srcId="{8308AF77-A9D9-484D-AEC9-004FC42046BC}" destId="{D63F6767-8947-4D50-B3DE-7438EE353075}" srcOrd="0" destOrd="0" presId="urn:microsoft.com/office/officeart/2016/7/layout/LinearArrowProcessNumbered"/>
    <dgm:cxn modelId="{6BBD78F2-2DEA-409D-B8F2-E0FB40BE0DCE}" type="presParOf" srcId="{D63F6767-8947-4D50-B3DE-7438EE353075}" destId="{0590B518-21E9-4334-8F66-80ABAB871BF3}" srcOrd="0" destOrd="0" presId="urn:microsoft.com/office/officeart/2016/7/layout/LinearArrowProcessNumbered"/>
    <dgm:cxn modelId="{621F9B3C-4872-4BCD-AA4D-0CC5965480F9}" type="presParOf" srcId="{D63F6767-8947-4D50-B3DE-7438EE353075}" destId="{CF0C0EAD-6088-4008-A103-BD57F705304B}" srcOrd="1" destOrd="0" presId="urn:microsoft.com/office/officeart/2016/7/layout/LinearArrowProcessNumbered"/>
    <dgm:cxn modelId="{A8C3C9C6-B828-42D1-B2AE-DDF5C7AB3E4D}" type="presParOf" srcId="{CF0C0EAD-6088-4008-A103-BD57F705304B}" destId="{B5C00F19-9865-4A3D-AB6C-16363F606FBF}" srcOrd="0" destOrd="0" presId="urn:microsoft.com/office/officeart/2016/7/layout/LinearArrowProcessNumbered"/>
    <dgm:cxn modelId="{6065BD34-66C7-47BC-97A3-E3811543D096}" type="presParOf" srcId="{CF0C0EAD-6088-4008-A103-BD57F705304B}" destId="{926BB91A-96DF-4F32-85E5-122847094C64}" srcOrd="1" destOrd="0" presId="urn:microsoft.com/office/officeart/2016/7/layout/LinearArrowProcessNumbered"/>
    <dgm:cxn modelId="{0F81F6DA-D5EE-4D19-B023-9173F5E3CF22}" type="presParOf" srcId="{CF0C0EAD-6088-4008-A103-BD57F705304B}" destId="{3B0594AD-CC0C-4767-B4D8-649E5F6D3D51}" srcOrd="2" destOrd="0" presId="urn:microsoft.com/office/officeart/2016/7/layout/LinearArrowProcessNumbered"/>
    <dgm:cxn modelId="{F3986208-336A-4CBA-AF00-7213268E313E}" type="presParOf" srcId="{CF0C0EAD-6088-4008-A103-BD57F705304B}" destId="{42ABBEE3-F057-4996-A756-88214C1AE7BE}" srcOrd="3" destOrd="0" presId="urn:microsoft.com/office/officeart/2016/7/layout/LinearArrowProcessNumbered"/>
    <dgm:cxn modelId="{03DE4CA9-70CA-4E2B-800D-DA272F364C2C}" type="presParOf" srcId="{D63F6767-8947-4D50-B3DE-7438EE353075}" destId="{BA6F1EEC-924E-4F57-9C8C-1C0EDC208740}" srcOrd="2" destOrd="0" presId="urn:microsoft.com/office/officeart/2016/7/layout/LinearArrowProcessNumbered"/>
    <dgm:cxn modelId="{E4081A01-AF5C-4A8E-8C2C-D07747C9BF6D}" type="presParOf" srcId="{8308AF77-A9D9-484D-AEC9-004FC42046BC}" destId="{4F8222E0-6AEC-4F86-ABFF-4655C3792233}" srcOrd="1" destOrd="0" presId="urn:microsoft.com/office/officeart/2016/7/layout/LinearArrowProcessNumbered"/>
    <dgm:cxn modelId="{FC79AE79-B55A-4281-B15A-1A1E46BF604E}" type="presParOf" srcId="{8308AF77-A9D9-484D-AEC9-004FC42046BC}" destId="{F397EB97-123D-46B3-BDD4-C100171B921D}" srcOrd="2" destOrd="0" presId="urn:microsoft.com/office/officeart/2016/7/layout/LinearArrowProcessNumbered"/>
    <dgm:cxn modelId="{349B8CEE-E755-4CF8-956D-17F35C7FF408}" type="presParOf" srcId="{F397EB97-123D-46B3-BDD4-C100171B921D}" destId="{F4F585FA-52EB-48F7-9048-6B9A80E82547}" srcOrd="0" destOrd="0" presId="urn:microsoft.com/office/officeart/2016/7/layout/LinearArrowProcessNumbered"/>
    <dgm:cxn modelId="{C30B79C0-5E10-4805-81F9-BEF2B6B10D66}" type="presParOf" srcId="{F397EB97-123D-46B3-BDD4-C100171B921D}" destId="{B60E46F8-A88E-446E-AD18-ADD6D08D96E6}" srcOrd="1" destOrd="0" presId="urn:microsoft.com/office/officeart/2016/7/layout/LinearArrowProcessNumbered"/>
    <dgm:cxn modelId="{645F6E2A-6D8B-4DBF-B9F6-7C31F7895EBD}" type="presParOf" srcId="{B60E46F8-A88E-446E-AD18-ADD6D08D96E6}" destId="{DFE426CF-905E-416C-958C-11192693B755}" srcOrd="0" destOrd="0" presId="urn:microsoft.com/office/officeart/2016/7/layout/LinearArrowProcessNumbered"/>
    <dgm:cxn modelId="{CFB362C9-FD6B-4D71-A3D1-B763C1F61CC9}" type="presParOf" srcId="{B60E46F8-A88E-446E-AD18-ADD6D08D96E6}" destId="{8D8F6C6B-597F-457F-988B-69C997A4B5B2}" srcOrd="1" destOrd="0" presId="urn:microsoft.com/office/officeart/2016/7/layout/LinearArrowProcessNumbered"/>
    <dgm:cxn modelId="{F8F7348B-4A69-4E64-9EF3-6FCC00E2A9F8}" type="presParOf" srcId="{B60E46F8-A88E-446E-AD18-ADD6D08D96E6}" destId="{AB4E302F-7E30-4D3C-87A0-B2F0C82BC0DB}" srcOrd="2" destOrd="0" presId="urn:microsoft.com/office/officeart/2016/7/layout/LinearArrowProcessNumbered"/>
    <dgm:cxn modelId="{3397D77A-1E15-40F6-90BE-B6AFC3B4CB38}" type="presParOf" srcId="{B60E46F8-A88E-446E-AD18-ADD6D08D96E6}" destId="{723CE0D6-77B2-4C48-9EF9-30A041719774}" srcOrd="3" destOrd="0" presId="urn:microsoft.com/office/officeart/2016/7/layout/LinearArrowProcessNumbered"/>
    <dgm:cxn modelId="{76FA307F-D61B-433F-9FC1-0A5928D1D1FB}" type="presParOf" srcId="{F397EB97-123D-46B3-BDD4-C100171B921D}" destId="{AAC7BEC0-BB12-4791-A50A-48FD6D760F4A}" srcOrd="2" destOrd="0" presId="urn:microsoft.com/office/officeart/2016/7/layout/LinearArrowProcessNumbered"/>
    <dgm:cxn modelId="{C92BD2E3-1B85-470D-8DED-1E91BF1AE068}" type="presParOf" srcId="{8308AF77-A9D9-484D-AEC9-004FC42046BC}" destId="{FAB3BE11-CC59-411D-ADE9-505E0569D77C}" srcOrd="3" destOrd="0" presId="urn:microsoft.com/office/officeart/2016/7/layout/LinearArrowProcessNumbered"/>
    <dgm:cxn modelId="{56420031-0A6D-4545-BDF7-7FC55C4F550A}" type="presParOf" srcId="{8308AF77-A9D9-484D-AEC9-004FC42046BC}" destId="{EAB4795C-BA58-4BA3-BE7D-7EA3DE317FB7}" srcOrd="4" destOrd="0" presId="urn:microsoft.com/office/officeart/2016/7/layout/LinearArrowProcessNumbered"/>
    <dgm:cxn modelId="{34DDD6DD-F01E-4FB1-8FAD-AE9FE67902DA}" type="presParOf" srcId="{EAB4795C-BA58-4BA3-BE7D-7EA3DE317FB7}" destId="{F199C5BB-9E2D-48B4-8CBA-DC3E1E67FF57}" srcOrd="0" destOrd="0" presId="urn:microsoft.com/office/officeart/2016/7/layout/LinearArrowProcessNumbered"/>
    <dgm:cxn modelId="{96EC2BDD-A5D3-455F-B685-9720815B2E35}" type="presParOf" srcId="{EAB4795C-BA58-4BA3-BE7D-7EA3DE317FB7}" destId="{D87E0186-8D8C-42B1-BC0A-33989B7B569C}" srcOrd="1" destOrd="0" presId="urn:microsoft.com/office/officeart/2016/7/layout/LinearArrowProcessNumbered"/>
    <dgm:cxn modelId="{E6E72580-EBDA-45F1-9F44-1DA03F48AC0B}" type="presParOf" srcId="{D87E0186-8D8C-42B1-BC0A-33989B7B569C}" destId="{24B95E41-EEA4-442B-9483-BB5AA0168392}" srcOrd="0" destOrd="0" presId="urn:microsoft.com/office/officeart/2016/7/layout/LinearArrowProcessNumbered"/>
    <dgm:cxn modelId="{792F95DC-0C71-4691-BB41-8C2269CDE1EE}" type="presParOf" srcId="{D87E0186-8D8C-42B1-BC0A-33989B7B569C}" destId="{275F1E49-90D9-4935-B9D2-9A09C299E94D}" srcOrd="1" destOrd="0" presId="urn:microsoft.com/office/officeart/2016/7/layout/LinearArrowProcessNumbered"/>
    <dgm:cxn modelId="{BECC945D-EB09-487B-BE5F-06545CDBC9D0}" type="presParOf" srcId="{D87E0186-8D8C-42B1-BC0A-33989B7B569C}" destId="{582D79C6-AE9B-4D66-AB91-9883E9FC4392}" srcOrd="2" destOrd="0" presId="urn:microsoft.com/office/officeart/2016/7/layout/LinearArrowProcessNumbered"/>
    <dgm:cxn modelId="{7F568B77-C298-426E-AFDF-6786177C8AF6}" type="presParOf" srcId="{D87E0186-8D8C-42B1-BC0A-33989B7B569C}" destId="{2128989B-4019-4A66-9D7C-42C773DAA886}" srcOrd="3" destOrd="0" presId="urn:microsoft.com/office/officeart/2016/7/layout/LinearArrowProcessNumbered"/>
    <dgm:cxn modelId="{CCCFBF07-6CF0-4BAF-8C73-CDC443E61551}" type="presParOf" srcId="{EAB4795C-BA58-4BA3-BE7D-7EA3DE317FB7}" destId="{C191F61F-594E-4151-8CD6-D11995A65521}" srcOrd="2" destOrd="0" presId="urn:microsoft.com/office/officeart/2016/7/layout/LinearArrowProcessNumbered"/>
    <dgm:cxn modelId="{4112FA96-195F-4625-81AA-DD1EDC5C0C20}" type="presParOf" srcId="{8308AF77-A9D9-484D-AEC9-004FC42046BC}" destId="{7CFEA5B9-4E45-4D0C-B697-306673F11E1A}" srcOrd="5" destOrd="0" presId="urn:microsoft.com/office/officeart/2016/7/layout/LinearArrowProcessNumbered"/>
    <dgm:cxn modelId="{1513F808-EE12-4F77-90D8-47B470CA92F7}" type="presParOf" srcId="{8308AF77-A9D9-484D-AEC9-004FC42046BC}" destId="{825A6433-3B13-433D-91D0-80C771E25B4C}" srcOrd="6" destOrd="0" presId="urn:microsoft.com/office/officeart/2016/7/layout/LinearArrowProcessNumbered"/>
    <dgm:cxn modelId="{0D394C39-C5F2-4136-9A1B-18BA414AD995}" type="presParOf" srcId="{825A6433-3B13-433D-91D0-80C771E25B4C}" destId="{C36568E8-89AF-4030-B01E-1059E92924BA}" srcOrd="0" destOrd="0" presId="urn:microsoft.com/office/officeart/2016/7/layout/LinearArrowProcessNumbered"/>
    <dgm:cxn modelId="{376136E4-4A00-4B88-A9FA-77761FAA942B}" type="presParOf" srcId="{825A6433-3B13-433D-91D0-80C771E25B4C}" destId="{60F3C9ED-9BB7-4E14-8496-E64030E17ECB}" srcOrd="1" destOrd="0" presId="urn:microsoft.com/office/officeart/2016/7/layout/LinearArrowProcessNumbered"/>
    <dgm:cxn modelId="{07C97487-07AD-4554-B90B-2A2A31EBF6D6}" type="presParOf" srcId="{60F3C9ED-9BB7-4E14-8496-E64030E17ECB}" destId="{5D7A106B-5148-4E57-A79C-069E68639B88}" srcOrd="0" destOrd="0" presId="urn:microsoft.com/office/officeart/2016/7/layout/LinearArrowProcessNumbered"/>
    <dgm:cxn modelId="{7E9A36B9-02F4-421B-86FE-3551DA27AA9C}" type="presParOf" srcId="{60F3C9ED-9BB7-4E14-8496-E64030E17ECB}" destId="{8EA4D461-FF90-494E-9D2F-1F4B603EC2AA}" srcOrd="1" destOrd="0" presId="urn:microsoft.com/office/officeart/2016/7/layout/LinearArrowProcessNumbered"/>
    <dgm:cxn modelId="{3F271801-4CBD-42C7-91DA-B8EBEC0D27AB}" type="presParOf" srcId="{60F3C9ED-9BB7-4E14-8496-E64030E17ECB}" destId="{B191B807-E7BA-4C12-AD2A-38AA56ED0BA9}" srcOrd="2" destOrd="0" presId="urn:microsoft.com/office/officeart/2016/7/layout/LinearArrowProcessNumbered"/>
    <dgm:cxn modelId="{59F966A1-B8F2-4787-A7DE-A8B03CC2A4BF}" type="presParOf" srcId="{60F3C9ED-9BB7-4E14-8496-E64030E17ECB}" destId="{6FB94B2E-F438-4CBD-89B6-7105DD90DFAF}" srcOrd="3" destOrd="0" presId="urn:microsoft.com/office/officeart/2016/7/layout/LinearArrowProcessNumbered"/>
    <dgm:cxn modelId="{DEFE1CB1-74BD-481E-B16D-661CE97F547C}" type="presParOf" srcId="{825A6433-3B13-433D-91D0-80C771E25B4C}" destId="{830F6303-D8B8-45C3-89BA-D65BEFCC9792}" srcOrd="2" destOrd="0" presId="urn:microsoft.com/office/officeart/2016/7/layout/LinearArrowProcessNumbered"/>
    <dgm:cxn modelId="{3A41B432-6C6B-4E25-8A84-398394128ED4}" type="presParOf" srcId="{8308AF77-A9D9-484D-AEC9-004FC42046BC}" destId="{D72EDAD4-BD04-4B08-80BF-CFE12C50397F}" srcOrd="7" destOrd="0" presId="urn:microsoft.com/office/officeart/2016/7/layout/LinearArrowProcessNumbered"/>
    <dgm:cxn modelId="{0772E328-8916-4EDF-82EB-3D69262C0B6E}" type="presParOf" srcId="{8308AF77-A9D9-484D-AEC9-004FC42046BC}" destId="{3C605B04-0BD5-4CEE-A051-5DC9F780C290}" srcOrd="8" destOrd="0" presId="urn:microsoft.com/office/officeart/2016/7/layout/LinearArrowProcessNumbered"/>
    <dgm:cxn modelId="{465C06B5-326D-4633-BC32-61011B9921B5}" type="presParOf" srcId="{3C605B04-0BD5-4CEE-A051-5DC9F780C290}" destId="{14E9CB33-F2EE-4624-AA2E-1E7527C49042}" srcOrd="0" destOrd="0" presId="urn:microsoft.com/office/officeart/2016/7/layout/LinearArrowProcessNumbered"/>
    <dgm:cxn modelId="{236CA067-EFAC-4115-8F42-0082F39E7D75}" type="presParOf" srcId="{3C605B04-0BD5-4CEE-A051-5DC9F780C290}" destId="{BAD9895C-9E06-43DE-A542-871860183C2B}" srcOrd="1" destOrd="0" presId="urn:microsoft.com/office/officeart/2016/7/layout/LinearArrowProcessNumbered"/>
    <dgm:cxn modelId="{8A3E6AEB-322F-4173-A3B2-B9F1A94E0668}" type="presParOf" srcId="{BAD9895C-9E06-43DE-A542-871860183C2B}" destId="{0F4396AC-57FD-4CA7-814B-9E2C1F9A9598}" srcOrd="0" destOrd="0" presId="urn:microsoft.com/office/officeart/2016/7/layout/LinearArrowProcessNumbered"/>
    <dgm:cxn modelId="{C51D02C4-2D7D-48AC-A5D4-E767424E7292}" type="presParOf" srcId="{BAD9895C-9E06-43DE-A542-871860183C2B}" destId="{94A0CE5B-73BB-4298-B011-A631B5ECA7F6}" srcOrd="1" destOrd="0" presId="urn:microsoft.com/office/officeart/2016/7/layout/LinearArrowProcessNumbered"/>
    <dgm:cxn modelId="{344981E3-CBE0-49EF-9818-51DB72AD03D6}" type="presParOf" srcId="{BAD9895C-9E06-43DE-A542-871860183C2B}" destId="{09180107-F319-437A-ACD0-8A19D6D33B9E}" srcOrd="2" destOrd="0" presId="urn:microsoft.com/office/officeart/2016/7/layout/LinearArrowProcessNumbered"/>
    <dgm:cxn modelId="{F1F81824-E7CA-4450-AC26-AD619D03942F}" type="presParOf" srcId="{BAD9895C-9E06-43DE-A542-871860183C2B}" destId="{3C5FFD54-7D78-4FAC-B95C-C230FEFBCD7F}" srcOrd="3" destOrd="0" presId="urn:microsoft.com/office/officeart/2016/7/layout/LinearArrowProcessNumbered"/>
    <dgm:cxn modelId="{93B4DA6D-0F9C-4012-A486-576F7846FF00}" type="presParOf" srcId="{3C605B04-0BD5-4CEE-A051-5DC9F780C290}" destId="{D171E219-B4D4-45DA-AC2B-FF028F6F6EB6}" srcOrd="2" destOrd="0" presId="urn:microsoft.com/office/officeart/2016/7/layout/LinearArrowProcessNumbered"/>
    <dgm:cxn modelId="{BA071D5B-9517-4330-ACA2-189306C079C4}" type="presParOf" srcId="{8308AF77-A9D9-484D-AEC9-004FC42046BC}" destId="{5AFDFE88-4761-4A9A-ADAD-7390D2A28A12}" srcOrd="9" destOrd="0" presId="urn:microsoft.com/office/officeart/2016/7/layout/LinearArrowProcessNumbered"/>
    <dgm:cxn modelId="{7C7BA184-1556-4504-8FC7-36B28D967D91}" type="presParOf" srcId="{8308AF77-A9D9-484D-AEC9-004FC42046BC}" destId="{0F34D861-4794-4E6C-AEA1-390B47B7996A}" srcOrd="10" destOrd="0" presId="urn:microsoft.com/office/officeart/2016/7/layout/LinearArrowProcessNumbered"/>
    <dgm:cxn modelId="{C4347712-1280-42DD-8DE8-9388FDA0E041}" type="presParOf" srcId="{0F34D861-4794-4E6C-AEA1-390B47B7996A}" destId="{66575E19-C6DC-4F5B-BEF2-C7BF8EC3F572}" srcOrd="0" destOrd="0" presId="urn:microsoft.com/office/officeart/2016/7/layout/LinearArrowProcessNumbered"/>
    <dgm:cxn modelId="{19EA8574-4DA3-484B-A6B7-59AF8733FF10}" type="presParOf" srcId="{0F34D861-4794-4E6C-AEA1-390B47B7996A}" destId="{7DF541C0-CF2F-4F5B-BF94-4D574D077370}" srcOrd="1" destOrd="0" presId="urn:microsoft.com/office/officeart/2016/7/layout/LinearArrowProcessNumbered"/>
    <dgm:cxn modelId="{1961E54C-BD95-4708-A64A-73F7DDF81F8E}" type="presParOf" srcId="{7DF541C0-CF2F-4F5B-BF94-4D574D077370}" destId="{31361A7A-DF1A-4A88-A596-34B4A53E0598}" srcOrd="0" destOrd="0" presId="urn:microsoft.com/office/officeart/2016/7/layout/LinearArrowProcessNumbered"/>
    <dgm:cxn modelId="{E182D941-B5A6-48B5-90B4-7CA119548B3F}" type="presParOf" srcId="{7DF541C0-CF2F-4F5B-BF94-4D574D077370}" destId="{BBB7E942-DF3D-4EF1-9701-CFA7DAD120B1}" srcOrd="1" destOrd="0" presId="urn:microsoft.com/office/officeart/2016/7/layout/LinearArrowProcessNumbered"/>
    <dgm:cxn modelId="{FE0AE578-136C-4B12-AA4F-2FD7F3B0B176}" type="presParOf" srcId="{7DF541C0-CF2F-4F5B-BF94-4D574D077370}" destId="{95854F48-171D-44C6-8ABA-B88D1A148124}" srcOrd="2" destOrd="0" presId="urn:microsoft.com/office/officeart/2016/7/layout/LinearArrowProcessNumbered"/>
    <dgm:cxn modelId="{19A3A8B8-DA4F-4C2A-B473-6CF232225194}" type="presParOf" srcId="{7DF541C0-CF2F-4F5B-BF94-4D574D077370}" destId="{912FFD28-1087-4F4E-9939-76D983A60B67}" srcOrd="3" destOrd="0" presId="urn:microsoft.com/office/officeart/2016/7/layout/LinearArrowProcessNumbered"/>
    <dgm:cxn modelId="{94766745-3884-4E64-ABF3-0124AEEDF910}" type="presParOf" srcId="{0F34D861-4794-4E6C-AEA1-390B47B7996A}" destId="{25F8AF06-6979-47EF-BAF9-F0886BC7982F}" srcOrd="2" destOrd="0" presId="urn:microsoft.com/office/officeart/2016/7/layout/LinearArrowProcessNumbered"/>
    <dgm:cxn modelId="{0EE233A1-B767-4656-82CA-12AF390CCA23}" type="presParOf" srcId="{8308AF77-A9D9-484D-AEC9-004FC42046BC}" destId="{5F23285C-06E5-4937-8825-C5DEF30F1526}" srcOrd="11" destOrd="0" presId="urn:microsoft.com/office/officeart/2016/7/layout/LinearArrowProcessNumbered"/>
    <dgm:cxn modelId="{8755E90A-449E-4AF4-9429-8D0A69837FF4}" type="presParOf" srcId="{8308AF77-A9D9-484D-AEC9-004FC42046BC}" destId="{742A2D96-4CAE-45E4-9BB6-A4E11DBCA63E}" srcOrd="12" destOrd="0" presId="urn:microsoft.com/office/officeart/2016/7/layout/LinearArrowProcessNumbered"/>
    <dgm:cxn modelId="{7D75DDA6-94A1-4CCF-92E3-909AE7097BF4}" type="presParOf" srcId="{742A2D96-4CAE-45E4-9BB6-A4E11DBCA63E}" destId="{42C75AB1-9453-4B09-A8FA-FEFFF98F6402}" srcOrd="0" destOrd="0" presId="urn:microsoft.com/office/officeart/2016/7/layout/LinearArrowProcessNumbered"/>
    <dgm:cxn modelId="{A19C464B-E36C-48A2-A067-B3F6222F0AE7}" type="presParOf" srcId="{742A2D96-4CAE-45E4-9BB6-A4E11DBCA63E}" destId="{33F1DA11-6F33-4F3A-90A8-40A7882CC6CB}" srcOrd="1" destOrd="0" presId="urn:microsoft.com/office/officeart/2016/7/layout/LinearArrowProcessNumbered"/>
    <dgm:cxn modelId="{DB2238D6-A088-400C-BC92-11B822807426}" type="presParOf" srcId="{33F1DA11-6F33-4F3A-90A8-40A7882CC6CB}" destId="{2A537CF3-B500-4360-904B-FD749985BBEE}" srcOrd="0" destOrd="0" presId="urn:microsoft.com/office/officeart/2016/7/layout/LinearArrowProcessNumbered"/>
    <dgm:cxn modelId="{399EC50F-BA68-418C-B8C2-289C296C8C74}" type="presParOf" srcId="{33F1DA11-6F33-4F3A-90A8-40A7882CC6CB}" destId="{5463A853-6F30-4F4C-B598-6FF14616A144}" srcOrd="1" destOrd="0" presId="urn:microsoft.com/office/officeart/2016/7/layout/LinearArrowProcessNumbered"/>
    <dgm:cxn modelId="{054174F3-9349-419F-93E5-4AA24AEDEEDD}" type="presParOf" srcId="{33F1DA11-6F33-4F3A-90A8-40A7882CC6CB}" destId="{2E0A5262-1BAD-451B-B05B-AEA30793A5BB}" srcOrd="2" destOrd="0" presId="urn:microsoft.com/office/officeart/2016/7/layout/LinearArrowProcessNumbered"/>
    <dgm:cxn modelId="{106D02B3-DD3F-4D61-B40D-334D33F4BB58}" type="presParOf" srcId="{33F1DA11-6F33-4F3A-90A8-40A7882CC6CB}" destId="{D29C9A57-EC74-4F95-8513-39B948C8E036}" srcOrd="3" destOrd="0" presId="urn:microsoft.com/office/officeart/2016/7/layout/LinearArrowProcessNumbered"/>
    <dgm:cxn modelId="{5A94FD15-8CE5-447E-910A-6D50AC35CB55}" type="presParOf" srcId="{742A2D96-4CAE-45E4-9BB6-A4E11DBCA63E}" destId="{746C722A-8B78-46F7-91F5-D58EE35C2E0A}"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0F19-9865-4A3D-AB6C-16363F606FBF}">
      <dsp:nvSpPr>
        <dsp:cNvPr id="0" name=""/>
        <dsp:cNvSpPr/>
      </dsp:nvSpPr>
      <dsp:spPr>
        <a:xfrm>
          <a:off x="773428" y="47822"/>
          <a:ext cx="613494"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6BB91A-96DF-4F32-85E5-122847094C64}">
      <dsp:nvSpPr>
        <dsp:cNvPr id="0" name=""/>
        <dsp:cNvSpPr/>
      </dsp:nvSpPr>
      <dsp:spPr>
        <a:xfrm>
          <a:off x="1423732" y="-3675"/>
          <a:ext cx="70551" cy="132385"/>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594AD-CC0C-4767-B4D8-649E5F6D3D51}">
      <dsp:nvSpPr>
        <dsp:cNvPr id="0" name=""/>
        <dsp:cNvSpPr/>
      </dsp:nvSpPr>
      <dsp:spPr>
        <a:xfrm>
          <a:off x="411444" y="-237438"/>
          <a:ext cx="570593" cy="570593"/>
        </a:xfrm>
        <a:prstGeom prst="ellipse">
          <a:avLst/>
        </a:prstGeom>
        <a:solidFill>
          <a:schemeClr val="accent2">
            <a:lumMod val="20000"/>
            <a:lumOff val="8000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2" tIns="22142" rIns="22142" bIns="22142" numCol="1" spcCol="1270" anchor="ctr" anchorCtr="0">
          <a:noAutofit/>
        </a:bodyPr>
        <a:lstStyle/>
        <a:p>
          <a:pPr marL="0" lvl="0" indent="0" algn="ctr" defTabSz="1111250">
            <a:lnSpc>
              <a:spcPct val="90000"/>
            </a:lnSpc>
            <a:spcBef>
              <a:spcPct val="0"/>
            </a:spcBef>
            <a:spcAft>
              <a:spcPct val="35000"/>
            </a:spcAft>
            <a:buNone/>
          </a:pPr>
          <a:r>
            <a:rPr lang="en-US" sz="2500" kern="1200"/>
            <a:t>1</a:t>
          </a:r>
          <a:endParaRPr lang="en-US" sz="2500" kern="1200" dirty="0"/>
        </a:p>
      </dsp:txBody>
      <dsp:txXfrm>
        <a:off x="495005" y="-153877"/>
        <a:ext cx="403471" cy="403471"/>
      </dsp:txXfrm>
    </dsp:sp>
    <dsp:sp modelId="{BA6F1EEC-924E-4F57-9C8C-1C0EDC208740}">
      <dsp:nvSpPr>
        <dsp:cNvPr id="0" name=""/>
        <dsp:cNvSpPr/>
      </dsp:nvSpPr>
      <dsp:spPr>
        <a:xfrm>
          <a:off x="71229" y="237519"/>
          <a:ext cx="1380363" cy="4734474"/>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85" tIns="165100" rIns="108885"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2"/>
              </a:solidFill>
            </a:rPr>
            <a:t>Enhance Data Collection and Management</a:t>
          </a:r>
          <a:endParaRPr lang="en-US" sz="1400" kern="1200" dirty="0">
            <a:solidFill>
              <a:schemeClr val="accent2"/>
            </a:solidFill>
          </a:endParaRPr>
        </a:p>
        <a:p>
          <a:pPr marL="0" lvl="0" indent="0" algn="l" defTabSz="622300">
            <a:lnSpc>
              <a:spcPct val="90000"/>
            </a:lnSpc>
            <a:spcBef>
              <a:spcPct val="0"/>
            </a:spcBef>
            <a:spcAft>
              <a:spcPct val="35000"/>
            </a:spcAft>
            <a:buNone/>
          </a:pPr>
          <a:r>
            <a:rPr lang="en-US" sz="1400" kern="1200" dirty="0"/>
            <a:t>Develop strategies to address data gaps, implement data privacy protocols, and leverage diverse data sources.</a:t>
          </a:r>
        </a:p>
      </dsp:txBody>
      <dsp:txXfrm>
        <a:off x="71229" y="513592"/>
        <a:ext cx="1380363" cy="4458401"/>
      </dsp:txXfrm>
    </dsp:sp>
    <dsp:sp modelId="{DFE426CF-905E-416C-958C-11192693B755}">
      <dsp:nvSpPr>
        <dsp:cNvPr id="0" name=""/>
        <dsp:cNvSpPr/>
      </dsp:nvSpPr>
      <dsp:spPr>
        <a:xfrm>
          <a:off x="1540296" y="47759"/>
          <a:ext cx="1380363"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8F6C6B-597F-457F-988B-69C997A4B5B2}">
      <dsp:nvSpPr>
        <dsp:cNvPr id="0" name=""/>
        <dsp:cNvSpPr/>
      </dsp:nvSpPr>
      <dsp:spPr>
        <a:xfrm>
          <a:off x="2957470" y="-3738"/>
          <a:ext cx="70551" cy="132485"/>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E302F-7E30-4D3C-87A0-B2F0C82BC0DB}">
      <dsp:nvSpPr>
        <dsp:cNvPr id="0" name=""/>
        <dsp:cNvSpPr/>
      </dsp:nvSpPr>
      <dsp:spPr>
        <a:xfrm>
          <a:off x="1945181" y="-237501"/>
          <a:ext cx="570593" cy="570593"/>
        </a:xfrm>
        <a:prstGeom prst="ellipse">
          <a:avLst/>
        </a:prstGeom>
        <a:solidFill>
          <a:schemeClr val="accent3">
            <a:lumMod val="60000"/>
            <a:lumOff val="40000"/>
          </a:schemeClr>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2" tIns="22142" rIns="22142" bIns="22142" numCol="1" spcCol="1270" anchor="ctr" anchorCtr="0">
          <a:noAutofit/>
        </a:bodyPr>
        <a:lstStyle/>
        <a:p>
          <a:pPr marL="0" lvl="0" indent="0" algn="ctr" defTabSz="1111250">
            <a:lnSpc>
              <a:spcPct val="90000"/>
            </a:lnSpc>
            <a:spcBef>
              <a:spcPct val="0"/>
            </a:spcBef>
            <a:spcAft>
              <a:spcPct val="35000"/>
            </a:spcAft>
            <a:buNone/>
          </a:pPr>
          <a:r>
            <a:rPr lang="en-US" sz="2500" kern="1200"/>
            <a:t>2</a:t>
          </a:r>
        </a:p>
      </dsp:txBody>
      <dsp:txXfrm>
        <a:off x="2028742" y="-153940"/>
        <a:ext cx="403471" cy="403471"/>
      </dsp:txXfrm>
    </dsp:sp>
    <dsp:sp modelId="{AAC7BEC0-BB12-4791-A50A-48FD6D760F4A}">
      <dsp:nvSpPr>
        <dsp:cNvPr id="0" name=""/>
        <dsp:cNvSpPr/>
      </dsp:nvSpPr>
      <dsp:spPr>
        <a:xfrm>
          <a:off x="1540296" y="498674"/>
          <a:ext cx="1380363" cy="399828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85" tIns="165100" rIns="108885"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00B050"/>
              </a:solidFill>
            </a:rPr>
            <a:t>Improve Attribution Methodologies</a:t>
          </a:r>
        </a:p>
        <a:p>
          <a:pPr marL="0" lvl="0" indent="0" algn="l" defTabSz="622300">
            <a:lnSpc>
              <a:spcPct val="90000"/>
            </a:lnSpc>
            <a:spcBef>
              <a:spcPct val="0"/>
            </a:spcBef>
            <a:spcAft>
              <a:spcPct val="35000"/>
            </a:spcAft>
            <a:buNone/>
          </a:pPr>
          <a:endParaRPr lang="en-US" sz="1200" b="1" kern="1200" dirty="0">
            <a:solidFill>
              <a:srgbClr val="00B050"/>
            </a:solidFill>
          </a:endParaRPr>
        </a:p>
        <a:p>
          <a:pPr marL="0" lvl="0" indent="0" algn="l" defTabSz="622300">
            <a:lnSpc>
              <a:spcPct val="90000"/>
            </a:lnSpc>
            <a:spcBef>
              <a:spcPct val="0"/>
            </a:spcBef>
            <a:spcAft>
              <a:spcPct val="35000"/>
            </a:spcAft>
            <a:buNone/>
          </a:pPr>
          <a:r>
            <a:rPr lang="en-US" sz="1400" kern="1200" dirty="0"/>
            <a:t>Invest in research to enhance attribution of losses and damages to climate change, particularly for complex sectors like health and human mobility</a:t>
          </a:r>
          <a:r>
            <a:rPr lang="en-US" sz="1200" kern="1200" dirty="0"/>
            <a:t>.</a:t>
          </a:r>
        </a:p>
      </dsp:txBody>
      <dsp:txXfrm>
        <a:off x="1540296" y="774747"/>
        <a:ext cx="1380363" cy="3722207"/>
      </dsp:txXfrm>
    </dsp:sp>
    <dsp:sp modelId="{24B95E41-EEA4-442B-9483-BB5AA0168392}">
      <dsp:nvSpPr>
        <dsp:cNvPr id="0" name=""/>
        <dsp:cNvSpPr/>
      </dsp:nvSpPr>
      <dsp:spPr>
        <a:xfrm>
          <a:off x="3074034" y="47745"/>
          <a:ext cx="1380363"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5F1E49-90D9-4935-B9D2-9A09C299E94D}">
      <dsp:nvSpPr>
        <dsp:cNvPr id="0" name=""/>
        <dsp:cNvSpPr/>
      </dsp:nvSpPr>
      <dsp:spPr>
        <a:xfrm>
          <a:off x="4491207" y="-3752"/>
          <a:ext cx="70551" cy="132508"/>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2D79C6-AE9B-4D66-AB91-9883E9FC4392}">
      <dsp:nvSpPr>
        <dsp:cNvPr id="0" name=""/>
        <dsp:cNvSpPr/>
      </dsp:nvSpPr>
      <dsp:spPr>
        <a:xfrm>
          <a:off x="3478918" y="-237515"/>
          <a:ext cx="570593" cy="570593"/>
        </a:xfrm>
        <a:prstGeom prst="ellipse">
          <a:avLst/>
        </a:prstGeom>
        <a:solidFill>
          <a:schemeClr val="accent6">
            <a:lumMod val="60000"/>
            <a:lumOff val="40000"/>
          </a:schemeClr>
        </a:solidFill>
        <a:ln w="190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2" tIns="22142" rIns="22142" bIns="22142" numCol="1" spcCol="1270" anchor="ctr" anchorCtr="0">
          <a:noAutofit/>
        </a:bodyPr>
        <a:lstStyle/>
        <a:p>
          <a:pPr marL="0" lvl="0" indent="0" algn="ctr" defTabSz="1111250">
            <a:lnSpc>
              <a:spcPct val="90000"/>
            </a:lnSpc>
            <a:spcBef>
              <a:spcPct val="0"/>
            </a:spcBef>
            <a:spcAft>
              <a:spcPct val="35000"/>
            </a:spcAft>
            <a:buNone/>
          </a:pPr>
          <a:r>
            <a:rPr lang="en-US" sz="2500" kern="1200"/>
            <a:t>3</a:t>
          </a:r>
          <a:endParaRPr lang="en-US" sz="2500" kern="1200" dirty="0"/>
        </a:p>
      </dsp:txBody>
      <dsp:txXfrm>
        <a:off x="3562479" y="-153954"/>
        <a:ext cx="403471" cy="403471"/>
      </dsp:txXfrm>
    </dsp:sp>
    <dsp:sp modelId="{C191F61F-594E-4151-8CD6-D11995A65521}">
      <dsp:nvSpPr>
        <dsp:cNvPr id="0" name=""/>
        <dsp:cNvSpPr/>
      </dsp:nvSpPr>
      <dsp:spPr>
        <a:xfrm>
          <a:off x="3074034" y="498674"/>
          <a:ext cx="1380363" cy="399828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85" tIns="165100" rIns="108885"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6"/>
              </a:solidFill>
            </a:rPr>
            <a:t>Strengthen Transparency and Reporting</a:t>
          </a:r>
        </a:p>
        <a:p>
          <a:pPr marL="0" lvl="0" indent="0" algn="l" defTabSz="622300">
            <a:lnSpc>
              <a:spcPct val="90000"/>
            </a:lnSpc>
            <a:spcBef>
              <a:spcPct val="0"/>
            </a:spcBef>
            <a:spcAft>
              <a:spcPct val="35000"/>
            </a:spcAft>
            <a:buNone/>
          </a:pPr>
          <a:r>
            <a:rPr lang="en-US" sz="1400" kern="1200" dirty="0"/>
            <a:t>Apply developed indicators to enhance reporting under the Enhanced Transparency Framework (ETF) and create sector-specific reporting templates.</a:t>
          </a:r>
        </a:p>
      </dsp:txBody>
      <dsp:txXfrm>
        <a:off x="3074034" y="774747"/>
        <a:ext cx="1380363" cy="3722207"/>
      </dsp:txXfrm>
    </dsp:sp>
    <dsp:sp modelId="{5D7A106B-5148-4E57-A79C-069E68639B88}">
      <dsp:nvSpPr>
        <dsp:cNvPr id="0" name=""/>
        <dsp:cNvSpPr/>
      </dsp:nvSpPr>
      <dsp:spPr>
        <a:xfrm>
          <a:off x="4607771" y="47742"/>
          <a:ext cx="1380363"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4D461-FF90-494E-9D2F-1F4B603EC2AA}">
      <dsp:nvSpPr>
        <dsp:cNvPr id="0" name=""/>
        <dsp:cNvSpPr/>
      </dsp:nvSpPr>
      <dsp:spPr>
        <a:xfrm>
          <a:off x="6024944" y="-3755"/>
          <a:ext cx="70551" cy="132513"/>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91B807-E7BA-4C12-AD2A-38AA56ED0BA9}">
      <dsp:nvSpPr>
        <dsp:cNvPr id="0" name=""/>
        <dsp:cNvSpPr/>
      </dsp:nvSpPr>
      <dsp:spPr>
        <a:xfrm>
          <a:off x="5012656" y="-237518"/>
          <a:ext cx="570593" cy="570593"/>
        </a:xfrm>
        <a:prstGeom prst="ellipse">
          <a:avLst/>
        </a:prstGeom>
        <a:solidFill>
          <a:schemeClr val="accent5">
            <a:lumMod val="60000"/>
            <a:lumOff val="40000"/>
          </a:schemeClr>
        </a:solidFill>
        <a:ln w="1905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2" tIns="22142" rIns="22142" bIns="22142" numCol="1" spcCol="1270" anchor="ctr" anchorCtr="0">
          <a:noAutofit/>
        </a:bodyPr>
        <a:lstStyle/>
        <a:p>
          <a:pPr marL="0" lvl="0" indent="0" algn="ctr" defTabSz="1111250">
            <a:lnSpc>
              <a:spcPct val="90000"/>
            </a:lnSpc>
            <a:spcBef>
              <a:spcPct val="0"/>
            </a:spcBef>
            <a:spcAft>
              <a:spcPct val="35000"/>
            </a:spcAft>
            <a:buNone/>
          </a:pPr>
          <a:r>
            <a:rPr lang="en-US" sz="2500" kern="1200"/>
            <a:t>4</a:t>
          </a:r>
        </a:p>
      </dsp:txBody>
      <dsp:txXfrm>
        <a:off x="5096217" y="-153957"/>
        <a:ext cx="403471" cy="403471"/>
      </dsp:txXfrm>
    </dsp:sp>
    <dsp:sp modelId="{830F6303-D8B8-45C3-89BA-D65BEFCC9792}">
      <dsp:nvSpPr>
        <dsp:cNvPr id="0" name=""/>
        <dsp:cNvSpPr/>
      </dsp:nvSpPr>
      <dsp:spPr>
        <a:xfrm>
          <a:off x="4607771" y="498674"/>
          <a:ext cx="1380363" cy="399828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85" tIns="165100" rIns="108885"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5"/>
              </a:solidFill>
            </a:rPr>
            <a:t>Focus on Capacity Building Initiatives</a:t>
          </a:r>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en-US" sz="1400" kern="1200" dirty="0"/>
            <a:t>Organize regional training workshops and develop online resources for continuous learning and support.</a:t>
          </a:r>
        </a:p>
      </dsp:txBody>
      <dsp:txXfrm>
        <a:off x="4607771" y="774747"/>
        <a:ext cx="1380363" cy="3722207"/>
      </dsp:txXfrm>
    </dsp:sp>
    <dsp:sp modelId="{0F4396AC-57FD-4CA7-814B-9E2C1F9A9598}">
      <dsp:nvSpPr>
        <dsp:cNvPr id="0" name=""/>
        <dsp:cNvSpPr/>
      </dsp:nvSpPr>
      <dsp:spPr>
        <a:xfrm>
          <a:off x="6141508" y="47741"/>
          <a:ext cx="1380363"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A0CE5B-73BB-4298-B011-A631B5ECA7F6}">
      <dsp:nvSpPr>
        <dsp:cNvPr id="0" name=""/>
        <dsp:cNvSpPr/>
      </dsp:nvSpPr>
      <dsp:spPr>
        <a:xfrm>
          <a:off x="7558681" y="-3756"/>
          <a:ext cx="70551" cy="132514"/>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180107-F319-437A-ACD0-8A19D6D33B9E}">
      <dsp:nvSpPr>
        <dsp:cNvPr id="0" name=""/>
        <dsp:cNvSpPr/>
      </dsp:nvSpPr>
      <dsp:spPr>
        <a:xfrm>
          <a:off x="6546393" y="-237519"/>
          <a:ext cx="570593" cy="570593"/>
        </a:xfrm>
        <a:prstGeom prst="ellipse">
          <a:avLst/>
        </a:prstGeom>
        <a:solidFill>
          <a:schemeClr val="bg2">
            <a:lumMod val="90000"/>
          </a:schemeClr>
        </a:solidFill>
        <a:ln w="1905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2" tIns="22142" rIns="22142" bIns="22142" numCol="1" spcCol="1270" anchor="ctr" anchorCtr="0">
          <a:noAutofit/>
        </a:bodyPr>
        <a:lstStyle/>
        <a:p>
          <a:pPr marL="0" lvl="0" indent="0" algn="ctr" defTabSz="1111250">
            <a:lnSpc>
              <a:spcPct val="90000"/>
            </a:lnSpc>
            <a:spcBef>
              <a:spcPct val="0"/>
            </a:spcBef>
            <a:spcAft>
              <a:spcPct val="35000"/>
            </a:spcAft>
            <a:buNone/>
          </a:pPr>
          <a:r>
            <a:rPr lang="en-US" sz="2500" kern="1200"/>
            <a:t>5</a:t>
          </a:r>
        </a:p>
      </dsp:txBody>
      <dsp:txXfrm>
        <a:off x="6629954" y="-153958"/>
        <a:ext cx="403471" cy="403471"/>
      </dsp:txXfrm>
    </dsp:sp>
    <dsp:sp modelId="{D171E219-B4D4-45DA-AC2B-FF028F6F6EB6}">
      <dsp:nvSpPr>
        <dsp:cNvPr id="0" name=""/>
        <dsp:cNvSpPr/>
      </dsp:nvSpPr>
      <dsp:spPr>
        <a:xfrm>
          <a:off x="6141508" y="498674"/>
          <a:ext cx="1380363" cy="399828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85" tIns="165100" rIns="108885"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2">
                  <a:lumMod val="50000"/>
                </a:schemeClr>
              </a:solidFill>
            </a:rPr>
            <a:t>Deepen Collaboration and Knowledge Sharing</a:t>
          </a:r>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en-US" sz="1400" kern="1200" dirty="0"/>
            <a:t>Establish an informal network for continued exchange on L&amp;D among non-Annex 1 countries and create a digital platform for sharing best practices.</a:t>
          </a:r>
        </a:p>
      </dsp:txBody>
      <dsp:txXfrm>
        <a:off x="6141508" y="774747"/>
        <a:ext cx="1380363" cy="3722207"/>
      </dsp:txXfrm>
    </dsp:sp>
    <dsp:sp modelId="{31361A7A-DF1A-4A88-A596-34B4A53E0598}">
      <dsp:nvSpPr>
        <dsp:cNvPr id="0" name=""/>
        <dsp:cNvSpPr/>
      </dsp:nvSpPr>
      <dsp:spPr>
        <a:xfrm>
          <a:off x="7675245" y="47741"/>
          <a:ext cx="1380363" cy="7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7E942-DF3D-4EF1-9701-CFA7DAD120B1}">
      <dsp:nvSpPr>
        <dsp:cNvPr id="0" name=""/>
        <dsp:cNvSpPr/>
      </dsp:nvSpPr>
      <dsp:spPr>
        <a:xfrm>
          <a:off x="9092419" y="-3756"/>
          <a:ext cx="70551" cy="132514"/>
        </a:xfrm>
        <a:prstGeom prst="chevron">
          <a:avLst>
            <a:gd name="adj" fmla="val 9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854F48-171D-44C6-8ABA-B88D1A148124}">
      <dsp:nvSpPr>
        <dsp:cNvPr id="0" name=""/>
        <dsp:cNvSpPr/>
      </dsp:nvSpPr>
      <dsp:spPr>
        <a:xfrm>
          <a:off x="8080130" y="-237519"/>
          <a:ext cx="570593" cy="570593"/>
        </a:xfrm>
        <a:prstGeom prst="ellipse">
          <a:avLst/>
        </a:prstGeom>
        <a:solidFill>
          <a:srgbClr val="E3DA29"/>
        </a:solidFill>
        <a:ln w="190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2" tIns="22142" rIns="22142" bIns="22142" numCol="1" spcCol="1270" anchor="ctr" anchorCtr="0">
          <a:noAutofit/>
        </a:bodyPr>
        <a:lstStyle/>
        <a:p>
          <a:pPr marL="0" lvl="0" indent="0" algn="ctr" defTabSz="1111250">
            <a:lnSpc>
              <a:spcPct val="90000"/>
            </a:lnSpc>
            <a:spcBef>
              <a:spcPct val="0"/>
            </a:spcBef>
            <a:spcAft>
              <a:spcPct val="35000"/>
            </a:spcAft>
            <a:buNone/>
          </a:pPr>
          <a:r>
            <a:rPr lang="en-US" sz="2500" kern="1200" dirty="0"/>
            <a:t>6</a:t>
          </a:r>
        </a:p>
      </dsp:txBody>
      <dsp:txXfrm>
        <a:off x="8163691" y="-153958"/>
        <a:ext cx="403471" cy="403471"/>
      </dsp:txXfrm>
    </dsp:sp>
    <dsp:sp modelId="{25F8AF06-6979-47EF-BAF9-F0886BC7982F}">
      <dsp:nvSpPr>
        <dsp:cNvPr id="0" name=""/>
        <dsp:cNvSpPr/>
      </dsp:nvSpPr>
      <dsp:spPr>
        <a:xfrm>
          <a:off x="7675245" y="498674"/>
          <a:ext cx="1380363" cy="399828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85" tIns="165100" rIns="108885"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B4AD18"/>
              </a:solidFill>
            </a:rPr>
            <a:t>Strengthen a Future-ready Research Agenda</a:t>
          </a:r>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en-US" sz="1400" kern="1200" dirty="0"/>
            <a:t>Identify priority areas for further research, including long-term impacts of slow-onset events and interconnections between sectoral losses and damages.</a:t>
          </a:r>
        </a:p>
      </dsp:txBody>
      <dsp:txXfrm>
        <a:off x="7675245" y="774747"/>
        <a:ext cx="1380363" cy="3722207"/>
      </dsp:txXfrm>
    </dsp:sp>
    <dsp:sp modelId="{2A537CF3-B500-4360-904B-FD749985BBEE}">
      <dsp:nvSpPr>
        <dsp:cNvPr id="0" name=""/>
        <dsp:cNvSpPr/>
      </dsp:nvSpPr>
      <dsp:spPr>
        <a:xfrm>
          <a:off x="9208983" y="47741"/>
          <a:ext cx="690181" cy="7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0A5262-1BAD-451B-B05B-AEA30793A5BB}">
      <dsp:nvSpPr>
        <dsp:cNvPr id="0" name=""/>
        <dsp:cNvSpPr/>
      </dsp:nvSpPr>
      <dsp:spPr>
        <a:xfrm>
          <a:off x="9613867" y="-237519"/>
          <a:ext cx="570593" cy="570593"/>
        </a:xfrm>
        <a:prstGeom prst="ellipse">
          <a:avLst/>
        </a:prstGeom>
        <a:solidFill>
          <a:schemeClr val="accent4">
            <a:lumMod val="40000"/>
            <a:lumOff val="6000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2" tIns="22142" rIns="22142" bIns="22142" numCol="1" spcCol="1270" anchor="ctr" anchorCtr="0">
          <a:noAutofit/>
        </a:bodyPr>
        <a:lstStyle/>
        <a:p>
          <a:pPr marL="0" lvl="0" indent="0" algn="ctr" defTabSz="1111250">
            <a:lnSpc>
              <a:spcPct val="90000"/>
            </a:lnSpc>
            <a:spcBef>
              <a:spcPct val="0"/>
            </a:spcBef>
            <a:spcAft>
              <a:spcPct val="35000"/>
            </a:spcAft>
            <a:buNone/>
          </a:pPr>
          <a:r>
            <a:rPr lang="en-US" sz="2500" kern="1200"/>
            <a:t>7</a:t>
          </a:r>
          <a:endParaRPr lang="en-US" sz="2500" kern="1200" dirty="0"/>
        </a:p>
      </dsp:txBody>
      <dsp:txXfrm>
        <a:off x="9697428" y="-153958"/>
        <a:ext cx="403471" cy="403471"/>
      </dsp:txXfrm>
    </dsp:sp>
    <dsp:sp modelId="{746C722A-8B78-46F7-91F5-D58EE35C2E0A}">
      <dsp:nvSpPr>
        <dsp:cNvPr id="0" name=""/>
        <dsp:cNvSpPr/>
      </dsp:nvSpPr>
      <dsp:spPr>
        <a:xfrm>
          <a:off x="9208983" y="498674"/>
          <a:ext cx="1380363" cy="399828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885" tIns="165100" rIns="108885" bIns="165100"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accent4"/>
              </a:solidFill>
            </a:rPr>
            <a:t>Strengthen Policy Integration</a:t>
          </a:r>
        </a:p>
        <a:p>
          <a:pPr marL="0" lvl="0" indent="0" algn="l" defTabSz="622300">
            <a:lnSpc>
              <a:spcPct val="90000"/>
            </a:lnSpc>
            <a:spcBef>
              <a:spcPct val="0"/>
            </a:spcBef>
            <a:spcAft>
              <a:spcPct val="35000"/>
            </a:spcAft>
            <a:buNone/>
          </a:pPr>
          <a:endParaRPr lang="en-US" sz="1200" kern="1200" dirty="0"/>
        </a:p>
        <a:p>
          <a:pPr marL="0" lvl="0" indent="0" algn="l" defTabSz="622300">
            <a:lnSpc>
              <a:spcPct val="90000"/>
            </a:lnSpc>
            <a:spcBef>
              <a:spcPct val="0"/>
            </a:spcBef>
            <a:spcAft>
              <a:spcPct val="35000"/>
            </a:spcAft>
            <a:buNone/>
          </a:pPr>
          <a:r>
            <a:rPr lang="en-US" sz="1400" kern="1200" dirty="0"/>
            <a:t>Provide guidance on integrating L&amp;D indicators into national adaptation plans and NDCs and explore ways to use indicators to inform climate-resilient development strategies.</a:t>
          </a:r>
        </a:p>
      </dsp:txBody>
      <dsp:txXfrm>
        <a:off x="9208983" y="774747"/>
        <a:ext cx="1380363" cy="3722207"/>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3B64B-D952-4448-9E9F-24404B45B280}" type="datetimeFigureOut">
              <a:rPr lang="en-GB" smtClean="0"/>
              <a:t>07/10/2024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6D2DE-EA93-4184-B7E4-63EE261FE5E3}" type="slidenum">
              <a:rPr lang="en-GB" smtClean="0"/>
              <a:t>‹#›</a:t>
            </a:fld>
            <a:endParaRPr lang="en-GB"/>
          </a:p>
        </p:txBody>
      </p:sp>
    </p:spTree>
    <p:extLst>
      <p:ext uri="{BB962C8B-B14F-4D97-AF65-F5344CB8AC3E}">
        <p14:creationId xmlns:p14="http://schemas.microsoft.com/office/powerpoint/2010/main" val="93920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CB10C-8BD7-45EC-8178-6697E7728D10}" type="slidenum">
              <a:rPr lang="en-GB" smtClean="0"/>
              <a:t>15</a:t>
            </a:fld>
            <a:endParaRPr lang="en-GB"/>
          </a:p>
        </p:txBody>
      </p:sp>
    </p:spTree>
    <p:extLst>
      <p:ext uri="{BB962C8B-B14F-4D97-AF65-F5344CB8AC3E}">
        <p14:creationId xmlns:p14="http://schemas.microsoft.com/office/powerpoint/2010/main" val="196129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C9FB-FB32-7646-67C6-B3B1688336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9AB3BC-0923-CA49-39C5-E30FA8D29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9806F8-9E62-5B8C-BC5C-C6F71BD66A54}"/>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9D150FEF-EAF2-D692-285B-E5B589F7F2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4A8B3-3A76-DCB3-A2BD-0F5516E570BD}"/>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274001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FF18-644A-698E-ECA1-E5E8BF81C1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45D190-787D-A220-FB9D-E45374ACD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A0642D-B0CB-C793-F403-CC122350AB82}"/>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2AA4C298-D73F-2572-2D27-4BD946E4E8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136C43-B5EC-DA85-D6E1-7C3BA67E678C}"/>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215718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8047B-EE28-99EF-EC04-CB24B1E3F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8AFF06-FE89-AB6B-831D-F8AED6BE3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DA18A-B942-4A62-B3DE-D098765C8591}"/>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8B29D0C2-552F-01C4-4B40-1A38E308F7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E9632D-E6EB-CA9E-3F3C-413899481BB2}"/>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14581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CCC3-6414-344D-50D4-7DBCB22F7B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124767-8433-170A-BA57-0636DAD324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062DD9-2F80-90D4-9B1D-10A9A0201850}"/>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8313599E-991E-2F9E-7379-98DE44612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73F13C-AD8F-77B0-8855-FA8EC56C9C68}"/>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283716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568B-5677-B347-96CA-3799F7DF5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B32A1C-A1FB-39A7-EFD3-DBA549025B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A25EB-86FC-55D6-991B-F987E9356F66}"/>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BC8AC96C-50B4-074B-02C9-E6852A3801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F9E8A9-39CA-D60A-E84A-BDCEEF60430A}"/>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167499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D2A4-D2C3-C7B5-CF55-CB6B99458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F99EA3-46D4-9F73-C3EB-CF58404FE5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390005-2213-2FCC-60BA-B660F4BAA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25F6D0-C368-677D-D65D-EF582E8EBD2B}"/>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6" name="Footer Placeholder 5">
            <a:extLst>
              <a:ext uri="{FF2B5EF4-FFF2-40B4-BE49-F238E27FC236}">
                <a16:creationId xmlns:a16="http://schemas.microsoft.com/office/drawing/2014/main" id="{E3A46FB2-9A3C-F823-FAA3-C2C0A6E9F0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45DD99-213E-FF38-54DB-F4732DF5A860}"/>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75387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4B7D-2D4E-1BF0-572D-D69D0EF7CC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2D3359-9DD0-F9FA-957A-AE0A9199B6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A9B41-B651-AD18-D54D-3F15DE4C7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7E131E-EE55-BF94-6D3B-453369531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9BE58A-1C00-D76D-0CEE-6EBD1B037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707D5F-27CD-5BF8-B91A-B50D9A3DC272}"/>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8" name="Footer Placeholder 7">
            <a:extLst>
              <a:ext uri="{FF2B5EF4-FFF2-40B4-BE49-F238E27FC236}">
                <a16:creationId xmlns:a16="http://schemas.microsoft.com/office/drawing/2014/main" id="{C656C312-12F5-395A-4875-FDB4AC1B51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460862-661A-07E7-554A-F5107B608492}"/>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287547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3B6B-9CCD-FCBC-3FFE-B9C7EF2CBF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CE6746-CB34-F90E-E8C2-3583D29D270E}"/>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4" name="Footer Placeholder 3">
            <a:extLst>
              <a:ext uri="{FF2B5EF4-FFF2-40B4-BE49-F238E27FC236}">
                <a16:creationId xmlns:a16="http://schemas.microsoft.com/office/drawing/2014/main" id="{6825F157-678E-3620-E809-A9BEF47F3D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A00F2A-6ED8-26F4-1C57-569AF89B7465}"/>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321895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B2CB8-F7C9-C16B-A173-C02AADD109FF}"/>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3" name="Footer Placeholder 2">
            <a:extLst>
              <a:ext uri="{FF2B5EF4-FFF2-40B4-BE49-F238E27FC236}">
                <a16:creationId xmlns:a16="http://schemas.microsoft.com/office/drawing/2014/main" id="{81FFD1CE-5E59-10CA-B641-14A5085CDA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E91BE2-0B98-8DE7-0E29-B4596B69B17C}"/>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117396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370B-81D7-9BDB-B2FC-06E570D5A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0062D6-61B8-7D5B-5B10-2228EA3F6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425FD1-C99B-19BA-0566-2EF29931A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66DF6-F5F9-4E5D-DA1C-D1DE2B40318A}"/>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6" name="Footer Placeholder 5">
            <a:extLst>
              <a:ext uri="{FF2B5EF4-FFF2-40B4-BE49-F238E27FC236}">
                <a16:creationId xmlns:a16="http://schemas.microsoft.com/office/drawing/2014/main" id="{B9E54F60-F9B3-972D-33F4-06A497169F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3196C0-AD59-3F2C-0EE5-DDAE98953776}"/>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405915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75E2-D3B9-8131-74C6-18F9A42EE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FD0031-D519-4075-F3D6-5DA86F976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402A0E-6012-C008-10D9-CDB4C87F6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64267-3D89-A2CD-AC0C-EF12D6829F45}"/>
              </a:ext>
            </a:extLst>
          </p:cNvPr>
          <p:cNvSpPr>
            <a:spLocks noGrp="1"/>
          </p:cNvSpPr>
          <p:nvPr>
            <p:ph type="dt" sz="half" idx="10"/>
          </p:nvPr>
        </p:nvSpPr>
        <p:spPr/>
        <p:txBody>
          <a:bodyPr/>
          <a:lstStyle/>
          <a:p>
            <a:fld id="{42A4291A-B80B-4139-A88D-849DAD5EB9FE}" type="datetimeFigureOut">
              <a:rPr lang="en-GB" smtClean="0"/>
              <a:t>07/10/2024</a:t>
            </a:fld>
            <a:endParaRPr lang="en-GB"/>
          </a:p>
        </p:txBody>
      </p:sp>
      <p:sp>
        <p:nvSpPr>
          <p:cNvPr id="6" name="Footer Placeholder 5">
            <a:extLst>
              <a:ext uri="{FF2B5EF4-FFF2-40B4-BE49-F238E27FC236}">
                <a16:creationId xmlns:a16="http://schemas.microsoft.com/office/drawing/2014/main" id="{BBE06021-349D-1AAA-CEAB-BC6804FAE5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FAC5BC-4004-1584-9D80-F2A0014B840E}"/>
              </a:ext>
            </a:extLst>
          </p:cNvPr>
          <p:cNvSpPr>
            <a:spLocks noGrp="1"/>
          </p:cNvSpPr>
          <p:nvPr>
            <p:ph type="sldNum" sz="quarter" idx="12"/>
          </p:nvPr>
        </p:nvSpPr>
        <p:spPr/>
        <p:txBody>
          <a:bodyPr/>
          <a:lstStyle/>
          <a:p>
            <a:fld id="{DA9C13B1-CD4C-429C-BCF0-D91CB9143D83}" type="slidenum">
              <a:rPr lang="en-GB" smtClean="0"/>
              <a:t>‹#›</a:t>
            </a:fld>
            <a:endParaRPr lang="en-GB"/>
          </a:p>
        </p:txBody>
      </p:sp>
    </p:spTree>
    <p:extLst>
      <p:ext uri="{BB962C8B-B14F-4D97-AF65-F5344CB8AC3E}">
        <p14:creationId xmlns:p14="http://schemas.microsoft.com/office/powerpoint/2010/main" val="196694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68B9E9-4462-A085-B653-78296387A1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D30BBC-DB44-6CD5-1A14-E71A89D55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163ED7-6560-BE29-8284-27A4C41D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A4291A-B80B-4139-A88D-849DAD5EB9FE}" type="datetimeFigureOut">
              <a:rPr lang="en-GB" smtClean="0"/>
              <a:t>07/10/2024</a:t>
            </a:fld>
            <a:endParaRPr lang="en-GB"/>
          </a:p>
        </p:txBody>
      </p:sp>
      <p:sp>
        <p:nvSpPr>
          <p:cNvPr id="5" name="Footer Placeholder 4">
            <a:extLst>
              <a:ext uri="{FF2B5EF4-FFF2-40B4-BE49-F238E27FC236}">
                <a16:creationId xmlns:a16="http://schemas.microsoft.com/office/drawing/2014/main" id="{9A2271E5-5859-7494-ED2C-58FE00C5ED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6F446E0-0D99-AED5-07CD-0B2B1C6A0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9C13B1-CD4C-429C-BCF0-D91CB9143D83}" type="slidenum">
              <a:rPr lang="en-GB" smtClean="0"/>
              <a:t>‹#›</a:t>
            </a:fld>
            <a:endParaRPr lang="en-GB"/>
          </a:p>
        </p:txBody>
      </p:sp>
    </p:spTree>
    <p:extLst>
      <p:ext uri="{BB962C8B-B14F-4D97-AF65-F5344CB8AC3E}">
        <p14:creationId xmlns:p14="http://schemas.microsoft.com/office/powerpoint/2010/main" val="1228414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jpe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fatemeh.bakhtiari@un.org"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lue wave">
            <a:extLst>
              <a:ext uri="{FF2B5EF4-FFF2-40B4-BE49-F238E27FC236}">
                <a16:creationId xmlns:a16="http://schemas.microsoft.com/office/drawing/2014/main" id="{6A9D9FF4-D441-8770-F3FC-CB1E5E6E1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9702800" y="127000"/>
            <a:ext cx="2368629" cy="233078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3" name="Picture 2" descr="Light blue wave">
            <a:extLst>
              <a:ext uri="{FF2B5EF4-FFF2-40B4-BE49-F238E27FC236}">
                <a16:creationId xmlns:a16="http://schemas.microsoft.com/office/drawing/2014/main" id="{9A4F0871-A64E-B04C-549B-B93535B902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093200" y="149981"/>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 name="Freeform 2">
            <a:extLst>
              <a:ext uri="{FF2B5EF4-FFF2-40B4-BE49-F238E27FC236}">
                <a16:creationId xmlns:a16="http://schemas.microsoft.com/office/drawing/2014/main" id="{EAFEF6D2-F6EF-7FEA-CC9A-ABF194484C42}"/>
              </a:ext>
            </a:extLst>
          </p:cNvPr>
          <p:cNvSpPr/>
          <p:nvPr/>
        </p:nvSpPr>
        <p:spPr>
          <a:xfrm>
            <a:off x="254000" y="190203"/>
            <a:ext cx="2743200" cy="853561"/>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4"/>
            <a:stretch>
              <a:fillRect/>
            </a:stretch>
          </a:blipFill>
        </p:spPr>
        <p:txBody>
          <a:bodyPr/>
          <a:lstStyle/>
          <a:p>
            <a:endParaRPr lang="nl-NL" sz="1200"/>
          </a:p>
        </p:txBody>
      </p:sp>
      <p:cxnSp>
        <p:nvCxnSpPr>
          <p:cNvPr id="6" name="Straight Connector 5">
            <a:extLst>
              <a:ext uri="{FF2B5EF4-FFF2-40B4-BE49-F238E27FC236}">
                <a16:creationId xmlns:a16="http://schemas.microsoft.com/office/drawing/2014/main" id="{97DA9AAB-F7BA-321D-91A1-9CBDED1EA377}"/>
              </a:ext>
            </a:extLst>
          </p:cNvPr>
          <p:cNvCxnSpPr/>
          <p:nvPr/>
        </p:nvCxnSpPr>
        <p:spPr>
          <a:xfrm>
            <a:off x="0" y="6019800"/>
            <a:ext cx="122428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741D964-C3A0-F8C8-84E4-C97981B1D5BC}"/>
              </a:ext>
            </a:extLst>
          </p:cNvPr>
          <p:cNvSpPr txBox="1"/>
          <p:nvPr/>
        </p:nvSpPr>
        <p:spPr>
          <a:xfrm>
            <a:off x="1066801" y="2143643"/>
            <a:ext cx="9753599" cy="3918509"/>
          </a:xfrm>
          <a:prstGeom prst="rect">
            <a:avLst/>
          </a:prstGeom>
          <a:noFill/>
        </p:spPr>
        <p:txBody>
          <a:bodyPr wrap="square" lIns="60960" tIns="30480" rIns="60960" bIns="30480" rtlCol="0" anchor="t">
            <a:spAutoFit/>
          </a:bodyPr>
          <a:lstStyle/>
          <a:p>
            <a:pPr algn="ctr"/>
            <a:r>
              <a:rPr lang="en-US" sz="2933" b="1" dirty="0">
                <a:solidFill>
                  <a:srgbClr val="00B0F0"/>
                </a:solidFill>
                <a:latin typeface="Aptos"/>
              </a:rPr>
              <a:t>WELCOME!</a:t>
            </a:r>
          </a:p>
          <a:p>
            <a:pPr algn="ctr"/>
            <a:endParaRPr lang="en-US" sz="2933" b="1" dirty="0">
              <a:solidFill>
                <a:srgbClr val="00B0F0"/>
              </a:solidFill>
              <a:latin typeface="Aptos"/>
            </a:endParaRPr>
          </a:p>
          <a:p>
            <a:pPr algn="ctr"/>
            <a:r>
              <a:rPr lang="en-US" sz="2933" b="1" i="1" dirty="0">
                <a:solidFill>
                  <a:srgbClr val="00B0F0"/>
                </a:solidFill>
                <a:latin typeface="Aptos"/>
              </a:rPr>
              <a:t>Technical Workshop:  Developing Best Practices for Loss and Damage  Indicators  &amp; Reporting Tools </a:t>
            </a:r>
          </a:p>
          <a:p>
            <a:pPr algn="ctr"/>
            <a:endParaRPr lang="en-US" sz="2933" b="1" i="1" dirty="0">
              <a:solidFill>
                <a:srgbClr val="00B0F0"/>
              </a:solidFill>
              <a:latin typeface="Aptos"/>
            </a:endParaRPr>
          </a:p>
          <a:p>
            <a:pPr algn="ctr"/>
            <a:br>
              <a:rPr lang="en-US" sz="2133" b="1" dirty="0">
                <a:latin typeface="Aptos" panose="020B0004020202020204" pitchFamily="34" charset="0"/>
              </a:rPr>
            </a:br>
            <a:r>
              <a:rPr lang="en-GB" sz="1867" b="1" dirty="0">
                <a:latin typeface="Aptos" panose="020B0004020202020204" pitchFamily="34" charset="0"/>
              </a:rPr>
              <a:t>UNEP Copenhagen Climate Center (UNEP-CCC)</a:t>
            </a:r>
          </a:p>
          <a:p>
            <a:pPr algn="ctr"/>
            <a:endParaRPr lang="en-GB" sz="2133" b="1" dirty="0">
              <a:latin typeface="Aptos" panose="020B0004020202020204" pitchFamily="34" charset="0"/>
            </a:endParaRPr>
          </a:p>
          <a:p>
            <a:pPr algn="ctr"/>
            <a:endParaRPr lang="en-GB" sz="2133" b="1" dirty="0">
              <a:latin typeface="Aptos" panose="020B0004020202020204" pitchFamily="34" charset="0"/>
            </a:endParaRPr>
          </a:p>
          <a:p>
            <a:pPr algn="ctr"/>
            <a:endParaRPr lang="en-GB" sz="2133" b="1" dirty="0">
              <a:latin typeface="Aptos" panose="020B0004020202020204" pitchFamily="34" charset="0"/>
            </a:endParaRPr>
          </a:p>
        </p:txBody>
      </p:sp>
      <p:pic>
        <p:nvPicPr>
          <p:cNvPr id="5" name="Picture 4" descr="Light blue wave">
            <a:extLst>
              <a:ext uri="{FF2B5EF4-FFF2-40B4-BE49-F238E27FC236}">
                <a16:creationId xmlns:a16="http://schemas.microsoft.com/office/drawing/2014/main" id="{6A0D5828-C543-1B51-BAEE-D5F929F0B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254000" y="4343400"/>
            <a:ext cx="1473200" cy="1449663"/>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204339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7CAD-B39B-1BD7-4415-7DA3D2524F5F}"/>
              </a:ext>
            </a:extLst>
          </p:cNvPr>
          <p:cNvSpPr>
            <a:spLocks noGrp="1"/>
          </p:cNvSpPr>
          <p:nvPr>
            <p:ph type="ctrTitle"/>
          </p:nvPr>
        </p:nvSpPr>
        <p:spPr/>
        <p:txBody>
          <a:bodyPr/>
          <a:lstStyle/>
          <a:p>
            <a:r>
              <a:rPr lang="en-US" sz="2933" b="1" dirty="0">
                <a:solidFill>
                  <a:srgbClr val="00B0F0"/>
                </a:solidFill>
                <a:latin typeface="Aptos" panose="020B0004020202020204" pitchFamily="34" charset="0"/>
                <a:ea typeface="+mn-ea"/>
                <a:cs typeface="+mn-cs"/>
              </a:rPr>
              <a:t>Part II – Group Presentations and General Discussion 	</a:t>
            </a:r>
            <a:br>
              <a:rPr lang="en-US" sz="2933" b="1" dirty="0">
                <a:solidFill>
                  <a:srgbClr val="00B0F0"/>
                </a:solidFill>
                <a:latin typeface="Aptos" panose="020B0004020202020204" pitchFamily="34" charset="0"/>
                <a:ea typeface="+mn-ea"/>
                <a:cs typeface="+mn-cs"/>
              </a:rPr>
            </a:br>
            <a:endParaRPr lang="en-GB" sz="2933" b="1" dirty="0">
              <a:solidFill>
                <a:srgbClr val="00B0F0"/>
              </a:solidFill>
              <a:latin typeface="Aptos" panose="020B0004020202020204" pitchFamily="34" charset="0"/>
              <a:ea typeface="+mn-ea"/>
              <a:cs typeface="+mn-cs"/>
            </a:endParaRPr>
          </a:p>
        </p:txBody>
      </p:sp>
    </p:spTree>
    <p:extLst>
      <p:ext uri="{BB962C8B-B14F-4D97-AF65-F5344CB8AC3E}">
        <p14:creationId xmlns:p14="http://schemas.microsoft.com/office/powerpoint/2010/main" val="199729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406400" y="289001"/>
            <a:ext cx="1879600" cy="5491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a:p>
        </p:txBody>
      </p:sp>
      <p:sp>
        <p:nvSpPr>
          <p:cNvPr id="7" name="TextBox 6">
            <a:extLst>
              <a:ext uri="{FF2B5EF4-FFF2-40B4-BE49-F238E27FC236}">
                <a16:creationId xmlns:a16="http://schemas.microsoft.com/office/drawing/2014/main" id="{7741D964-C3A0-F8C8-84E4-C97981B1D5BC}"/>
              </a:ext>
            </a:extLst>
          </p:cNvPr>
          <p:cNvSpPr txBox="1"/>
          <p:nvPr/>
        </p:nvSpPr>
        <p:spPr>
          <a:xfrm>
            <a:off x="1270001" y="1193801"/>
            <a:ext cx="9753599" cy="1672124"/>
          </a:xfrm>
          <a:prstGeom prst="rect">
            <a:avLst/>
          </a:prstGeom>
          <a:noFill/>
        </p:spPr>
        <p:txBody>
          <a:bodyPr wrap="square" rtlCol="0">
            <a:spAutoFit/>
          </a:bodyPr>
          <a:lstStyle/>
          <a:p>
            <a:pPr algn="ctr"/>
            <a:r>
              <a:rPr lang="en-US" sz="4400" b="1" dirty="0">
                <a:solidFill>
                  <a:srgbClr val="00B0F0"/>
                </a:solidFill>
                <a:latin typeface="Aptos" panose="020B0004020202020204" pitchFamily="34" charset="0"/>
              </a:rPr>
              <a:t>Conclusion</a:t>
            </a:r>
            <a:endParaRPr lang="en-US" sz="4000" b="1" dirty="0">
              <a:solidFill>
                <a:srgbClr val="00B0F0"/>
              </a:solidFill>
              <a:latin typeface="Aptos" panose="020B0004020202020204" pitchFamily="34" charset="0"/>
            </a:endParaRPr>
          </a:p>
          <a:p>
            <a:pPr algn="ctr"/>
            <a:r>
              <a:rPr lang="en-US" sz="2933" i="1" dirty="0">
                <a:solidFill>
                  <a:srgbClr val="00B0F0"/>
                </a:solidFill>
                <a:latin typeface="Aptos" panose="020B0004020202020204" pitchFamily="34" charset="0"/>
              </a:rPr>
              <a:t>What did we achieve with the workshop and what lies ahead? </a:t>
            </a:r>
            <a:r>
              <a:rPr lang="en-US" sz="2933" dirty="0">
                <a:solidFill>
                  <a:srgbClr val="00B0F0"/>
                </a:solidFill>
                <a:latin typeface="Aptos" panose="020B0004020202020204" pitchFamily="34" charset="0"/>
              </a:rPr>
              <a:t> </a:t>
            </a:r>
          </a:p>
        </p:txBody>
      </p:sp>
      <p:pic>
        <p:nvPicPr>
          <p:cNvPr id="12" name="Picture 11" descr="Path winding through a grassy field">
            <a:extLst>
              <a:ext uri="{FF2B5EF4-FFF2-40B4-BE49-F238E27FC236}">
                <a16:creationId xmlns:a16="http://schemas.microsoft.com/office/drawing/2014/main" id="{C504C173-4C29-E91F-217C-D9D1CD1CD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3556000" y="3166871"/>
            <a:ext cx="5080000" cy="3385839"/>
          </a:xfrm>
          <a:prstGeom prst="rect">
            <a:avLst/>
          </a:prstGeom>
          <a:ln>
            <a:noFill/>
          </a:ln>
          <a:effectLst>
            <a:softEdge rad="112500"/>
          </a:effectLst>
        </p:spPr>
      </p:pic>
    </p:spTree>
    <p:extLst>
      <p:ext uri="{BB962C8B-B14F-4D97-AF65-F5344CB8AC3E}">
        <p14:creationId xmlns:p14="http://schemas.microsoft.com/office/powerpoint/2010/main" val="66860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lue wave">
            <a:extLst>
              <a:ext uri="{FF2B5EF4-FFF2-40B4-BE49-F238E27FC236}">
                <a16:creationId xmlns:a16="http://schemas.microsoft.com/office/drawing/2014/main" id="{6A9D9FF4-D441-8770-F3FC-CB1E5E6E1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10414000" y="127000"/>
            <a:ext cx="1657429" cy="163094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3" name="Picture 2" descr="Light blue wave">
            <a:extLst>
              <a:ext uri="{FF2B5EF4-FFF2-40B4-BE49-F238E27FC236}">
                <a16:creationId xmlns:a16="http://schemas.microsoft.com/office/drawing/2014/main" id="{9A4F0871-A64E-B04C-549B-B93535B902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804400" y="127000"/>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 name="TextBox 7">
            <a:extLst>
              <a:ext uri="{FF2B5EF4-FFF2-40B4-BE49-F238E27FC236}">
                <a16:creationId xmlns:a16="http://schemas.microsoft.com/office/drawing/2014/main" id="{E924165B-531B-A70D-2AF9-DB266A421C72}"/>
              </a:ext>
            </a:extLst>
          </p:cNvPr>
          <p:cNvSpPr txBox="1"/>
          <p:nvPr/>
        </p:nvSpPr>
        <p:spPr>
          <a:xfrm>
            <a:off x="1016001" y="1367653"/>
            <a:ext cx="9753599" cy="6143926"/>
          </a:xfrm>
          <a:prstGeom prst="rect">
            <a:avLst/>
          </a:prstGeom>
          <a:noFill/>
        </p:spPr>
        <p:txBody>
          <a:bodyPr wrap="square" lIns="60960" tIns="30480" rIns="60960" bIns="30480" anchor="t">
            <a:spAutoFit/>
          </a:bodyPr>
          <a:lstStyle/>
          <a:p>
            <a:endParaRPr lang="en-US" sz="1600" b="1" dirty="0">
              <a:solidFill>
                <a:srgbClr val="000000"/>
              </a:solidFill>
              <a:latin typeface="Calibri"/>
              <a:cs typeface="Calibri"/>
            </a:endParaRPr>
          </a:p>
          <a:p>
            <a:pPr algn="just"/>
            <a:r>
              <a:rPr lang="en-US" sz="1600" b="1" dirty="0">
                <a:solidFill>
                  <a:schemeClr val="accent2"/>
                </a:solidFill>
                <a:ea typeface="+mn-lt"/>
                <a:cs typeface="+mn-lt"/>
              </a:rPr>
              <a:t>1. Comprehensive Indicator Development</a:t>
            </a:r>
            <a:r>
              <a:rPr lang="en-US" sz="1600" dirty="0">
                <a:solidFill>
                  <a:schemeClr val="accent2"/>
                </a:solidFill>
                <a:ea typeface="+mn-lt"/>
                <a:cs typeface="+mn-lt"/>
              </a:rPr>
              <a:t>: </a:t>
            </a:r>
            <a:r>
              <a:rPr lang="en-US" sz="1600" dirty="0">
                <a:solidFill>
                  <a:srgbClr val="000000"/>
                </a:solidFill>
                <a:ea typeface="+mn-lt"/>
                <a:cs typeface="+mn-lt"/>
              </a:rPr>
              <a:t>The workshop successfully refined sector-specific indicators for each sector. Both economic and non-economic loss and damage metrics were prioritized. </a:t>
            </a:r>
            <a:r>
              <a:rPr lang="en-US" sz="1600" i="1" dirty="0">
                <a:solidFill>
                  <a:srgbClr val="000000"/>
                </a:solidFill>
                <a:ea typeface="+mn-lt"/>
                <a:cs typeface="+mn-lt"/>
              </a:rPr>
              <a:t>But this is not a one-off process!</a:t>
            </a:r>
          </a:p>
          <a:p>
            <a:pPr algn="just"/>
            <a:endParaRPr lang="en-US" sz="1600" dirty="0"/>
          </a:p>
          <a:p>
            <a:pPr algn="just"/>
            <a:r>
              <a:rPr lang="en-US" sz="1600" b="1" dirty="0">
                <a:solidFill>
                  <a:schemeClr val="accent2"/>
                </a:solidFill>
                <a:ea typeface="+mn-lt"/>
                <a:cs typeface="+mn-lt"/>
              </a:rPr>
              <a:t>2. Methodological Advancements:</a:t>
            </a:r>
            <a:r>
              <a:rPr lang="en-US" sz="1600" dirty="0">
                <a:solidFill>
                  <a:schemeClr val="accent2"/>
                </a:solidFill>
                <a:ea typeface="+mn-lt"/>
                <a:cs typeface="+mn-lt"/>
              </a:rPr>
              <a:t> </a:t>
            </a:r>
            <a:r>
              <a:rPr lang="en-US" sz="1600" dirty="0">
                <a:solidFill>
                  <a:srgbClr val="000000"/>
                </a:solidFill>
                <a:ea typeface="+mn-lt"/>
                <a:cs typeface="+mn-lt"/>
              </a:rPr>
              <a:t>Innovative approaches for data collection and analysis were explored, including remote sensing, AI, digital archiving, and big data analytics. The need for standardized methodologies to ensure comparability across regions and sectors was emphasized.</a:t>
            </a:r>
          </a:p>
          <a:p>
            <a:pPr algn="just"/>
            <a:endParaRPr lang="en-US" sz="1600" dirty="0">
              <a:solidFill>
                <a:srgbClr val="000000"/>
              </a:solidFill>
              <a:ea typeface="+mn-lt"/>
              <a:cs typeface="+mn-lt"/>
            </a:endParaRPr>
          </a:p>
          <a:p>
            <a:pPr algn="just"/>
            <a:r>
              <a:rPr lang="en-US" sz="1600" b="1" dirty="0">
                <a:solidFill>
                  <a:schemeClr val="accent2"/>
                </a:solidFill>
                <a:ea typeface="+mn-lt"/>
                <a:cs typeface="+mn-lt"/>
              </a:rPr>
              <a:t>3. Stakeholder Engagement:</a:t>
            </a:r>
            <a:r>
              <a:rPr lang="en-US" sz="1600" dirty="0">
                <a:solidFill>
                  <a:schemeClr val="accent2"/>
                </a:solidFill>
                <a:ea typeface="+mn-lt"/>
                <a:cs typeface="+mn-lt"/>
              </a:rPr>
              <a:t> </a:t>
            </a:r>
            <a:r>
              <a:rPr lang="en-US" sz="1600" dirty="0">
                <a:solidFill>
                  <a:srgbClr val="000000"/>
                </a:solidFill>
                <a:ea typeface="+mn-lt"/>
                <a:cs typeface="+mn-lt"/>
              </a:rPr>
              <a:t>The importance of involving local communities, indigenous groups, and sector-specific stakeholders in indicator development and validation was recognized. Strategies for balancing local knowledge with standardized global metrics were discussed.</a:t>
            </a:r>
          </a:p>
          <a:p>
            <a:pPr algn="just"/>
            <a:endParaRPr lang="en-US" sz="1600" dirty="0">
              <a:solidFill>
                <a:srgbClr val="000000"/>
              </a:solidFill>
              <a:ea typeface="+mn-lt"/>
              <a:cs typeface="+mn-lt"/>
            </a:endParaRPr>
          </a:p>
          <a:p>
            <a:pPr algn="just"/>
            <a:r>
              <a:rPr lang="en-US" sz="1600" b="1" dirty="0">
                <a:solidFill>
                  <a:schemeClr val="accent2"/>
                </a:solidFill>
                <a:ea typeface="+mn-lt"/>
                <a:cs typeface="+mn-lt"/>
              </a:rPr>
              <a:t>4. Alignment with Global Frameworks: </a:t>
            </a:r>
            <a:r>
              <a:rPr lang="en-US" sz="1600" dirty="0">
                <a:solidFill>
                  <a:srgbClr val="000000"/>
                </a:solidFill>
                <a:ea typeface="+mn-lt"/>
                <a:cs typeface="+mn-lt"/>
              </a:rPr>
              <a:t>It is important to ensure indicators are consistent with UNFCCC guidelines, the Paris Agreement, and the Warsaw International Mechanism (WIM). Lessons from the Sendai Framework, SDGs, and UNESCO conventions </a:t>
            </a:r>
            <a:r>
              <a:rPr lang="en-US" sz="1600">
                <a:solidFill>
                  <a:srgbClr val="000000"/>
                </a:solidFill>
                <a:ea typeface="+mn-lt"/>
                <a:cs typeface="+mn-lt"/>
              </a:rPr>
              <a:t>were highlighted. </a:t>
            </a:r>
            <a:endParaRPr lang="en-US" sz="1600" dirty="0">
              <a:solidFill>
                <a:srgbClr val="000000"/>
              </a:solidFill>
              <a:ea typeface="+mn-lt"/>
              <a:cs typeface="+mn-lt"/>
            </a:endParaRPr>
          </a:p>
          <a:p>
            <a:pPr algn="just"/>
            <a:r>
              <a:rPr lang="en-US" sz="1600" b="1" dirty="0">
                <a:solidFill>
                  <a:schemeClr val="accent2"/>
                </a:solidFill>
                <a:ea typeface="+mn-lt"/>
                <a:cs typeface="+mn-lt"/>
              </a:rPr>
              <a:t>5. Technological Integration: </a:t>
            </a:r>
            <a:r>
              <a:rPr lang="en-US" sz="1600" dirty="0">
                <a:solidFill>
                  <a:srgbClr val="000000"/>
                </a:solidFill>
                <a:ea typeface="+mn-lt"/>
                <a:cs typeface="+mn-lt"/>
              </a:rPr>
              <a:t>Sector-specific technological solutions were identified, such as remote sensing for agriculture, 3D mapping for cultural heritage, and big data analytics for tourism.</a:t>
            </a:r>
          </a:p>
          <a:p>
            <a:pPr marL="190510" indent="-190510">
              <a:buFont typeface="Arial"/>
              <a:buChar char="•"/>
            </a:pPr>
            <a:endParaRPr lang="en-US" sz="1600" dirty="0">
              <a:solidFill>
                <a:srgbClr val="000000"/>
              </a:solidFill>
              <a:ea typeface="+mn-lt"/>
              <a:cs typeface="+mn-lt"/>
            </a:endParaRPr>
          </a:p>
          <a:p>
            <a:pPr marL="190510" indent="-190510">
              <a:buFont typeface="Arial"/>
              <a:buChar char="•"/>
            </a:pPr>
            <a:endParaRPr lang="en-US" sz="1600" dirty="0">
              <a:solidFill>
                <a:srgbClr val="000000"/>
              </a:solidFill>
              <a:latin typeface="Calibri"/>
              <a:ea typeface="Aptos" panose="020B0004020202020204" pitchFamily="34" charset="0"/>
              <a:cs typeface="Calibri" panose="020F0502020204030204" pitchFamily="34" charset="0"/>
            </a:endParaRPr>
          </a:p>
          <a:p>
            <a:pPr lvl="0"/>
            <a:endParaRPr lang="en-US" sz="1600" b="1" dirty="0">
              <a:solidFill>
                <a:srgbClr val="000000"/>
              </a:solidFill>
              <a:latin typeface="Calibri"/>
              <a:ea typeface="Aptos" panose="020B0004020202020204" pitchFamily="34" charset="0"/>
              <a:cs typeface="Calibri" panose="020F0502020204030204" pitchFamily="34" charset="0"/>
            </a:endParaRPr>
          </a:p>
          <a:p>
            <a:pPr>
              <a:lnSpc>
                <a:spcPct val="107000"/>
              </a:lnSpc>
              <a:spcAft>
                <a:spcPts val="533"/>
              </a:spcAft>
            </a:pPr>
            <a:endParaRPr lang="en-US" sz="1600" b="1" kern="100" dirty="0">
              <a:solidFill>
                <a:srgbClr val="FF0000"/>
              </a:solidFill>
              <a:highlight>
                <a:srgbClr val="FFFF00"/>
              </a:highlight>
              <a:latin typeface="Aptos"/>
              <a:ea typeface="Aptos" panose="020B0004020202020204" pitchFamily="34" charset="0"/>
              <a:cs typeface="Calibri" panose="020F0502020204030204" pitchFamily="34" charset="0"/>
            </a:endParaRPr>
          </a:p>
          <a:p>
            <a:pPr marL="228611" indent="-228611">
              <a:lnSpc>
                <a:spcPct val="107000"/>
              </a:lnSpc>
              <a:buFont typeface="Symbol" panose="05050102010706020507" pitchFamily="18" charset="2"/>
              <a:buChar char=""/>
            </a:pPr>
            <a:endParaRPr lang="en-US" sz="1200" kern="100" dirty="0">
              <a:highlight>
                <a:srgbClr val="FFFF00"/>
              </a:highlight>
              <a:latin typeface="Calibri" panose="020F0502020204030204" pitchFamily="34" charset="0"/>
              <a:ea typeface="Aptos" panose="020B0004020202020204" pitchFamily="34" charset="0"/>
              <a:cs typeface="Calibri" panose="020F0502020204030204" pitchFamily="34" charset="0"/>
            </a:endParaRPr>
          </a:p>
          <a:p>
            <a:pPr marL="228611" indent="-228611">
              <a:lnSpc>
                <a:spcPct val="107000"/>
              </a:lnSpc>
              <a:buFont typeface="Symbol" panose="05050102010706020507" pitchFamily="18" charset="2"/>
              <a:buChar char=""/>
            </a:pPr>
            <a:endParaRPr lang="en-US" sz="1200" kern="100" dirty="0">
              <a:latin typeface="Calibri" panose="020F0502020204030204" pitchFamily="34" charset="0"/>
              <a:ea typeface="Aptos" panose="020B0004020202020204" pitchFamily="34" charset="0"/>
              <a:cs typeface="Calibri" panose="020F0502020204030204" pitchFamily="34" charset="0"/>
            </a:endParaRPr>
          </a:p>
          <a:p>
            <a:pPr marL="228611" indent="-228611">
              <a:lnSpc>
                <a:spcPct val="107000"/>
              </a:lnSpc>
              <a:buFont typeface="Symbol" panose="05050102010706020507" pitchFamily="18" charset="2"/>
              <a:buChar char=""/>
            </a:pPr>
            <a:endParaRPr lang="en-GB" sz="1200" kern="100" dirty="0">
              <a:latin typeface="Calibri" panose="020F0502020204030204" pitchFamily="34" charset="0"/>
              <a:ea typeface="Aptos" panose="020B0004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E8D0EFF-93AD-B0A6-D5A2-EE1657DEF42D}"/>
              </a:ext>
            </a:extLst>
          </p:cNvPr>
          <p:cNvSpPr txBox="1"/>
          <p:nvPr/>
        </p:nvSpPr>
        <p:spPr>
          <a:xfrm>
            <a:off x="457201" y="367608"/>
            <a:ext cx="9753599" cy="707886"/>
          </a:xfrm>
          <a:prstGeom prst="rect">
            <a:avLst/>
          </a:prstGeom>
          <a:noFill/>
        </p:spPr>
        <p:txBody>
          <a:bodyPr wrap="square" rtlCol="0">
            <a:spAutoFit/>
          </a:bodyPr>
          <a:lstStyle/>
          <a:p>
            <a:pPr algn="ctr"/>
            <a:r>
              <a:rPr lang="en-US" sz="4000" b="1" dirty="0">
                <a:solidFill>
                  <a:srgbClr val="00B0F0"/>
                </a:solidFill>
                <a:latin typeface="Aptos" panose="020B0004020202020204" pitchFamily="34" charset="0"/>
              </a:rPr>
              <a:t>Key Outcomes &amp; Insights</a:t>
            </a:r>
          </a:p>
        </p:txBody>
      </p:sp>
      <p:pic>
        <p:nvPicPr>
          <p:cNvPr id="9" name="Graphic 8" descr="Earth globe: Americas with solid fill">
            <a:extLst>
              <a:ext uri="{FF2B5EF4-FFF2-40B4-BE49-F238E27FC236}">
                <a16:creationId xmlns:a16="http://schemas.microsoft.com/office/drawing/2014/main" id="{69C71667-0162-AEE1-C120-6024215D76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000" y="4292600"/>
            <a:ext cx="609600" cy="609600"/>
          </a:xfrm>
          <a:prstGeom prst="rect">
            <a:avLst/>
          </a:prstGeom>
        </p:spPr>
      </p:pic>
      <p:pic>
        <p:nvPicPr>
          <p:cNvPr id="11" name="Graphic 10" descr="Internet Of Things outline">
            <a:extLst>
              <a:ext uri="{FF2B5EF4-FFF2-40B4-BE49-F238E27FC236}">
                <a16:creationId xmlns:a16="http://schemas.microsoft.com/office/drawing/2014/main" id="{47E4D2F7-121F-169D-1224-907552452F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000" y="5160211"/>
            <a:ext cx="609600" cy="609600"/>
          </a:xfrm>
          <a:prstGeom prst="rect">
            <a:avLst/>
          </a:prstGeom>
        </p:spPr>
      </p:pic>
      <p:pic>
        <p:nvPicPr>
          <p:cNvPr id="13" name="Graphic 12" descr="Group with solid fill">
            <a:extLst>
              <a:ext uri="{FF2B5EF4-FFF2-40B4-BE49-F238E27FC236}">
                <a16:creationId xmlns:a16="http://schemas.microsoft.com/office/drawing/2014/main" id="{C1880EEC-64C5-C03D-9F5E-24F29203E7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674" y="3249195"/>
            <a:ext cx="609600" cy="609600"/>
          </a:xfrm>
          <a:prstGeom prst="rect">
            <a:avLst/>
          </a:prstGeom>
        </p:spPr>
      </p:pic>
      <p:pic>
        <p:nvPicPr>
          <p:cNvPr id="15" name="Graphic 14" descr="Circles with arrows with solid fill">
            <a:extLst>
              <a:ext uri="{FF2B5EF4-FFF2-40B4-BE49-F238E27FC236}">
                <a16:creationId xmlns:a16="http://schemas.microsoft.com/office/drawing/2014/main" id="{226B5BA1-750B-EA7D-32F0-245C3DA431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4000" y="2297697"/>
            <a:ext cx="609600" cy="609600"/>
          </a:xfrm>
          <a:prstGeom prst="rect">
            <a:avLst/>
          </a:prstGeom>
        </p:spPr>
      </p:pic>
      <p:pic>
        <p:nvPicPr>
          <p:cNvPr id="17" name="Graphic 16" descr="Clipboard Partially Checked with solid fill">
            <a:extLst>
              <a:ext uri="{FF2B5EF4-FFF2-40B4-BE49-F238E27FC236}">
                <a16:creationId xmlns:a16="http://schemas.microsoft.com/office/drawing/2014/main" id="{4D7C9852-CCB2-A19F-D6FA-D335A5E6B1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5979" y="1438108"/>
            <a:ext cx="609600" cy="609600"/>
          </a:xfrm>
          <a:prstGeom prst="rect">
            <a:avLst/>
          </a:prstGeom>
        </p:spPr>
      </p:pic>
    </p:spTree>
    <p:extLst>
      <p:ext uri="{BB962C8B-B14F-4D97-AF65-F5344CB8AC3E}">
        <p14:creationId xmlns:p14="http://schemas.microsoft.com/office/powerpoint/2010/main" val="50986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ght blue wave">
            <a:extLst>
              <a:ext uri="{FF2B5EF4-FFF2-40B4-BE49-F238E27FC236}">
                <a16:creationId xmlns:a16="http://schemas.microsoft.com/office/drawing/2014/main" id="{90C9C88A-1B50-386A-3FD3-EDDC8FF2F0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10414000" y="127000"/>
            <a:ext cx="1657429" cy="163094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5" name="Picture 4" descr="Light blue wave">
            <a:extLst>
              <a:ext uri="{FF2B5EF4-FFF2-40B4-BE49-F238E27FC236}">
                <a16:creationId xmlns:a16="http://schemas.microsoft.com/office/drawing/2014/main" id="{C6622E4F-4305-DC6C-345A-C2AFEBECAC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804400" y="127000"/>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 name="TextBox 7">
            <a:extLst>
              <a:ext uri="{FF2B5EF4-FFF2-40B4-BE49-F238E27FC236}">
                <a16:creationId xmlns:a16="http://schemas.microsoft.com/office/drawing/2014/main" id="{7D9B1FC7-196B-4849-D950-5634F7F52035}"/>
              </a:ext>
            </a:extLst>
          </p:cNvPr>
          <p:cNvSpPr txBox="1"/>
          <p:nvPr/>
        </p:nvSpPr>
        <p:spPr>
          <a:xfrm>
            <a:off x="539831" y="1103543"/>
            <a:ext cx="9753599" cy="707886"/>
          </a:xfrm>
          <a:prstGeom prst="rect">
            <a:avLst/>
          </a:prstGeom>
          <a:noFill/>
        </p:spPr>
        <p:txBody>
          <a:bodyPr wrap="square" rtlCol="0">
            <a:spAutoFit/>
          </a:bodyPr>
          <a:lstStyle/>
          <a:p>
            <a:pPr algn="ctr"/>
            <a:r>
              <a:rPr lang="en-US" sz="4000" b="1" dirty="0">
                <a:solidFill>
                  <a:srgbClr val="00B0F0"/>
                </a:solidFill>
                <a:latin typeface="Aptos" panose="020B0004020202020204" pitchFamily="34" charset="0"/>
              </a:rPr>
              <a:t>Recommendations &amp; Next Steps</a:t>
            </a:r>
          </a:p>
        </p:txBody>
      </p:sp>
      <p:graphicFrame>
        <p:nvGraphicFramePr>
          <p:cNvPr id="17" name="TextBox 1">
            <a:extLst>
              <a:ext uri="{FF2B5EF4-FFF2-40B4-BE49-F238E27FC236}">
                <a16:creationId xmlns:a16="http://schemas.microsoft.com/office/drawing/2014/main" id="{F33DFD4D-AE9A-7093-AA11-43C4B61F6772}"/>
              </a:ext>
            </a:extLst>
          </p:cNvPr>
          <p:cNvGraphicFramePr/>
          <p:nvPr/>
        </p:nvGraphicFramePr>
        <p:xfrm>
          <a:off x="746760" y="1521638"/>
          <a:ext cx="10749280" cy="4734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629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406400" y="289001"/>
            <a:ext cx="1879600" cy="5491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a:p>
        </p:txBody>
      </p:sp>
      <p:sp>
        <p:nvSpPr>
          <p:cNvPr id="7" name="TextBox 6">
            <a:extLst>
              <a:ext uri="{FF2B5EF4-FFF2-40B4-BE49-F238E27FC236}">
                <a16:creationId xmlns:a16="http://schemas.microsoft.com/office/drawing/2014/main" id="{7741D964-C3A0-F8C8-84E4-C97981B1D5BC}"/>
              </a:ext>
            </a:extLst>
          </p:cNvPr>
          <p:cNvSpPr txBox="1"/>
          <p:nvPr/>
        </p:nvSpPr>
        <p:spPr>
          <a:xfrm>
            <a:off x="1219201" y="1141194"/>
            <a:ext cx="9753599" cy="4770152"/>
          </a:xfrm>
          <a:prstGeom prst="rect">
            <a:avLst/>
          </a:prstGeom>
          <a:noFill/>
        </p:spPr>
        <p:txBody>
          <a:bodyPr wrap="square" rtlCol="0">
            <a:spAutoFit/>
          </a:bodyPr>
          <a:lstStyle/>
          <a:p>
            <a:pPr algn="ctr"/>
            <a:r>
              <a:rPr lang="en-US" sz="3200" i="1" dirty="0">
                <a:solidFill>
                  <a:srgbClr val="00B0F0"/>
                </a:solidFill>
                <a:latin typeface="Aptos" panose="020B0004020202020204" pitchFamily="34" charset="0"/>
              </a:rPr>
              <a:t>Did we leave anything out?</a:t>
            </a:r>
          </a:p>
          <a:p>
            <a:pPr algn="ctr"/>
            <a:r>
              <a:rPr lang="en-US" sz="3200" i="1" dirty="0">
                <a:solidFill>
                  <a:srgbClr val="00B0F0"/>
                </a:solidFill>
                <a:latin typeface="Aptos" panose="020B0004020202020204" pitchFamily="34" charset="0"/>
              </a:rPr>
              <a:t> </a:t>
            </a:r>
          </a:p>
          <a:p>
            <a:pPr algn="ctr"/>
            <a:r>
              <a:rPr lang="en-US" sz="3200" i="1" dirty="0">
                <a:solidFill>
                  <a:srgbClr val="00B0F0"/>
                </a:solidFill>
                <a:latin typeface="Aptos" panose="020B0004020202020204" pitchFamily="34" charset="0"/>
              </a:rPr>
              <a:t>Do you have any immediate follow-up comments and considerations? </a:t>
            </a:r>
          </a:p>
          <a:p>
            <a:pPr algn="ctr"/>
            <a:endParaRPr lang="en-US" sz="2933" dirty="0">
              <a:solidFill>
                <a:srgbClr val="00B0F0"/>
              </a:solidFill>
              <a:latin typeface="Aptos" panose="020B0004020202020204" pitchFamily="34" charset="0"/>
            </a:endParaRPr>
          </a:p>
          <a:p>
            <a:pPr algn="ctr"/>
            <a:endParaRPr lang="en-US" sz="2933" dirty="0">
              <a:solidFill>
                <a:srgbClr val="00B0F0"/>
              </a:solidFill>
              <a:latin typeface="Aptos" panose="020B0004020202020204" pitchFamily="34" charset="0"/>
            </a:endParaRPr>
          </a:p>
          <a:p>
            <a:pPr algn="ctr"/>
            <a:endParaRPr lang="en-US" sz="2933" dirty="0">
              <a:solidFill>
                <a:srgbClr val="00B0F0"/>
              </a:solidFill>
              <a:latin typeface="Aptos" panose="020B0004020202020204" pitchFamily="34" charset="0"/>
            </a:endParaRPr>
          </a:p>
          <a:p>
            <a:pPr algn="ctr"/>
            <a:r>
              <a:rPr lang="en-US" sz="2933" b="1" dirty="0">
                <a:solidFill>
                  <a:schemeClr val="accent1"/>
                </a:solidFill>
                <a:latin typeface="Aptos" panose="020B0004020202020204" pitchFamily="34" charset="0"/>
              </a:rPr>
              <a:t>Please feel free to reach out – this is an exciting work in progress!</a:t>
            </a:r>
          </a:p>
          <a:p>
            <a:pPr algn="ctr"/>
            <a:endParaRPr lang="en-US" sz="2933" dirty="0">
              <a:solidFill>
                <a:srgbClr val="00B0F0"/>
              </a:solidFill>
              <a:latin typeface="Aptos" panose="020B0004020202020204" pitchFamily="34" charset="0"/>
            </a:endParaRPr>
          </a:p>
        </p:txBody>
      </p:sp>
      <p:pic>
        <p:nvPicPr>
          <p:cNvPr id="8" name="Graphic 7" descr="Email with solid fill">
            <a:extLst>
              <a:ext uri="{FF2B5EF4-FFF2-40B4-BE49-F238E27FC236}">
                <a16:creationId xmlns:a16="http://schemas.microsoft.com/office/drawing/2014/main" id="{37C0F66A-A900-82F3-4250-4E230B765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0400" y="3733800"/>
            <a:ext cx="584227" cy="584227"/>
          </a:xfrm>
          <a:prstGeom prst="rect">
            <a:avLst/>
          </a:prstGeom>
        </p:spPr>
      </p:pic>
      <p:pic>
        <p:nvPicPr>
          <p:cNvPr id="9" name="Picture 8" descr="Light blue wave">
            <a:extLst>
              <a:ext uri="{FF2B5EF4-FFF2-40B4-BE49-F238E27FC236}">
                <a16:creationId xmlns:a16="http://schemas.microsoft.com/office/drawing/2014/main" id="{B978665B-C33F-BE1F-F96B-278426A11A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369" t="7250" r="6679" b="-1"/>
          <a:stretch/>
        </p:blipFill>
        <p:spPr>
          <a:xfrm>
            <a:off x="10363200" y="350559"/>
            <a:ext cx="1657429" cy="163094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10" name="Picture 9" descr="Light blue wave">
            <a:extLst>
              <a:ext uri="{FF2B5EF4-FFF2-40B4-BE49-F238E27FC236}">
                <a16:creationId xmlns:a16="http://schemas.microsoft.com/office/drawing/2014/main" id="{F80A7588-E309-87FA-6844-6EBF28DC37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369" t="7250" r="6679" b="-1"/>
          <a:stretch/>
        </p:blipFill>
        <p:spPr>
          <a:xfrm>
            <a:off x="9804400" y="264661"/>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90081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lue wave">
            <a:extLst>
              <a:ext uri="{FF2B5EF4-FFF2-40B4-BE49-F238E27FC236}">
                <a16:creationId xmlns:a16="http://schemas.microsoft.com/office/drawing/2014/main" id="{6A9D9FF4-D441-8770-F3FC-CB1E5E6E18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585285" y="441840"/>
            <a:ext cx="2368629" cy="233078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3" name="Picture 2" descr="Light blue wave">
            <a:extLst>
              <a:ext uri="{FF2B5EF4-FFF2-40B4-BE49-F238E27FC236}">
                <a16:creationId xmlns:a16="http://schemas.microsoft.com/office/drawing/2014/main" id="{9A4F0871-A64E-B04C-549B-B93535B902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369" t="7250" r="6679" b="-1"/>
          <a:stretch/>
        </p:blipFill>
        <p:spPr>
          <a:xfrm>
            <a:off x="9093200" y="149981"/>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 name="Freeform 2">
            <a:extLst>
              <a:ext uri="{FF2B5EF4-FFF2-40B4-BE49-F238E27FC236}">
                <a16:creationId xmlns:a16="http://schemas.microsoft.com/office/drawing/2014/main" id="{EAFEF6D2-F6EF-7FEA-CC9A-ABF194484C42}"/>
              </a:ext>
            </a:extLst>
          </p:cNvPr>
          <p:cNvSpPr/>
          <p:nvPr/>
        </p:nvSpPr>
        <p:spPr>
          <a:xfrm>
            <a:off x="660401" y="441840"/>
            <a:ext cx="2743200" cy="853561"/>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5"/>
            <a:stretch>
              <a:fillRect/>
            </a:stretch>
          </a:blipFill>
        </p:spPr>
        <p:txBody>
          <a:bodyPr/>
          <a:lstStyle/>
          <a:p>
            <a:endParaRPr lang="nl-NL" sz="1200"/>
          </a:p>
        </p:txBody>
      </p:sp>
      <p:sp>
        <p:nvSpPr>
          <p:cNvPr id="7" name="TextBox 6">
            <a:extLst>
              <a:ext uri="{FF2B5EF4-FFF2-40B4-BE49-F238E27FC236}">
                <a16:creationId xmlns:a16="http://schemas.microsoft.com/office/drawing/2014/main" id="{7741D964-C3A0-F8C8-84E4-C97981B1D5BC}"/>
              </a:ext>
            </a:extLst>
          </p:cNvPr>
          <p:cNvSpPr txBox="1"/>
          <p:nvPr/>
        </p:nvSpPr>
        <p:spPr>
          <a:xfrm>
            <a:off x="914401" y="1607232"/>
            <a:ext cx="9753599" cy="4524315"/>
          </a:xfrm>
          <a:prstGeom prst="rect">
            <a:avLst/>
          </a:prstGeom>
          <a:noFill/>
        </p:spPr>
        <p:txBody>
          <a:bodyPr wrap="square" rtlCol="0">
            <a:spAutoFit/>
          </a:bodyPr>
          <a:lstStyle/>
          <a:p>
            <a:pPr algn="ctr"/>
            <a:endParaRPr lang="en-US" sz="2933" b="1" dirty="0">
              <a:solidFill>
                <a:srgbClr val="00B0F0"/>
              </a:solidFill>
              <a:latin typeface="Aptos" panose="020B0004020202020204" pitchFamily="34" charset="0"/>
            </a:endParaRPr>
          </a:p>
          <a:p>
            <a:pPr algn="ctr"/>
            <a:r>
              <a:rPr lang="en-US" sz="3600" b="1" dirty="0">
                <a:solidFill>
                  <a:srgbClr val="00B0F0"/>
                </a:solidFill>
                <a:latin typeface="Aptos" panose="020B0004020202020204" pitchFamily="34" charset="0"/>
              </a:rPr>
              <a:t>THANK YOU</a:t>
            </a:r>
          </a:p>
          <a:p>
            <a:pPr algn="ctr"/>
            <a:endParaRPr lang="en-US" sz="2933" b="1" dirty="0">
              <a:solidFill>
                <a:srgbClr val="00B0F0"/>
              </a:solidFill>
              <a:latin typeface="Aptos" panose="020B0004020202020204" pitchFamily="34" charset="0"/>
            </a:endParaRPr>
          </a:p>
          <a:p>
            <a:pPr algn="ctr"/>
            <a:r>
              <a:rPr lang="en-US" sz="2667" b="1" dirty="0">
                <a:solidFill>
                  <a:srgbClr val="00B0F0"/>
                </a:solidFill>
                <a:latin typeface="Aptos" panose="020B0004020202020204" pitchFamily="34" charset="0"/>
              </a:rPr>
              <a:t>From UNEP and UNEP-CCC’s</a:t>
            </a:r>
          </a:p>
          <a:p>
            <a:pPr algn="ctr"/>
            <a:r>
              <a:rPr lang="en-US" sz="2667" b="1" dirty="0">
                <a:solidFill>
                  <a:srgbClr val="00B0F0"/>
                </a:solidFill>
                <a:latin typeface="Aptos" panose="020B0004020202020204" pitchFamily="34" charset="0"/>
              </a:rPr>
              <a:t> Loss and Damage Team</a:t>
            </a:r>
          </a:p>
          <a:p>
            <a:pPr algn="ctr"/>
            <a:endParaRPr lang="en-US" sz="2667" b="1" dirty="0">
              <a:solidFill>
                <a:srgbClr val="00B0F0"/>
              </a:solidFill>
              <a:latin typeface="Aptos" panose="020B0004020202020204" pitchFamily="34" charset="0"/>
            </a:endParaRPr>
          </a:p>
          <a:p>
            <a:pPr algn="ctr"/>
            <a:endParaRPr lang="en-GB" sz="1333" b="1" dirty="0">
              <a:solidFill>
                <a:srgbClr val="000000"/>
              </a:solidFill>
              <a:latin typeface="Aptos" panose="020B0004020202020204" pitchFamily="34" charset="0"/>
            </a:endParaRPr>
          </a:p>
          <a:p>
            <a:pPr algn="ctr"/>
            <a:endParaRPr lang="en-GB" sz="1600" b="1" dirty="0">
              <a:solidFill>
                <a:srgbClr val="000000"/>
              </a:solidFill>
              <a:latin typeface="Aptos" panose="020B0004020202020204" pitchFamily="34" charset="0"/>
            </a:endParaRPr>
          </a:p>
          <a:p>
            <a:pPr algn="ctr"/>
            <a:r>
              <a:rPr lang="en-GB" sz="1200" b="1" dirty="0">
                <a:solidFill>
                  <a:srgbClr val="000000"/>
                </a:solidFill>
                <a:latin typeface="Aptos" panose="020B0004020202020204" pitchFamily="34" charset="0"/>
              </a:rPr>
              <a:t>Fatemeh Bakhtiari</a:t>
            </a:r>
          </a:p>
          <a:p>
            <a:pPr algn="ctr"/>
            <a:r>
              <a:rPr lang="en-GB" sz="1200" b="1" dirty="0">
                <a:solidFill>
                  <a:srgbClr val="000000"/>
                </a:solidFill>
                <a:latin typeface="Aptos" panose="020B0004020202020204" pitchFamily="34" charset="0"/>
              </a:rPr>
              <a:t>Senior advisor – Loss and Damage </a:t>
            </a:r>
          </a:p>
          <a:p>
            <a:pPr algn="ctr"/>
            <a:r>
              <a:rPr lang="en-GB" sz="1200" b="1" dirty="0">
                <a:solidFill>
                  <a:srgbClr val="000000"/>
                </a:solidFill>
                <a:latin typeface="Aptos" panose="020B0004020202020204" pitchFamily="34" charset="0"/>
                <a:hlinkClick r:id="rId6"/>
              </a:rPr>
              <a:t>fatemeh.bakhtiari@un.org</a:t>
            </a:r>
            <a:endParaRPr lang="en-GB" sz="1200" b="1" dirty="0">
              <a:solidFill>
                <a:srgbClr val="000000"/>
              </a:solidFill>
              <a:latin typeface="Aptos" panose="020B0004020202020204" pitchFamily="34" charset="0"/>
            </a:endParaRPr>
          </a:p>
          <a:p>
            <a:pPr algn="ctr"/>
            <a:endParaRPr lang="en-GB" sz="1600" b="1" dirty="0">
              <a:solidFill>
                <a:srgbClr val="000000"/>
              </a:solidFill>
              <a:latin typeface="Aptos" panose="020B0004020202020204" pitchFamily="34" charset="0"/>
            </a:endParaRPr>
          </a:p>
          <a:p>
            <a:pPr algn="ctr"/>
            <a:endParaRPr lang="en-GB" sz="1600" b="1" dirty="0">
              <a:solidFill>
                <a:srgbClr val="000000"/>
              </a:solidFill>
              <a:latin typeface="Aptos" panose="020B0004020202020204" pitchFamily="34" charset="0"/>
            </a:endParaRPr>
          </a:p>
          <a:p>
            <a:pPr algn="ctr"/>
            <a:endParaRPr lang="en-US" sz="1600" dirty="0">
              <a:latin typeface="Aptos" panose="020B0004020202020204" pitchFamily="34" charset="0"/>
            </a:endParaRPr>
          </a:p>
        </p:txBody>
      </p:sp>
    </p:spTree>
    <p:extLst>
      <p:ext uri="{BB962C8B-B14F-4D97-AF65-F5344CB8AC3E}">
        <p14:creationId xmlns:p14="http://schemas.microsoft.com/office/powerpoint/2010/main" val="4320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304800" y="169384"/>
            <a:ext cx="1524000" cy="465615"/>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dirty="0"/>
          </a:p>
        </p:txBody>
      </p:sp>
      <p:sp>
        <p:nvSpPr>
          <p:cNvPr id="10" name="Rectangle 2">
            <a:extLst>
              <a:ext uri="{FF2B5EF4-FFF2-40B4-BE49-F238E27FC236}">
                <a16:creationId xmlns:a16="http://schemas.microsoft.com/office/drawing/2014/main" id="{B937492B-44B4-587E-346D-745DFD609A9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a:p>
        </p:txBody>
      </p:sp>
      <p:pic>
        <p:nvPicPr>
          <p:cNvPr id="16" name="Picture 15">
            <a:extLst>
              <a:ext uri="{FF2B5EF4-FFF2-40B4-BE49-F238E27FC236}">
                <a16:creationId xmlns:a16="http://schemas.microsoft.com/office/drawing/2014/main" id="{82F6D860-6F73-4DC5-F8C6-90DCF84C24D9}"/>
              </a:ext>
            </a:extLst>
          </p:cNvPr>
          <p:cNvPicPr>
            <a:picLocks noChangeAspect="1"/>
          </p:cNvPicPr>
          <p:nvPr/>
        </p:nvPicPr>
        <p:blipFill>
          <a:blip r:embed="rId3"/>
          <a:stretch>
            <a:fillRect/>
          </a:stretch>
        </p:blipFill>
        <p:spPr>
          <a:xfrm>
            <a:off x="825500" y="3942434"/>
            <a:ext cx="2006600" cy="20305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Picture 21" descr="A person in a striped shirt&#10;&#10;Description automatically generated">
            <a:extLst>
              <a:ext uri="{FF2B5EF4-FFF2-40B4-BE49-F238E27FC236}">
                <a16:creationId xmlns:a16="http://schemas.microsoft.com/office/drawing/2014/main" id="{97FE1F22-0F84-2702-8DB1-FEE3304DA5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8" t="-633" r="1978" b="7817"/>
          <a:stretch/>
        </p:blipFill>
        <p:spPr>
          <a:xfrm>
            <a:off x="6829894" y="3780348"/>
            <a:ext cx="2068741" cy="1978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 name="Picture 25" descr="A person in a black jacket&#10;&#10;Description automatically generated">
            <a:extLst>
              <a:ext uri="{FF2B5EF4-FFF2-40B4-BE49-F238E27FC236}">
                <a16:creationId xmlns:a16="http://schemas.microsoft.com/office/drawing/2014/main" id="{147219FA-B0EF-508A-B530-4ABD606159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950" t="32223" r="5696" b="10220"/>
          <a:stretch/>
        </p:blipFill>
        <p:spPr>
          <a:xfrm>
            <a:off x="6829894" y="1274525"/>
            <a:ext cx="2096841" cy="20673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descr="A close-up of a person smiling&#10;&#10;Description automatically generated">
            <a:extLst>
              <a:ext uri="{FF2B5EF4-FFF2-40B4-BE49-F238E27FC236}">
                <a16:creationId xmlns:a16="http://schemas.microsoft.com/office/drawing/2014/main" id="{6ADFE54A-38EE-03E6-E012-70104A784D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519" b="22036"/>
          <a:stretch/>
        </p:blipFill>
        <p:spPr>
          <a:xfrm>
            <a:off x="841831" y="1274525"/>
            <a:ext cx="2060575" cy="20283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0" name="TextBox 29">
            <a:extLst>
              <a:ext uri="{FF2B5EF4-FFF2-40B4-BE49-F238E27FC236}">
                <a16:creationId xmlns:a16="http://schemas.microsoft.com/office/drawing/2014/main" id="{18CD21EA-F339-E806-27F3-1041EED4286A}"/>
              </a:ext>
            </a:extLst>
          </p:cNvPr>
          <p:cNvSpPr txBox="1"/>
          <p:nvPr/>
        </p:nvSpPr>
        <p:spPr>
          <a:xfrm>
            <a:off x="3035342" y="155080"/>
            <a:ext cx="6129337" cy="800219"/>
          </a:xfrm>
          <a:prstGeom prst="rect">
            <a:avLst/>
          </a:prstGeom>
          <a:noFill/>
        </p:spPr>
        <p:txBody>
          <a:bodyPr wrap="square" lIns="60960" tIns="30480" rIns="60960" bIns="30480" anchor="t">
            <a:spAutoFit/>
          </a:bodyPr>
          <a:lstStyle/>
          <a:p>
            <a:pPr algn="ctr"/>
            <a:r>
              <a:rPr lang="en-US" sz="2400" b="1" dirty="0">
                <a:solidFill>
                  <a:schemeClr val="accent1"/>
                </a:solidFill>
                <a:latin typeface="Aptos"/>
              </a:rPr>
              <a:t>The UNEP Copenhagen Climate Centre Loss and Damage Team</a:t>
            </a:r>
          </a:p>
        </p:txBody>
      </p:sp>
      <p:sp>
        <p:nvSpPr>
          <p:cNvPr id="31" name="TextBox 30">
            <a:extLst>
              <a:ext uri="{FF2B5EF4-FFF2-40B4-BE49-F238E27FC236}">
                <a16:creationId xmlns:a16="http://schemas.microsoft.com/office/drawing/2014/main" id="{8CF52178-478B-BE0B-CF6D-D14C2C4762CC}"/>
              </a:ext>
            </a:extLst>
          </p:cNvPr>
          <p:cNvSpPr txBox="1"/>
          <p:nvPr/>
        </p:nvSpPr>
        <p:spPr>
          <a:xfrm>
            <a:off x="3175108" y="1242726"/>
            <a:ext cx="3185692" cy="2123658"/>
          </a:xfrm>
          <a:prstGeom prst="rect">
            <a:avLst/>
          </a:prstGeom>
          <a:noFill/>
        </p:spPr>
        <p:txBody>
          <a:bodyPr wrap="square">
            <a:spAutoFit/>
          </a:bodyPr>
          <a:lstStyle/>
          <a:p>
            <a:r>
              <a:rPr lang="en-GB" sz="1200" b="1" dirty="0">
                <a:solidFill>
                  <a:srgbClr val="00B0F0"/>
                </a:solidFill>
                <a:latin typeface="Aptos" panose="020B0004020202020204" pitchFamily="34" charset="0"/>
              </a:rPr>
              <a:t>Fatemeh Bakhtiari</a:t>
            </a:r>
            <a:br>
              <a:rPr lang="en-GB" sz="1200" dirty="0">
                <a:solidFill>
                  <a:srgbClr val="000000"/>
                </a:solidFill>
                <a:latin typeface="Aptos" panose="020B0004020202020204" pitchFamily="34" charset="0"/>
              </a:rPr>
            </a:br>
            <a:r>
              <a:rPr lang="en-GB" sz="1200" dirty="0">
                <a:solidFill>
                  <a:srgbClr val="000000"/>
                </a:solidFill>
                <a:latin typeface="Aptos" panose="020B0004020202020204" pitchFamily="34" charset="0"/>
              </a:rPr>
              <a:t>Senior advisor, Loss and Damage, UNEP CCC</a:t>
            </a:r>
          </a:p>
          <a:p>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r>
              <a:rPr lang="en-GB" sz="1200" dirty="0">
                <a:solidFill>
                  <a:srgbClr val="000000"/>
                </a:solidFill>
                <a:latin typeface="Aptos" panose="020B0004020202020204" pitchFamily="34" charset="0"/>
              </a:rPr>
              <a:t>Manages the L&amp;D pipeline at UNEP-CCC </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Works with policy and methodological development related to L&amp;D reporting</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Supports member states in establishing transparency frameworks to enhance data for L&amp;D assessment and BRT reporting</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Expert in Sustainable Development Assessments</a:t>
            </a:r>
            <a:endParaRPr lang="en-GB" sz="1200" dirty="0">
              <a:solidFill>
                <a:srgbClr val="000000"/>
              </a:solidFill>
              <a:latin typeface="Aptos" panose="020B0004020202020204" pitchFamily="34" charset="0"/>
            </a:endParaRPr>
          </a:p>
        </p:txBody>
      </p:sp>
      <p:sp>
        <p:nvSpPr>
          <p:cNvPr id="32" name="TextBox 31">
            <a:extLst>
              <a:ext uri="{FF2B5EF4-FFF2-40B4-BE49-F238E27FC236}">
                <a16:creationId xmlns:a16="http://schemas.microsoft.com/office/drawing/2014/main" id="{BA2DFEAD-A951-1D2A-4932-704B035817E6}"/>
              </a:ext>
            </a:extLst>
          </p:cNvPr>
          <p:cNvSpPr txBox="1"/>
          <p:nvPr/>
        </p:nvSpPr>
        <p:spPr>
          <a:xfrm>
            <a:off x="3251200" y="3930488"/>
            <a:ext cx="2928395" cy="2677656"/>
          </a:xfrm>
          <a:prstGeom prst="rect">
            <a:avLst/>
          </a:prstGeom>
          <a:noFill/>
        </p:spPr>
        <p:txBody>
          <a:bodyPr wrap="square">
            <a:spAutoFit/>
          </a:bodyPr>
          <a:lstStyle/>
          <a:p>
            <a:r>
              <a:rPr lang="en-GB" sz="1200" b="1" dirty="0">
                <a:solidFill>
                  <a:srgbClr val="00B0F0"/>
                </a:solidFill>
                <a:latin typeface="Aptos" panose="020B0004020202020204" pitchFamily="34" charset="0"/>
              </a:rPr>
              <a:t>Julia Rocha Romero</a:t>
            </a:r>
          </a:p>
          <a:p>
            <a:r>
              <a:rPr lang="en-GB" sz="1200" dirty="0">
                <a:solidFill>
                  <a:srgbClr val="000000"/>
                </a:solidFill>
                <a:latin typeface="Aptos" panose="020B0004020202020204" pitchFamily="34" charset="0"/>
              </a:rPr>
              <a:t>Program Officer for Climate Policy, UNEP CCC</a:t>
            </a:r>
          </a:p>
          <a:p>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r>
              <a:rPr lang="en-GB" sz="1200" dirty="0">
                <a:solidFill>
                  <a:srgbClr val="000000"/>
                </a:solidFill>
                <a:latin typeface="Aptos" panose="020B0004020202020204" pitchFamily="34" charset="0"/>
              </a:rPr>
              <a:t>Policy expert contributing to the Nature-based Solutions and L&amp;D work being  developed at UNEP-CCC</a:t>
            </a:r>
          </a:p>
          <a:p>
            <a:pPr marL="190510" indent="-190510">
              <a:buFont typeface="Arial" panose="020B0604020202020204" pitchFamily="34" charset="0"/>
              <a:buChar char="•"/>
            </a:pPr>
            <a:r>
              <a:rPr lang="en-GB" sz="1200" dirty="0">
                <a:solidFill>
                  <a:srgbClr val="000000"/>
                </a:solidFill>
                <a:latin typeface="Aptos" panose="020B0004020202020204" pitchFamily="34" charset="0"/>
              </a:rPr>
              <a:t>Specializes climate vulnerabilities in urban areas </a:t>
            </a:r>
          </a:p>
          <a:p>
            <a:pPr marL="190510" indent="-190510">
              <a:buFont typeface="Arial" panose="020B0604020202020204" pitchFamily="34" charset="0"/>
              <a:buChar char="•"/>
            </a:pPr>
            <a:r>
              <a:rPr lang="en-GB" sz="1200" dirty="0">
                <a:solidFill>
                  <a:srgbClr val="000000"/>
                </a:solidFill>
                <a:latin typeface="Aptos" panose="020B0004020202020204" pitchFamily="34" charset="0"/>
              </a:rPr>
              <a:t>Works across the climate Mitigation and Adaptation spectrum and provides support to member states on climate transparency projects related to NDC ambition</a:t>
            </a:r>
            <a:endParaRPr lang="en-GB" sz="1200" dirty="0"/>
          </a:p>
        </p:txBody>
      </p:sp>
      <p:sp>
        <p:nvSpPr>
          <p:cNvPr id="33" name="TextBox 32">
            <a:extLst>
              <a:ext uri="{FF2B5EF4-FFF2-40B4-BE49-F238E27FC236}">
                <a16:creationId xmlns:a16="http://schemas.microsoft.com/office/drawing/2014/main" id="{7D72ABF8-9BB2-5622-8155-CD16CF0CE6F3}"/>
              </a:ext>
            </a:extLst>
          </p:cNvPr>
          <p:cNvSpPr txBox="1"/>
          <p:nvPr/>
        </p:nvSpPr>
        <p:spPr>
          <a:xfrm>
            <a:off x="9186068" y="1257431"/>
            <a:ext cx="2802732" cy="2308324"/>
          </a:xfrm>
          <a:prstGeom prst="rect">
            <a:avLst/>
          </a:prstGeom>
          <a:noFill/>
        </p:spPr>
        <p:txBody>
          <a:bodyPr wrap="square">
            <a:spAutoFit/>
          </a:bodyPr>
          <a:lstStyle/>
          <a:p>
            <a:r>
              <a:rPr lang="en-GB" sz="1200" b="1" dirty="0">
                <a:solidFill>
                  <a:srgbClr val="00B0F0"/>
                </a:solidFill>
                <a:latin typeface="Aptos" panose="020B0004020202020204" pitchFamily="34" charset="0"/>
              </a:rPr>
              <a:t>Joshitha Sankam</a:t>
            </a:r>
            <a:r>
              <a:rPr lang="en-GB" sz="1200" dirty="0">
                <a:solidFill>
                  <a:srgbClr val="00B0F0"/>
                </a:solidFill>
                <a:latin typeface="Aptos" panose="020B0004020202020204" pitchFamily="34" charset="0"/>
              </a:rPr>
              <a:t> </a:t>
            </a:r>
          </a:p>
          <a:p>
            <a:r>
              <a:rPr lang="en-GB" sz="1200" dirty="0">
                <a:solidFill>
                  <a:srgbClr val="000000"/>
                </a:solidFill>
                <a:latin typeface="Aptos" panose="020B0004020202020204" pitchFamily="34" charset="0"/>
              </a:rPr>
              <a:t>Program Officer for Loss and Damage, UNEP CCC</a:t>
            </a:r>
          </a:p>
          <a:p>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r>
              <a:rPr lang="en-US" sz="1200" dirty="0">
                <a:solidFill>
                  <a:srgbClr val="000000"/>
                </a:solidFill>
                <a:latin typeface="Aptos" panose="020B0004020202020204" pitchFamily="34" charset="0"/>
              </a:rPr>
              <a:t>Provides science-based advice on L&amp;D and adaptation and assists in the development of knowledge and capacity-building products</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Specializes in the domain of Climate Change and Health, with a focus on Planetary Health</a:t>
            </a:r>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endParaRPr lang="en-GB" sz="1200" dirty="0"/>
          </a:p>
        </p:txBody>
      </p:sp>
      <p:sp>
        <p:nvSpPr>
          <p:cNvPr id="35" name="TextBox 34">
            <a:extLst>
              <a:ext uri="{FF2B5EF4-FFF2-40B4-BE49-F238E27FC236}">
                <a16:creationId xmlns:a16="http://schemas.microsoft.com/office/drawing/2014/main" id="{286BE3AD-60B0-83BC-C3EA-64CD8560200F}"/>
              </a:ext>
            </a:extLst>
          </p:cNvPr>
          <p:cNvSpPr txBox="1"/>
          <p:nvPr/>
        </p:nvSpPr>
        <p:spPr>
          <a:xfrm>
            <a:off x="9162005" y="3745883"/>
            <a:ext cx="2928395" cy="2123658"/>
          </a:xfrm>
          <a:prstGeom prst="rect">
            <a:avLst/>
          </a:prstGeom>
          <a:noFill/>
        </p:spPr>
        <p:txBody>
          <a:bodyPr wrap="square">
            <a:spAutoFit/>
          </a:bodyPr>
          <a:lstStyle/>
          <a:p>
            <a:r>
              <a:rPr lang="en-GB" sz="1200" b="1" dirty="0">
                <a:solidFill>
                  <a:srgbClr val="00B0F0"/>
                </a:solidFill>
                <a:latin typeface="Aptos" panose="020B0004020202020204" pitchFamily="34" charset="0"/>
              </a:rPr>
              <a:t>Henry Neufeldt</a:t>
            </a:r>
            <a:r>
              <a:rPr lang="en-GB" sz="1200" dirty="0">
                <a:solidFill>
                  <a:srgbClr val="00B0F0"/>
                </a:solidFill>
                <a:latin typeface="Aptos" panose="020B0004020202020204" pitchFamily="34" charset="0"/>
              </a:rPr>
              <a:t> </a:t>
            </a:r>
          </a:p>
          <a:p>
            <a:r>
              <a:rPr lang="en-GB" sz="1200" dirty="0">
                <a:solidFill>
                  <a:srgbClr val="000000"/>
                </a:solidFill>
                <a:latin typeface="Aptos" panose="020B0004020202020204" pitchFamily="34" charset="0"/>
              </a:rPr>
              <a:t>Head of Section </a:t>
            </a:r>
            <a:r>
              <a:rPr lang="en-US" sz="1200" dirty="0">
                <a:solidFill>
                  <a:srgbClr val="000000"/>
                </a:solidFill>
                <a:latin typeface="Aptos" panose="020B0004020202020204" pitchFamily="34" charset="0"/>
              </a:rPr>
              <a:t> Impact Assessment and Adaptation Analysis, </a:t>
            </a:r>
            <a:endParaRPr lang="en-GB" sz="1200" dirty="0">
              <a:solidFill>
                <a:srgbClr val="000000"/>
              </a:solidFill>
              <a:latin typeface="Aptos" panose="020B0004020202020204" pitchFamily="34" charset="0"/>
            </a:endParaRPr>
          </a:p>
          <a:p>
            <a:r>
              <a:rPr lang="en-GB" sz="1200" dirty="0">
                <a:solidFill>
                  <a:srgbClr val="000000"/>
                </a:solidFill>
                <a:latin typeface="Aptos" panose="020B0004020202020204" pitchFamily="34" charset="0"/>
              </a:rPr>
              <a:t>UNEP CCC</a:t>
            </a:r>
          </a:p>
          <a:p>
            <a:endParaRPr lang="en-GB" sz="1200" dirty="0">
              <a:solidFill>
                <a:srgbClr val="000000"/>
              </a:solidFill>
              <a:latin typeface="Aptos" panose="020B0004020202020204" pitchFamily="34" charset="0"/>
            </a:endParaRPr>
          </a:p>
          <a:p>
            <a:pPr marL="190510" indent="-190510">
              <a:buFont typeface="Arial" panose="020B0604020202020204" pitchFamily="34" charset="0"/>
              <a:buChar char="•"/>
            </a:pPr>
            <a:r>
              <a:rPr lang="en-GB" sz="1200" dirty="0">
                <a:solidFill>
                  <a:srgbClr val="000000"/>
                </a:solidFill>
                <a:latin typeface="Aptos" panose="020B0004020202020204" pitchFamily="34" charset="0"/>
              </a:rPr>
              <a:t>Chief Editor of UNEP’s Adaptation Gap Report </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Leads UNEP-CCC’s work on climate risks and transparency in adaptation</a:t>
            </a:r>
          </a:p>
          <a:p>
            <a:pPr marL="190510" indent="-190510">
              <a:buFont typeface="Arial" panose="020B0604020202020204" pitchFamily="34" charset="0"/>
              <a:buChar char="•"/>
            </a:pPr>
            <a:r>
              <a:rPr lang="en-US" sz="1200" dirty="0">
                <a:solidFill>
                  <a:srgbClr val="000000"/>
                </a:solidFill>
                <a:latin typeface="Aptos" panose="020B0004020202020204" pitchFamily="34" charset="0"/>
              </a:rPr>
              <a:t>Lead author of the IPCC’s Sixth Assessment Report</a:t>
            </a:r>
            <a:endParaRPr lang="en-GB" sz="1200" dirty="0">
              <a:solidFill>
                <a:srgbClr val="000000"/>
              </a:solidFill>
              <a:latin typeface="Aptos" panose="020B0004020202020204" pitchFamily="34" charset="0"/>
            </a:endParaRPr>
          </a:p>
        </p:txBody>
      </p:sp>
    </p:spTree>
    <p:extLst>
      <p:ext uri="{BB962C8B-B14F-4D97-AF65-F5344CB8AC3E}">
        <p14:creationId xmlns:p14="http://schemas.microsoft.com/office/powerpoint/2010/main" val="355529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AD6C-5EA0-ECAC-F2AE-732A5FF105E7}"/>
              </a:ext>
            </a:extLst>
          </p:cNvPr>
          <p:cNvSpPr>
            <a:spLocks noGrp="1"/>
          </p:cNvSpPr>
          <p:nvPr>
            <p:ph type="title"/>
          </p:nvPr>
        </p:nvSpPr>
        <p:spPr>
          <a:xfrm>
            <a:off x="2939441" y="584200"/>
            <a:ext cx="5486400" cy="762000"/>
          </a:xfrm>
        </p:spPr>
        <p:txBody>
          <a:bodyPr>
            <a:normAutofit fontScale="90000"/>
          </a:bodyPr>
          <a:lstStyle/>
          <a:p>
            <a:r>
              <a:rPr lang="en-GB" sz="2667" b="1" kern="150" dirty="0">
                <a:solidFill>
                  <a:srgbClr val="00B0F0"/>
                </a:solidFill>
                <a:latin typeface="Aptos Display" panose="020B0004020202020204" pitchFamily="34" charset="0"/>
                <a:ea typeface="Times New Roman" panose="02020603050405020304" pitchFamily="18" charset="0"/>
              </a:rPr>
              <a:t>Developing Best Practice Loss and Damage Indicators and Reporting Tools</a:t>
            </a:r>
            <a:br>
              <a:rPr lang="en-GB" sz="1200" b="1" kern="150" dirty="0">
                <a:solidFill>
                  <a:srgbClr val="0F4761"/>
                </a:solidFill>
                <a:latin typeface="Aptos Display" panose="020B0004020202020204" pitchFamily="34"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A525FBB-B8F1-A8FB-22D0-41C58F8EA895}"/>
              </a:ext>
            </a:extLst>
          </p:cNvPr>
          <p:cNvSpPr>
            <a:spLocks noGrp="1"/>
          </p:cNvSpPr>
          <p:nvPr>
            <p:ph sz="half" idx="1"/>
          </p:nvPr>
        </p:nvSpPr>
        <p:spPr>
          <a:xfrm>
            <a:off x="304800" y="1549400"/>
            <a:ext cx="5283200" cy="4989186"/>
          </a:xfrm>
        </p:spPr>
        <p:txBody>
          <a:bodyPr>
            <a:normAutofit lnSpcReduction="10000"/>
          </a:bodyPr>
          <a:lstStyle/>
          <a:p>
            <a:pPr marL="0" indent="0" algn="ctr">
              <a:buNone/>
            </a:pPr>
            <a:r>
              <a:rPr lang="en-US" b="1" dirty="0">
                <a:solidFill>
                  <a:srgbClr val="FF0066"/>
                </a:solidFill>
              </a:rPr>
              <a:t>Workshop Objectives </a:t>
            </a:r>
          </a:p>
          <a:p>
            <a:pPr marL="0" indent="0" algn="ctr">
              <a:buNone/>
            </a:pPr>
            <a:endParaRPr lang="en-US" dirty="0"/>
          </a:p>
          <a:p>
            <a:pPr marL="228611" indent="-228611" algn="just">
              <a:lnSpc>
                <a:spcPct val="105000"/>
              </a:lnSpc>
              <a:spcAft>
                <a:spcPts val="533"/>
              </a:spcAft>
              <a:buFont typeface="+mj-lt"/>
              <a:buAutoNum type="arabicPeriod"/>
            </a:pPr>
            <a:r>
              <a:rPr lang="en-GB" sz="1533" b="1" kern="150" dirty="0">
                <a:latin typeface="Aptos" panose="020B0004020202020204" pitchFamily="34" charset="0"/>
                <a:ea typeface="Aptos" panose="020B0004020202020204" pitchFamily="34" charset="0"/>
                <a:cs typeface="Times New Roman" panose="02020603050405020304" pitchFamily="18" charset="0"/>
              </a:rPr>
              <a:t>To develop comprehensive L&amp;D indicators:</a:t>
            </a:r>
            <a:r>
              <a:rPr lang="en-GB" sz="1533" kern="150" dirty="0">
                <a:latin typeface="Aptos" panose="020B0004020202020204" pitchFamily="34" charset="0"/>
                <a:ea typeface="Aptos" panose="020B0004020202020204" pitchFamily="34" charset="0"/>
                <a:cs typeface="Times New Roman" panose="02020603050405020304" pitchFamily="18" charset="0"/>
              </a:rPr>
              <a:t> Identify and refine indicators that can accurately assess and report the impacts of climate change across various sectors, in line with UNFCCC guidelines.</a:t>
            </a:r>
          </a:p>
          <a:p>
            <a:pPr marL="228611" indent="-228611" algn="just">
              <a:lnSpc>
                <a:spcPct val="105000"/>
              </a:lnSpc>
              <a:spcAft>
                <a:spcPts val="533"/>
              </a:spcAft>
              <a:buFont typeface="+mj-lt"/>
              <a:buAutoNum type="arabicPeriod"/>
            </a:pPr>
            <a:r>
              <a:rPr lang="en-GB" sz="1533" b="1" kern="150" dirty="0">
                <a:latin typeface="Aptos" panose="020B0004020202020204" pitchFamily="34" charset="0"/>
                <a:ea typeface="Aptos" panose="020B0004020202020204" pitchFamily="34" charset="0"/>
                <a:cs typeface="Times New Roman" panose="02020603050405020304" pitchFamily="18" charset="0"/>
              </a:rPr>
              <a:t>To enhance countries' capacity for L&amp;D measurement and reporting:</a:t>
            </a:r>
            <a:r>
              <a:rPr lang="en-GB" sz="1533" kern="150" dirty="0">
                <a:latin typeface="Aptos" panose="020B0004020202020204" pitchFamily="34" charset="0"/>
                <a:ea typeface="Aptos" panose="020B0004020202020204" pitchFamily="34" charset="0"/>
                <a:cs typeface="Times New Roman" panose="02020603050405020304" pitchFamily="18" charset="0"/>
              </a:rPr>
              <a:t> Provide tools and methodologies that can help member states effectively measure, document, and report their losses and damages, thus supporting their engagement with the Santiago Network.</a:t>
            </a:r>
          </a:p>
          <a:p>
            <a:pPr marL="228611" indent="-228611" algn="just">
              <a:lnSpc>
                <a:spcPct val="105000"/>
              </a:lnSpc>
              <a:spcAft>
                <a:spcPts val="533"/>
              </a:spcAft>
              <a:buFont typeface="+mj-lt"/>
              <a:buAutoNum type="arabicPeriod"/>
            </a:pPr>
            <a:r>
              <a:rPr lang="en-GB" sz="1533" b="1" kern="150" dirty="0">
                <a:latin typeface="Aptos" panose="020B0004020202020204" pitchFamily="34" charset="0"/>
                <a:ea typeface="Aptos" panose="020B0004020202020204" pitchFamily="34" charset="0"/>
                <a:cs typeface="Times New Roman" panose="02020603050405020304" pitchFamily="18" charset="0"/>
              </a:rPr>
              <a:t>To coordinate L&amp;D transparency with international processes: </a:t>
            </a:r>
            <a:r>
              <a:rPr lang="en-GB" sz="1533" kern="150" dirty="0">
                <a:latin typeface="Aptos" panose="020B0004020202020204" pitchFamily="34" charset="0"/>
                <a:ea typeface="Aptos" panose="020B0004020202020204" pitchFamily="34" charset="0"/>
                <a:cs typeface="Times New Roman" panose="02020603050405020304" pitchFamily="18" charset="0"/>
              </a:rPr>
              <a:t>Align </a:t>
            </a:r>
            <a:r>
              <a:rPr lang="en-US" sz="1533" kern="150" dirty="0">
                <a:latin typeface="Aptos" panose="020B0004020202020204" pitchFamily="34" charset="0"/>
                <a:ea typeface="Aptos" panose="020B0004020202020204" pitchFamily="34" charset="0"/>
                <a:cs typeface="Times New Roman" panose="02020603050405020304" pitchFamily="18" charset="0"/>
              </a:rPr>
              <a:t>UNEP’s </a:t>
            </a:r>
            <a:r>
              <a:rPr lang="en-GB" sz="1533" kern="150" dirty="0">
                <a:latin typeface="Aptos" panose="020B0004020202020204" pitchFamily="34" charset="0"/>
                <a:ea typeface="Aptos" panose="020B0004020202020204" pitchFamily="34" charset="0"/>
                <a:cs typeface="Times New Roman" panose="02020603050405020304" pitchFamily="18" charset="0"/>
              </a:rPr>
              <a:t>efforts with global frameworks, including the Paris Agreement and the Warsaw International Mechanism (WIM), to enhance the consistency and comparability of L&amp;D reporting.</a:t>
            </a:r>
          </a:p>
          <a:p>
            <a:pPr marL="0" indent="0" algn="ctr">
              <a:buNone/>
            </a:pPr>
            <a:endParaRPr lang="en-GB" dirty="0"/>
          </a:p>
        </p:txBody>
      </p:sp>
      <p:sp>
        <p:nvSpPr>
          <p:cNvPr id="4" name="Content Placeholder 3">
            <a:extLst>
              <a:ext uri="{FF2B5EF4-FFF2-40B4-BE49-F238E27FC236}">
                <a16:creationId xmlns:a16="http://schemas.microsoft.com/office/drawing/2014/main" id="{0CDCA65C-1E42-7B8A-7C6C-0AF463628316}"/>
              </a:ext>
            </a:extLst>
          </p:cNvPr>
          <p:cNvSpPr>
            <a:spLocks noGrp="1"/>
          </p:cNvSpPr>
          <p:nvPr>
            <p:ph sz="half" idx="2"/>
          </p:nvPr>
        </p:nvSpPr>
        <p:spPr>
          <a:xfrm>
            <a:off x="5943600" y="1549400"/>
            <a:ext cx="5283200" cy="4989186"/>
          </a:xfrm>
        </p:spPr>
        <p:txBody>
          <a:bodyPr>
            <a:normAutofit lnSpcReduction="10000"/>
          </a:bodyPr>
          <a:lstStyle/>
          <a:p>
            <a:pPr marL="0" indent="0" algn="ctr">
              <a:buNone/>
            </a:pPr>
            <a:r>
              <a:rPr lang="en-US" b="1" dirty="0">
                <a:solidFill>
                  <a:srgbClr val="FF0066"/>
                </a:solidFill>
              </a:rPr>
              <a:t>Expected Outcomes of Workshop</a:t>
            </a:r>
          </a:p>
          <a:p>
            <a:pPr marL="0" indent="0" algn="ctr">
              <a:buNone/>
            </a:pPr>
            <a:endParaRPr lang="en-US" b="1" dirty="0">
              <a:solidFill>
                <a:srgbClr val="FF0066"/>
              </a:solidFill>
            </a:endParaRPr>
          </a:p>
          <a:p>
            <a:pPr algn="just">
              <a:lnSpc>
                <a:spcPct val="105000"/>
              </a:lnSpc>
              <a:spcAft>
                <a:spcPts val="533"/>
              </a:spcAft>
              <a:buFont typeface="Wingdings" panose="05000000000000000000" pitchFamily="2" charset="2"/>
              <a:buChar char="ü"/>
            </a:pPr>
            <a:r>
              <a:rPr lang="en-US" sz="1533" kern="150" dirty="0">
                <a:latin typeface="Aptos" panose="020B0004020202020204" pitchFamily="34" charset="0"/>
                <a:cs typeface="Times New Roman" panose="02020603050405020304" pitchFamily="18" charset="0"/>
              </a:rPr>
              <a:t>Participants will gain a </a:t>
            </a:r>
            <a:r>
              <a:rPr lang="en-US" sz="1533" b="1" kern="150" dirty="0">
                <a:latin typeface="Aptos" panose="020B0004020202020204" pitchFamily="34" charset="0"/>
                <a:cs typeface="Times New Roman" panose="02020603050405020304" pitchFamily="18" charset="0"/>
              </a:rPr>
              <a:t>deeper understanding of L&amp;D indicators </a:t>
            </a:r>
            <a:r>
              <a:rPr lang="en-US" sz="1533" kern="150" dirty="0">
                <a:latin typeface="Aptos" panose="020B0004020202020204" pitchFamily="34" charset="0"/>
                <a:cs typeface="Times New Roman" panose="02020603050405020304" pitchFamily="18" charset="0"/>
              </a:rPr>
              <a:t>and </a:t>
            </a:r>
            <a:r>
              <a:rPr lang="en-US" sz="1533" b="1" kern="150" dirty="0">
                <a:latin typeface="Aptos" panose="020B0004020202020204" pitchFamily="34" charset="0"/>
                <a:cs typeface="Times New Roman" panose="02020603050405020304" pitchFamily="18" charset="0"/>
              </a:rPr>
              <a:t>reporting tools that are directly applicable to UNFCCC processes</a:t>
            </a:r>
            <a:r>
              <a:rPr lang="en-US" sz="1533" kern="150" dirty="0">
                <a:latin typeface="Aptos" panose="020B0004020202020204" pitchFamily="34" charset="0"/>
                <a:cs typeface="Times New Roman" panose="02020603050405020304" pitchFamily="18" charset="0"/>
              </a:rPr>
              <a:t>. </a:t>
            </a:r>
          </a:p>
          <a:p>
            <a:pPr algn="just">
              <a:lnSpc>
                <a:spcPct val="105000"/>
              </a:lnSpc>
              <a:spcAft>
                <a:spcPts val="533"/>
              </a:spcAft>
              <a:buFont typeface="Wingdings" panose="05000000000000000000" pitchFamily="2" charset="2"/>
              <a:buChar char="ü"/>
            </a:pPr>
            <a:endParaRPr lang="en-GB" sz="1533" kern="150" dirty="0">
              <a:latin typeface="Aptos" panose="020B0004020202020204" pitchFamily="34" charset="0"/>
              <a:cs typeface="Times New Roman" panose="02020603050405020304" pitchFamily="18" charset="0"/>
            </a:endParaRPr>
          </a:p>
          <a:p>
            <a:pPr algn="just">
              <a:lnSpc>
                <a:spcPct val="105000"/>
              </a:lnSpc>
              <a:spcAft>
                <a:spcPts val="533"/>
              </a:spcAft>
              <a:buFont typeface="Wingdings" panose="05000000000000000000" pitchFamily="2" charset="2"/>
              <a:buChar char="ü"/>
            </a:pPr>
            <a:r>
              <a:rPr lang="en-GB" sz="1533" b="1" kern="150" dirty="0">
                <a:latin typeface="Aptos" panose="020B0004020202020204" pitchFamily="34" charset="0"/>
                <a:cs typeface="Times New Roman" panose="02020603050405020304" pitchFamily="18" charset="0"/>
              </a:rPr>
              <a:t>Facilitation of the production of a set of comprehensive indicators that member states and their sectoral expert teams can use to enhance their L&amp;D transparency </a:t>
            </a:r>
            <a:r>
              <a:rPr lang="en-GB" sz="1533" kern="150" dirty="0">
                <a:latin typeface="Aptos" panose="020B0004020202020204" pitchFamily="34" charset="0"/>
                <a:cs typeface="Times New Roman" panose="02020603050405020304" pitchFamily="18" charset="0"/>
              </a:rPr>
              <a:t>and reporting, facilitating their access to support through the Santiago Network. </a:t>
            </a:r>
          </a:p>
          <a:p>
            <a:pPr algn="just">
              <a:lnSpc>
                <a:spcPct val="105000"/>
              </a:lnSpc>
              <a:spcAft>
                <a:spcPts val="533"/>
              </a:spcAft>
              <a:buFont typeface="Wingdings" panose="05000000000000000000" pitchFamily="2" charset="2"/>
              <a:buChar char="ü"/>
              <a:tabLst>
                <a:tab pos="152408" algn="l"/>
              </a:tabLst>
            </a:pPr>
            <a:r>
              <a:rPr lang="en-GB" sz="1533" b="1" kern="150" dirty="0">
                <a:latin typeface="Aptos" panose="020B0004020202020204" pitchFamily="34" charset="0"/>
                <a:cs typeface="Times New Roman" panose="02020603050405020304" pitchFamily="18" charset="0"/>
              </a:rPr>
              <a:t>Creation of a regionally diverse pool of experts per sector that contributes to ongoing UNFCCC discussions on L&amp;D</a:t>
            </a:r>
            <a:r>
              <a:rPr lang="en-GB" sz="1533" kern="150" dirty="0">
                <a:latin typeface="Aptos" panose="020B0004020202020204" pitchFamily="34" charset="0"/>
                <a:cs typeface="Times New Roman" panose="02020603050405020304" pitchFamily="18" charset="0"/>
              </a:rPr>
              <a:t>, providing practical tools for implementing global frameworks at the national level.</a:t>
            </a:r>
          </a:p>
          <a:p>
            <a:pPr marL="0" indent="0">
              <a:buNone/>
            </a:pPr>
            <a:endParaRPr lang="en-GB" dirty="0"/>
          </a:p>
        </p:txBody>
      </p:sp>
      <p:pic>
        <p:nvPicPr>
          <p:cNvPr id="5" name="Picture 4" descr="Light blue wave">
            <a:extLst>
              <a:ext uri="{FF2B5EF4-FFF2-40B4-BE49-F238E27FC236}">
                <a16:creationId xmlns:a16="http://schemas.microsoft.com/office/drawing/2014/main" id="{DBBABE9B-CE58-72B5-EE75-61DA69BCCC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10210800" y="38958"/>
            <a:ext cx="1555829" cy="1530971"/>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6" name="Picture 5" descr="Light blue wave">
            <a:extLst>
              <a:ext uri="{FF2B5EF4-FFF2-40B4-BE49-F238E27FC236}">
                <a16:creationId xmlns:a16="http://schemas.microsoft.com/office/drawing/2014/main" id="{33FAA893-9961-22C5-CBA0-6D907FDEE0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753600" y="127000"/>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7" name="Freeform 2">
            <a:extLst>
              <a:ext uri="{FF2B5EF4-FFF2-40B4-BE49-F238E27FC236}">
                <a16:creationId xmlns:a16="http://schemas.microsoft.com/office/drawing/2014/main" id="{704D57DB-0600-5959-951C-29444F3EC333}"/>
              </a:ext>
            </a:extLst>
          </p:cNvPr>
          <p:cNvSpPr/>
          <p:nvPr/>
        </p:nvSpPr>
        <p:spPr>
          <a:xfrm>
            <a:off x="279400" y="389828"/>
            <a:ext cx="2184400" cy="6479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4"/>
            <a:stretch>
              <a:fillRect/>
            </a:stretch>
          </a:blipFill>
        </p:spPr>
        <p:txBody>
          <a:bodyPr/>
          <a:lstStyle/>
          <a:p>
            <a:endParaRPr lang="nl-NL" sz="1200"/>
          </a:p>
        </p:txBody>
      </p:sp>
    </p:spTree>
    <p:extLst>
      <p:ext uri="{BB962C8B-B14F-4D97-AF65-F5344CB8AC3E}">
        <p14:creationId xmlns:p14="http://schemas.microsoft.com/office/powerpoint/2010/main" val="335305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lue wave">
            <a:extLst>
              <a:ext uri="{FF2B5EF4-FFF2-40B4-BE49-F238E27FC236}">
                <a16:creationId xmlns:a16="http://schemas.microsoft.com/office/drawing/2014/main" id="{6A9D9FF4-D441-8770-F3FC-CB1E5E6E1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369" t="7250" r="6679" b="-1"/>
          <a:stretch/>
        </p:blipFill>
        <p:spPr>
          <a:xfrm>
            <a:off x="10515600" y="127001"/>
            <a:ext cx="1555829" cy="1530971"/>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pic>
        <p:nvPicPr>
          <p:cNvPr id="3" name="Picture 2" descr="Light blue wave">
            <a:extLst>
              <a:ext uri="{FF2B5EF4-FFF2-40B4-BE49-F238E27FC236}">
                <a16:creationId xmlns:a16="http://schemas.microsoft.com/office/drawing/2014/main" id="{9A4F0871-A64E-B04C-549B-B93535B902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69" t="7250" r="6679" b="-1"/>
          <a:stretch/>
        </p:blipFill>
        <p:spPr>
          <a:xfrm>
            <a:off x="9753600" y="127000"/>
            <a:ext cx="489029" cy="48121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 name="TextBox 7">
            <a:extLst>
              <a:ext uri="{FF2B5EF4-FFF2-40B4-BE49-F238E27FC236}">
                <a16:creationId xmlns:a16="http://schemas.microsoft.com/office/drawing/2014/main" id="{831162AA-4315-0114-0D02-7C1BC4F90726}"/>
              </a:ext>
            </a:extLst>
          </p:cNvPr>
          <p:cNvSpPr txBox="1"/>
          <p:nvPr/>
        </p:nvSpPr>
        <p:spPr>
          <a:xfrm>
            <a:off x="1240948" y="276932"/>
            <a:ext cx="9753599" cy="1261884"/>
          </a:xfrm>
          <a:prstGeom prst="rect">
            <a:avLst/>
          </a:prstGeom>
          <a:noFill/>
        </p:spPr>
        <p:txBody>
          <a:bodyPr wrap="square" rtlCol="0">
            <a:spAutoFit/>
          </a:bodyPr>
          <a:lstStyle/>
          <a:p>
            <a:pPr algn="ctr"/>
            <a:r>
              <a:rPr lang="en-US" sz="3200" b="1" dirty="0">
                <a:solidFill>
                  <a:srgbClr val="00B0F0"/>
                </a:solidFill>
                <a:latin typeface="Aptos" panose="020B0004020202020204" pitchFamily="34" charset="0"/>
              </a:rPr>
              <a:t>Sectoral Focus </a:t>
            </a:r>
          </a:p>
          <a:p>
            <a:pPr algn="ctr"/>
            <a:r>
              <a:rPr lang="en-US" sz="3200" b="1" dirty="0">
                <a:solidFill>
                  <a:srgbClr val="00B0F0"/>
                </a:solidFill>
                <a:latin typeface="Aptos" panose="020B0004020202020204" pitchFamily="34" charset="0"/>
              </a:rPr>
              <a:t>Day 1 &amp; Day 2</a:t>
            </a:r>
            <a:r>
              <a:rPr lang="en-US" sz="4400" b="1" dirty="0">
                <a:solidFill>
                  <a:srgbClr val="00B0F0"/>
                </a:solidFill>
                <a:latin typeface="Aptos" panose="020B0004020202020204" pitchFamily="34" charset="0"/>
              </a:rPr>
              <a:t> </a:t>
            </a:r>
            <a:endParaRPr lang="en-US" sz="4000" b="1" dirty="0">
              <a:solidFill>
                <a:srgbClr val="00B0F0"/>
              </a:solidFill>
              <a:latin typeface="Aptos" panose="020B0004020202020204" pitchFamily="34" charset="0"/>
            </a:endParaRPr>
          </a:p>
        </p:txBody>
      </p:sp>
      <p:pic>
        <p:nvPicPr>
          <p:cNvPr id="7" name="Picture 6" descr="A table with text and numbers&#10;&#10;Description automatically generated">
            <a:extLst>
              <a:ext uri="{FF2B5EF4-FFF2-40B4-BE49-F238E27FC236}">
                <a16:creationId xmlns:a16="http://schemas.microsoft.com/office/drawing/2014/main" id="{C3C5A7F9-CAD1-1C1D-87BD-F8DEECE68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947" y="1790005"/>
            <a:ext cx="9931399" cy="5079527"/>
          </a:xfrm>
          <a:prstGeom prst="rect">
            <a:avLst/>
          </a:prstGeom>
        </p:spPr>
      </p:pic>
      <p:sp>
        <p:nvSpPr>
          <p:cNvPr id="9" name="Freeform 2">
            <a:extLst>
              <a:ext uri="{FF2B5EF4-FFF2-40B4-BE49-F238E27FC236}">
                <a16:creationId xmlns:a16="http://schemas.microsoft.com/office/drawing/2014/main" id="{480BA58A-703F-B21F-59F9-7008E6C83A31}"/>
              </a:ext>
            </a:extLst>
          </p:cNvPr>
          <p:cNvSpPr/>
          <p:nvPr/>
        </p:nvSpPr>
        <p:spPr>
          <a:xfrm>
            <a:off x="279400" y="389828"/>
            <a:ext cx="2184400" cy="6479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5"/>
            <a:stretch>
              <a:fillRect/>
            </a:stretch>
          </a:blipFill>
        </p:spPr>
        <p:txBody>
          <a:bodyPr/>
          <a:lstStyle/>
          <a:p>
            <a:endParaRPr lang="nl-NL" sz="1200"/>
          </a:p>
        </p:txBody>
      </p:sp>
    </p:spTree>
    <p:extLst>
      <p:ext uri="{BB962C8B-B14F-4D97-AF65-F5344CB8AC3E}">
        <p14:creationId xmlns:p14="http://schemas.microsoft.com/office/powerpoint/2010/main" val="35039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254000" y="190203"/>
            <a:ext cx="2184400" cy="647996"/>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a:p>
        </p:txBody>
      </p:sp>
      <p:sp>
        <p:nvSpPr>
          <p:cNvPr id="8" name="TextBox 7">
            <a:extLst>
              <a:ext uri="{FF2B5EF4-FFF2-40B4-BE49-F238E27FC236}">
                <a16:creationId xmlns:a16="http://schemas.microsoft.com/office/drawing/2014/main" id="{831162AA-4315-0114-0D02-7C1BC4F90726}"/>
              </a:ext>
            </a:extLst>
          </p:cNvPr>
          <p:cNvSpPr txBox="1"/>
          <p:nvPr/>
        </p:nvSpPr>
        <p:spPr>
          <a:xfrm>
            <a:off x="1056106" y="232618"/>
            <a:ext cx="9753599" cy="769441"/>
          </a:xfrm>
          <a:prstGeom prst="rect">
            <a:avLst/>
          </a:prstGeom>
          <a:noFill/>
        </p:spPr>
        <p:txBody>
          <a:bodyPr wrap="square" rtlCol="0">
            <a:spAutoFit/>
          </a:bodyPr>
          <a:lstStyle/>
          <a:p>
            <a:pPr algn="ctr"/>
            <a:r>
              <a:rPr lang="en-US" sz="3200" b="1" dirty="0">
                <a:solidFill>
                  <a:srgbClr val="00B0F0"/>
                </a:solidFill>
                <a:latin typeface="Aptos" panose="020B0004020202020204" pitchFamily="34" charset="0"/>
              </a:rPr>
              <a:t>Agenda Day 2 </a:t>
            </a:r>
            <a:r>
              <a:rPr lang="en-US" sz="4400" b="1" dirty="0">
                <a:solidFill>
                  <a:srgbClr val="00B0F0"/>
                </a:solidFill>
                <a:latin typeface="Aptos" panose="020B0004020202020204" pitchFamily="34" charset="0"/>
              </a:rPr>
              <a:t> </a:t>
            </a:r>
            <a:endParaRPr lang="en-US" sz="4000" b="1" dirty="0">
              <a:solidFill>
                <a:srgbClr val="00B0F0"/>
              </a:solidFill>
              <a:latin typeface="Aptos" panose="020B0004020202020204" pitchFamily="34" charset="0"/>
            </a:endParaRPr>
          </a:p>
        </p:txBody>
      </p:sp>
      <p:sp>
        <p:nvSpPr>
          <p:cNvPr id="14" name="TextBox 13">
            <a:extLst>
              <a:ext uri="{FF2B5EF4-FFF2-40B4-BE49-F238E27FC236}">
                <a16:creationId xmlns:a16="http://schemas.microsoft.com/office/drawing/2014/main" id="{43CE39A9-6351-4B27-3671-312FFDC7462B}"/>
              </a:ext>
            </a:extLst>
          </p:cNvPr>
          <p:cNvSpPr txBox="1"/>
          <p:nvPr/>
        </p:nvSpPr>
        <p:spPr>
          <a:xfrm>
            <a:off x="1066800" y="1397000"/>
            <a:ext cx="10058400" cy="5816977"/>
          </a:xfrm>
          <a:prstGeom prst="rect">
            <a:avLst/>
          </a:prstGeom>
          <a:solidFill>
            <a:srgbClr val="EBF6F9"/>
          </a:solidFill>
        </p:spPr>
        <p:txBody>
          <a:bodyPr wrap="square">
            <a:spAutoFit/>
          </a:bodyPr>
          <a:lstStyle/>
          <a:p>
            <a:r>
              <a:rPr lang="en-US" sz="1200" b="1" dirty="0"/>
              <a:t>10.00 – 10.15						Opening &amp; Welcome</a:t>
            </a:r>
            <a:r>
              <a:rPr lang="en-US" sz="1200" dirty="0"/>
              <a:t>	</a:t>
            </a:r>
          </a:p>
          <a:p>
            <a:r>
              <a:rPr lang="en-US" sz="1200" b="1" dirty="0"/>
              <a:t>		              </a:t>
            </a:r>
            <a:r>
              <a:rPr lang="en-US" sz="1200" i="1" dirty="0"/>
              <a:t>Introduction and Context Setting </a:t>
            </a:r>
            <a:r>
              <a:rPr lang="en-US" sz="1200" dirty="0"/>
              <a:t>Fatemeh Bakhtiari, Senior Advisor on Loss and Damage, UNEP-CCC </a:t>
            </a:r>
            <a:endParaRPr lang="en-US" sz="1200" b="1" dirty="0"/>
          </a:p>
          <a:p>
            <a:endParaRPr lang="en-US" sz="1200" b="1" dirty="0"/>
          </a:p>
          <a:p>
            <a:r>
              <a:rPr lang="en-US" sz="1200" b="1" dirty="0"/>
              <a:t>10.15 – 10.25 </a:t>
            </a:r>
            <a:r>
              <a:rPr lang="en-US" sz="1200" dirty="0"/>
              <a:t>                 	</a:t>
            </a:r>
            <a:r>
              <a:rPr lang="en-US" sz="1200" b="1" i="1" dirty="0"/>
              <a:t>The Importance of Loss and Damage Transparency and the Development of Indicators in Response to the UNFCCC Mandate</a:t>
            </a:r>
          </a:p>
          <a:p>
            <a:r>
              <a:rPr lang="en-US" sz="1200" i="1" dirty="0"/>
              <a:t>			       Mirey </a:t>
            </a:r>
            <a:r>
              <a:rPr lang="en-US" sz="1200" i="1" dirty="0" err="1"/>
              <a:t>Attalah</a:t>
            </a:r>
            <a:r>
              <a:rPr lang="en-US" sz="1200" i="1" dirty="0"/>
              <a:t>, Chief of the Adaptation and Resilience Branch, Climate Change Division, UNEP</a:t>
            </a:r>
          </a:p>
          <a:p>
            <a:endParaRPr lang="en-US" sz="1200" dirty="0"/>
          </a:p>
          <a:p>
            <a:r>
              <a:rPr lang="en-US" sz="1200" b="1" dirty="0"/>
              <a:t>10.25 – 10.30						Break Out Rooms Allotment</a:t>
            </a:r>
            <a:r>
              <a:rPr lang="en-US" sz="1200" dirty="0"/>
              <a:t>	</a:t>
            </a:r>
          </a:p>
          <a:p>
            <a:endParaRPr lang="en-US" sz="1200" dirty="0"/>
          </a:p>
          <a:p>
            <a:r>
              <a:rPr lang="en-US" sz="1200" b="1" dirty="0"/>
              <a:t>10.30 – 11.30 </a:t>
            </a:r>
            <a:r>
              <a:rPr lang="en-US" sz="1200" dirty="0"/>
              <a:t>					      </a:t>
            </a:r>
            <a:r>
              <a:rPr lang="en-US" sz="1200" b="1" dirty="0"/>
              <a:t>Part I – Breakout Group Discussions</a:t>
            </a:r>
          </a:p>
          <a:p>
            <a:r>
              <a:rPr lang="en-US" sz="1200" dirty="0">
                <a:solidFill>
                  <a:srgbClr val="663300"/>
                </a:solidFill>
              </a:rPr>
              <a:t>Breakout Group 1: </a:t>
            </a:r>
            <a:r>
              <a:rPr lang="en-US" sz="1200" b="1" dirty="0">
                <a:solidFill>
                  <a:srgbClr val="663300"/>
                </a:solidFill>
              </a:rPr>
              <a:t>Health</a:t>
            </a:r>
          </a:p>
          <a:p>
            <a:r>
              <a:rPr lang="en-US" sz="1200" dirty="0">
                <a:solidFill>
                  <a:srgbClr val="E125B9"/>
                </a:solidFill>
              </a:rPr>
              <a:t>Breakout Group 2: </a:t>
            </a:r>
            <a:r>
              <a:rPr lang="en-US" sz="1200" b="1" dirty="0">
                <a:solidFill>
                  <a:srgbClr val="E125B9"/>
                </a:solidFill>
              </a:rPr>
              <a:t>Human Mobility </a:t>
            </a:r>
          </a:p>
          <a:p>
            <a:r>
              <a:rPr lang="en-US" sz="1200" dirty="0">
                <a:solidFill>
                  <a:srgbClr val="FF0066"/>
                </a:solidFill>
              </a:rPr>
              <a:t>Breakout Group 3: </a:t>
            </a:r>
            <a:r>
              <a:rPr lang="en-US" sz="1200" b="1" dirty="0">
                <a:solidFill>
                  <a:srgbClr val="FF0066"/>
                </a:solidFill>
              </a:rPr>
              <a:t>Tourism </a:t>
            </a:r>
          </a:p>
          <a:p>
            <a:endParaRPr lang="en-US" sz="1200" b="1" dirty="0"/>
          </a:p>
          <a:p>
            <a:r>
              <a:rPr lang="en-US" sz="1200" b="1" dirty="0"/>
              <a:t>Moderators: </a:t>
            </a:r>
            <a:r>
              <a:rPr lang="en-US" sz="1200" dirty="0"/>
              <a:t>Present existing indicators and develop the ranking of indicators</a:t>
            </a:r>
          </a:p>
          <a:p>
            <a:pPr marL="190510" indent="-190510">
              <a:buFont typeface="Arial" panose="020B0604020202020204" pitchFamily="34" charset="0"/>
              <a:buChar char="•"/>
            </a:pPr>
            <a:r>
              <a:rPr lang="en-US" sz="1200" b="1" dirty="0"/>
              <a:t>Arthur </a:t>
            </a:r>
            <a:r>
              <a:rPr lang="en-US" sz="1200" b="1" dirty="0" err="1"/>
              <a:t>Wyns</a:t>
            </a:r>
            <a:r>
              <a:rPr lang="en-US" sz="1200" b="1" dirty="0"/>
              <a:t> - </a:t>
            </a:r>
            <a:r>
              <a:rPr lang="en-US" sz="1200" dirty="0"/>
              <a:t>Research fellow, University of Melbourne</a:t>
            </a:r>
          </a:p>
          <a:p>
            <a:pPr marL="190510" indent="-190510">
              <a:buFont typeface="Arial" panose="020B0604020202020204" pitchFamily="34" charset="0"/>
              <a:buChar char="•"/>
            </a:pPr>
            <a:r>
              <a:rPr lang="en-US" sz="1200" b="1" dirty="0"/>
              <a:t>Chawanangwa Nyirenda </a:t>
            </a:r>
            <a:r>
              <a:rPr lang="en-US" sz="1200" dirty="0"/>
              <a:t>- Climate-Induced Loss and Damage Specialist, UNEP</a:t>
            </a:r>
          </a:p>
          <a:p>
            <a:pPr marL="190510" indent="-190510">
              <a:buFont typeface="Arial" panose="020B0604020202020204" pitchFamily="34" charset="0"/>
              <a:buChar char="•"/>
            </a:pPr>
            <a:r>
              <a:rPr lang="en-US" sz="1200" b="1" dirty="0"/>
              <a:t>Christina Daszkiewicz </a:t>
            </a:r>
            <a:r>
              <a:rPr lang="en-US" sz="1200" dirty="0"/>
              <a:t>- Programme Officer on Migration, Environment, Climate Change and Risk Reduction, International Organization for Migration (IOM)</a:t>
            </a:r>
          </a:p>
          <a:p>
            <a:endParaRPr lang="en-US" sz="1200" dirty="0"/>
          </a:p>
          <a:p>
            <a:r>
              <a:rPr lang="en-US" sz="1200" b="1" dirty="0"/>
              <a:t>11.30 – 11.45  						Coffee Break</a:t>
            </a:r>
          </a:p>
          <a:p>
            <a:endParaRPr lang="en-US" sz="1200" b="1" dirty="0"/>
          </a:p>
          <a:p>
            <a:r>
              <a:rPr lang="en-US" sz="1200" b="1" dirty="0"/>
              <a:t>11.45 – 12:20</a:t>
            </a:r>
            <a:r>
              <a:rPr lang="en-US" sz="1200" dirty="0"/>
              <a:t> 				</a:t>
            </a:r>
            <a:r>
              <a:rPr lang="en-US" sz="1200" b="1" dirty="0"/>
              <a:t>Part II – Group Presentations and General Discussion </a:t>
            </a:r>
            <a:r>
              <a:rPr lang="en-US" sz="1200" dirty="0"/>
              <a:t>(10 min. per group)</a:t>
            </a:r>
            <a:r>
              <a:rPr lang="en-US" sz="1200" b="1" dirty="0"/>
              <a:t>				         </a:t>
            </a:r>
          </a:p>
          <a:p>
            <a:pPr marL="190510" indent="-190510">
              <a:buFont typeface="Arial" panose="020B0604020202020204" pitchFamily="34" charset="0"/>
              <a:buChar char="•"/>
            </a:pPr>
            <a:r>
              <a:rPr lang="en-US" sz="1200" b="1" dirty="0"/>
              <a:t>Arthur </a:t>
            </a:r>
            <a:r>
              <a:rPr lang="en-US" sz="1200" b="1" dirty="0" err="1"/>
              <a:t>Wyns</a:t>
            </a:r>
            <a:r>
              <a:rPr lang="en-US" sz="1200" b="1" dirty="0"/>
              <a:t> - </a:t>
            </a:r>
            <a:r>
              <a:rPr lang="en-US" sz="1200" dirty="0"/>
              <a:t>Research fellow, University of Melbourne</a:t>
            </a:r>
          </a:p>
          <a:p>
            <a:pPr marL="190510" indent="-190510">
              <a:buFont typeface="Arial" panose="020B0604020202020204" pitchFamily="34" charset="0"/>
              <a:buChar char="•"/>
            </a:pPr>
            <a:r>
              <a:rPr lang="en-US" sz="1200" b="1" dirty="0"/>
              <a:t>Chawanangwa Nyirenda </a:t>
            </a:r>
            <a:r>
              <a:rPr lang="en-US" sz="1200" dirty="0"/>
              <a:t>- Climate-Induced Loss and Damage Specialist, UNEP</a:t>
            </a:r>
          </a:p>
          <a:p>
            <a:pPr marL="190510" indent="-190510">
              <a:buFont typeface="Arial" panose="020B0604020202020204" pitchFamily="34" charset="0"/>
              <a:buChar char="•"/>
            </a:pPr>
            <a:r>
              <a:rPr lang="en-US" sz="1200" b="1" dirty="0"/>
              <a:t>Christina Daszkiewicz </a:t>
            </a:r>
            <a:r>
              <a:rPr lang="en-US" sz="1200" dirty="0"/>
              <a:t>- Programme Officer on Migration, Environment, Climate Change and Risk Reduction, International Organization for Migration (IOM)</a:t>
            </a:r>
          </a:p>
          <a:p>
            <a:r>
              <a:rPr lang="en-US" sz="1200" dirty="0"/>
              <a:t>		</a:t>
            </a:r>
          </a:p>
          <a:p>
            <a:r>
              <a:rPr lang="en-US" sz="1200" b="1" dirty="0"/>
              <a:t>12.20 – 12.30</a:t>
            </a:r>
            <a:r>
              <a:rPr lang="en-US" sz="1200" dirty="0"/>
              <a:t> 						</a:t>
            </a:r>
            <a:r>
              <a:rPr lang="en-US" sz="1200" b="1" dirty="0"/>
              <a:t>Part III: Conclusion</a:t>
            </a:r>
          </a:p>
          <a:p>
            <a:r>
              <a:rPr lang="en-US" sz="1200" dirty="0"/>
              <a:t>			</a:t>
            </a:r>
            <a:r>
              <a:rPr lang="en-US" sz="1200" i="1" dirty="0"/>
              <a:t>Summary of Key Outcomes: Fatemeh Bakhtiari, Senior Advisor on Loss and Damage, UNEP-CCC</a:t>
            </a:r>
          </a:p>
        </p:txBody>
      </p:sp>
    </p:spTree>
    <p:extLst>
      <p:ext uri="{BB962C8B-B14F-4D97-AF65-F5344CB8AC3E}">
        <p14:creationId xmlns:p14="http://schemas.microsoft.com/office/powerpoint/2010/main" val="173530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AFEF6D2-F6EF-7FEA-CC9A-ABF194484C42}"/>
              </a:ext>
            </a:extLst>
          </p:cNvPr>
          <p:cNvSpPr/>
          <p:nvPr/>
        </p:nvSpPr>
        <p:spPr>
          <a:xfrm>
            <a:off x="490532" y="6107724"/>
            <a:ext cx="1828800" cy="609600"/>
          </a:xfrm>
          <a:custGeom>
            <a:avLst/>
            <a:gdLst/>
            <a:ahLst/>
            <a:cxnLst/>
            <a:rect l="l" t="t" r="r" b="b"/>
            <a:pathLst>
              <a:path w="2869807" h="925513">
                <a:moveTo>
                  <a:pt x="0" y="0"/>
                </a:moveTo>
                <a:lnTo>
                  <a:pt x="2869807" y="0"/>
                </a:lnTo>
                <a:lnTo>
                  <a:pt x="2869807" y="925513"/>
                </a:lnTo>
                <a:lnTo>
                  <a:pt x="0" y="925513"/>
                </a:lnTo>
                <a:lnTo>
                  <a:pt x="0" y="0"/>
                </a:lnTo>
                <a:close/>
              </a:path>
            </a:pathLst>
          </a:custGeom>
          <a:blipFill>
            <a:blip r:embed="rId2"/>
            <a:stretch>
              <a:fillRect/>
            </a:stretch>
          </a:blipFill>
        </p:spPr>
        <p:txBody>
          <a:bodyPr/>
          <a:lstStyle/>
          <a:p>
            <a:endParaRPr lang="nl-NL" sz="1200" dirty="0"/>
          </a:p>
        </p:txBody>
      </p:sp>
      <p:sp>
        <p:nvSpPr>
          <p:cNvPr id="10" name="Rectangle 2">
            <a:extLst>
              <a:ext uri="{FF2B5EF4-FFF2-40B4-BE49-F238E27FC236}">
                <a16:creationId xmlns:a16="http://schemas.microsoft.com/office/drawing/2014/main" id="{B937492B-44B4-587E-346D-745DFD609A9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a:p>
        </p:txBody>
      </p:sp>
      <p:sp>
        <p:nvSpPr>
          <p:cNvPr id="30" name="TextBox 29">
            <a:extLst>
              <a:ext uri="{FF2B5EF4-FFF2-40B4-BE49-F238E27FC236}">
                <a16:creationId xmlns:a16="http://schemas.microsoft.com/office/drawing/2014/main" id="{18CD21EA-F339-E806-27F3-1041EED4286A}"/>
              </a:ext>
            </a:extLst>
          </p:cNvPr>
          <p:cNvSpPr txBox="1"/>
          <p:nvPr/>
        </p:nvSpPr>
        <p:spPr>
          <a:xfrm>
            <a:off x="3056732" y="523034"/>
            <a:ext cx="6129337" cy="543675"/>
          </a:xfrm>
          <a:prstGeom prst="rect">
            <a:avLst/>
          </a:prstGeom>
          <a:noFill/>
        </p:spPr>
        <p:txBody>
          <a:bodyPr wrap="square">
            <a:spAutoFit/>
          </a:bodyPr>
          <a:lstStyle/>
          <a:p>
            <a:pPr algn="ctr"/>
            <a:r>
              <a:rPr lang="en-US" sz="2933" b="1" dirty="0">
                <a:solidFill>
                  <a:srgbClr val="00B0F0"/>
                </a:solidFill>
                <a:latin typeface="Aptos" panose="020B0004020202020204" pitchFamily="34" charset="0"/>
              </a:rPr>
              <a:t>Meet the Speakers</a:t>
            </a:r>
          </a:p>
        </p:txBody>
      </p:sp>
      <p:sp>
        <p:nvSpPr>
          <p:cNvPr id="15" name="TextBox 14">
            <a:extLst>
              <a:ext uri="{FF2B5EF4-FFF2-40B4-BE49-F238E27FC236}">
                <a16:creationId xmlns:a16="http://schemas.microsoft.com/office/drawing/2014/main" id="{52010B6C-81EF-8D1C-41BD-0B2901320CEC}"/>
              </a:ext>
            </a:extLst>
          </p:cNvPr>
          <p:cNvSpPr txBox="1"/>
          <p:nvPr/>
        </p:nvSpPr>
        <p:spPr>
          <a:xfrm>
            <a:off x="4013200" y="1497269"/>
            <a:ext cx="6506901" cy="322190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r>
              <a:rPr lang="en-US" sz="2400" b="1" dirty="0">
                <a:solidFill>
                  <a:srgbClr val="00B0F0"/>
                </a:solidFill>
                <a:latin typeface="Aptos"/>
              </a:rPr>
              <a:t>Mirey </a:t>
            </a:r>
            <a:r>
              <a:rPr lang="en-US" sz="2400" b="1" dirty="0" err="1">
                <a:solidFill>
                  <a:srgbClr val="00B0F0"/>
                </a:solidFill>
                <a:latin typeface="Aptos"/>
              </a:rPr>
              <a:t>Attalah</a:t>
            </a:r>
            <a:endParaRPr lang="en-US" sz="2400" b="1" dirty="0">
              <a:solidFill>
                <a:srgbClr val="00B0F0"/>
              </a:solidFill>
              <a:latin typeface="Aptos"/>
            </a:endParaRPr>
          </a:p>
          <a:p>
            <a:endParaRPr lang="en-US" sz="1600" b="1" dirty="0">
              <a:latin typeface="Aptos"/>
            </a:endParaRPr>
          </a:p>
          <a:p>
            <a:r>
              <a:rPr lang="en-US" sz="1600" b="1" i="1" dirty="0">
                <a:latin typeface="Aptos"/>
              </a:rPr>
              <a:t>Head of the Nature for Climate Branch of UNEP</a:t>
            </a:r>
          </a:p>
          <a:p>
            <a:endParaRPr lang="en-GB" sz="1867" dirty="0"/>
          </a:p>
          <a:p>
            <a:pPr algn="just"/>
            <a:r>
              <a:rPr lang="en-US" sz="1867" dirty="0">
                <a:latin typeface="Aptos"/>
              </a:rPr>
              <a:t>In the last 20 years, </a:t>
            </a:r>
            <a:r>
              <a:rPr lang="en-US" sz="1867" dirty="0" err="1">
                <a:latin typeface="Aptos"/>
              </a:rPr>
              <a:t>Mirey’s</a:t>
            </a:r>
            <a:r>
              <a:rPr lang="en-US" sz="1867" dirty="0">
                <a:latin typeface="Aptos"/>
              </a:rPr>
              <a:t> professional efforts have primarily been comprised of leveraging and mobilizing environmental funding and programming at the country level, as well as running multi-partner trust funds to support land use finance, climate, nature, and international waters. Mirey holds two post-graduate degrees in Land Use Planning and Environmental Management and Policies.</a:t>
            </a:r>
          </a:p>
        </p:txBody>
      </p:sp>
      <p:pic>
        <p:nvPicPr>
          <p:cNvPr id="3" name="Picture 2" descr="A person smiling for the camera&#10;&#10;Description automatically generated">
            <a:extLst>
              <a:ext uri="{FF2B5EF4-FFF2-40B4-BE49-F238E27FC236}">
                <a16:creationId xmlns:a16="http://schemas.microsoft.com/office/drawing/2014/main" id="{87079E11-1397-B3FD-1DCB-922670948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2" y="1414894"/>
            <a:ext cx="3301999" cy="33019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950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F088-749A-12AD-794F-8C54B5F9B450}"/>
              </a:ext>
            </a:extLst>
          </p:cNvPr>
          <p:cNvSpPr>
            <a:spLocks noGrp="1"/>
          </p:cNvSpPr>
          <p:nvPr>
            <p:ph type="title"/>
          </p:nvPr>
        </p:nvSpPr>
        <p:spPr>
          <a:xfrm>
            <a:off x="756719" y="2202978"/>
            <a:ext cx="10515600" cy="1325563"/>
          </a:xfrm>
        </p:spPr>
        <p:txBody>
          <a:bodyPr/>
          <a:lstStyle/>
          <a:p>
            <a:pPr algn="ctr"/>
            <a:br>
              <a:rPr lang="en-GB" sz="1800" b="0" i="0" u="none" strike="noStrike" baseline="0" dirty="0">
                <a:solidFill>
                  <a:srgbClr val="000000"/>
                </a:solidFill>
                <a:latin typeface="Aptos" panose="020B0004020202020204" pitchFamily="34" charset="0"/>
              </a:rPr>
            </a:br>
            <a:r>
              <a:rPr lang="en-US" sz="1800" b="0" i="0" u="none" strike="noStrike" baseline="0" dirty="0">
                <a:solidFill>
                  <a:srgbClr val="000000"/>
                </a:solidFill>
                <a:latin typeface="Aptos" panose="020B0004020202020204" pitchFamily="34" charset="0"/>
              </a:rPr>
              <a:t> </a:t>
            </a:r>
            <a:r>
              <a:rPr lang="en-US" sz="2933" b="1" dirty="0">
                <a:solidFill>
                  <a:srgbClr val="00B0F0"/>
                </a:solidFill>
                <a:latin typeface="Aptos" panose="020B0004020202020204" pitchFamily="34" charset="0"/>
                <a:ea typeface="+mn-ea"/>
                <a:cs typeface="+mn-cs"/>
              </a:rPr>
              <a:t>Part I: Opening the Breakout Rooms Allotment 	</a:t>
            </a:r>
            <a:br>
              <a:rPr lang="en-US" sz="2933" b="1" dirty="0">
                <a:solidFill>
                  <a:srgbClr val="00B0F0"/>
                </a:solidFill>
                <a:latin typeface="Aptos" panose="020B0004020202020204" pitchFamily="34" charset="0"/>
                <a:ea typeface="+mn-ea"/>
                <a:cs typeface="+mn-cs"/>
              </a:rPr>
            </a:br>
            <a:endParaRPr lang="en-GB" sz="2933" b="1" dirty="0">
              <a:solidFill>
                <a:srgbClr val="00B0F0"/>
              </a:solidFill>
              <a:latin typeface="Aptos" panose="020B0004020202020204" pitchFamily="34" charset="0"/>
              <a:ea typeface="+mn-ea"/>
              <a:cs typeface="+mn-cs"/>
            </a:endParaRPr>
          </a:p>
        </p:txBody>
      </p:sp>
    </p:spTree>
    <p:extLst>
      <p:ext uri="{BB962C8B-B14F-4D97-AF65-F5344CB8AC3E}">
        <p14:creationId xmlns:p14="http://schemas.microsoft.com/office/powerpoint/2010/main" val="149420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937492B-44B4-587E-346D-745DFD609A9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GB" sz="1200"/>
          </a:p>
        </p:txBody>
      </p:sp>
      <p:sp>
        <p:nvSpPr>
          <p:cNvPr id="30" name="TextBox 29">
            <a:extLst>
              <a:ext uri="{FF2B5EF4-FFF2-40B4-BE49-F238E27FC236}">
                <a16:creationId xmlns:a16="http://schemas.microsoft.com/office/drawing/2014/main" id="{18CD21EA-F339-E806-27F3-1041EED4286A}"/>
              </a:ext>
            </a:extLst>
          </p:cNvPr>
          <p:cNvSpPr txBox="1"/>
          <p:nvPr/>
        </p:nvSpPr>
        <p:spPr>
          <a:xfrm>
            <a:off x="3302000" y="152150"/>
            <a:ext cx="6129337" cy="800219"/>
          </a:xfrm>
          <a:prstGeom prst="rect">
            <a:avLst/>
          </a:prstGeom>
          <a:noFill/>
        </p:spPr>
        <p:txBody>
          <a:bodyPr wrap="square" lIns="60960" tIns="30480" rIns="60960" bIns="30480" anchor="t">
            <a:spAutoFit/>
          </a:bodyPr>
          <a:lstStyle/>
          <a:p>
            <a:pPr algn="ctr"/>
            <a:r>
              <a:rPr lang="en-US" sz="2400" b="1">
                <a:solidFill>
                  <a:schemeClr val="accent6"/>
                </a:solidFill>
                <a:latin typeface="Aptos"/>
              </a:rPr>
              <a:t>Sectoral Expert </a:t>
            </a:r>
            <a:r>
              <a:rPr lang="en-US" sz="2400" b="1" dirty="0">
                <a:solidFill>
                  <a:schemeClr val="accent6"/>
                </a:solidFill>
                <a:latin typeface="Aptos"/>
              </a:rPr>
              <a:t>Moderators </a:t>
            </a:r>
          </a:p>
          <a:p>
            <a:pPr algn="ctr"/>
            <a:r>
              <a:rPr lang="en-US" sz="2400" b="1" dirty="0">
                <a:solidFill>
                  <a:schemeClr val="accent6"/>
                </a:solidFill>
                <a:latin typeface="Aptos"/>
              </a:rPr>
              <a:t>Day 2</a:t>
            </a:r>
          </a:p>
        </p:txBody>
      </p:sp>
      <p:sp>
        <p:nvSpPr>
          <p:cNvPr id="31" name="TextBox 30">
            <a:extLst>
              <a:ext uri="{FF2B5EF4-FFF2-40B4-BE49-F238E27FC236}">
                <a16:creationId xmlns:a16="http://schemas.microsoft.com/office/drawing/2014/main" id="{8CF52178-478B-BE0B-CF6D-D14C2C4762CC}"/>
              </a:ext>
            </a:extLst>
          </p:cNvPr>
          <p:cNvSpPr txBox="1"/>
          <p:nvPr/>
        </p:nvSpPr>
        <p:spPr>
          <a:xfrm>
            <a:off x="2743200" y="1386110"/>
            <a:ext cx="3003532" cy="1960024"/>
          </a:xfrm>
          <a:prstGeom prst="rect">
            <a:avLst/>
          </a:prstGeom>
          <a:noFill/>
        </p:spPr>
        <p:txBody>
          <a:bodyPr wrap="square">
            <a:spAutoFit/>
          </a:bodyPr>
          <a:lstStyle/>
          <a:p>
            <a:r>
              <a:rPr lang="en-US" sz="1200" b="1" dirty="0">
                <a:solidFill>
                  <a:srgbClr val="00B0F0"/>
                </a:solidFill>
                <a:latin typeface="Aptos" panose="020B0004020202020204" pitchFamily="34" charset="0"/>
              </a:rPr>
              <a:t>Chawanangwa Nyirenda – TOURISM MODERATOR</a:t>
            </a:r>
          </a:p>
          <a:p>
            <a:endParaRPr lang="en-US" sz="1200" dirty="0"/>
          </a:p>
          <a:p>
            <a:r>
              <a:rPr lang="en-US" sz="1067" dirty="0">
                <a:solidFill>
                  <a:srgbClr val="000000"/>
                </a:solidFill>
                <a:latin typeface="Aptos" panose="020B0004020202020204" pitchFamily="34" charset="0"/>
              </a:rPr>
              <a:t>Climate-Induced Loss and Damage Specialist, UNEP</a:t>
            </a:r>
          </a:p>
          <a:p>
            <a:endParaRPr lang="en-US" sz="1067" dirty="0">
              <a:solidFill>
                <a:srgbClr val="000000"/>
              </a:solidFill>
              <a:latin typeface="Aptos" panose="020B0004020202020204" pitchFamily="34" charset="0"/>
            </a:endParaRPr>
          </a:p>
          <a:p>
            <a:pPr indent="-190510">
              <a:buFont typeface="Arial" panose="020B0604020202020204" pitchFamily="34" charset="0"/>
              <a:buChar char="•"/>
            </a:pPr>
            <a:r>
              <a:rPr lang="en-US" sz="1067" dirty="0">
                <a:solidFill>
                  <a:srgbClr val="000000"/>
                </a:solidFill>
                <a:latin typeface="Aptos" panose="020B0004020202020204" pitchFamily="34" charset="0"/>
              </a:rPr>
              <a:t>Engaged in shaping UNEP's position and strategic direction on climate-induced L&amp;D tracking</a:t>
            </a:r>
          </a:p>
          <a:p>
            <a:pPr indent="-190510">
              <a:buFont typeface="Arial" panose="020B0604020202020204" pitchFamily="34" charset="0"/>
              <a:buChar char="•"/>
            </a:pPr>
            <a:r>
              <a:rPr lang="en-US" sz="1067" dirty="0">
                <a:solidFill>
                  <a:srgbClr val="000000"/>
                </a:solidFill>
                <a:latin typeface="Aptos" panose="020B0004020202020204" pitchFamily="34" charset="0"/>
              </a:rPr>
              <a:t> Supports negotiations process under UNFCCC</a:t>
            </a:r>
            <a:endParaRPr lang="en-GB" sz="1067" dirty="0">
              <a:solidFill>
                <a:srgbClr val="000000"/>
              </a:solidFill>
              <a:latin typeface="Aptos" panose="020B0004020202020204" pitchFamily="34" charset="0"/>
            </a:endParaRPr>
          </a:p>
        </p:txBody>
      </p:sp>
      <p:sp>
        <p:nvSpPr>
          <p:cNvPr id="32" name="TextBox 31">
            <a:extLst>
              <a:ext uri="{FF2B5EF4-FFF2-40B4-BE49-F238E27FC236}">
                <a16:creationId xmlns:a16="http://schemas.microsoft.com/office/drawing/2014/main" id="{BA2DFEAD-A951-1D2A-4932-704B035817E6}"/>
              </a:ext>
            </a:extLst>
          </p:cNvPr>
          <p:cNvSpPr txBox="1"/>
          <p:nvPr/>
        </p:nvSpPr>
        <p:spPr>
          <a:xfrm>
            <a:off x="8827805" y="2209800"/>
            <a:ext cx="2775984" cy="2103781"/>
          </a:xfrm>
          <a:prstGeom prst="rect">
            <a:avLst/>
          </a:prstGeom>
          <a:noFill/>
        </p:spPr>
        <p:txBody>
          <a:bodyPr wrap="square">
            <a:spAutoFit/>
          </a:bodyPr>
          <a:lstStyle/>
          <a:p>
            <a:r>
              <a:rPr lang="en-US" sz="1200" b="1" dirty="0">
                <a:solidFill>
                  <a:srgbClr val="00B0F0"/>
                </a:solidFill>
                <a:latin typeface="Aptos" panose="020B0004020202020204" pitchFamily="34" charset="0"/>
              </a:rPr>
              <a:t>Arthur </a:t>
            </a:r>
            <a:r>
              <a:rPr lang="en-US" sz="1200" b="1" dirty="0" err="1">
                <a:solidFill>
                  <a:srgbClr val="00B0F0"/>
                </a:solidFill>
                <a:latin typeface="Aptos" panose="020B0004020202020204" pitchFamily="34" charset="0"/>
              </a:rPr>
              <a:t>Wyns</a:t>
            </a:r>
            <a:r>
              <a:rPr lang="en-US" sz="1200" b="1" dirty="0">
                <a:solidFill>
                  <a:srgbClr val="00B0F0"/>
                </a:solidFill>
                <a:latin typeface="Aptos" panose="020B0004020202020204" pitchFamily="34" charset="0"/>
              </a:rPr>
              <a:t> – HEALTH MODERATOR  </a:t>
            </a:r>
          </a:p>
          <a:p>
            <a:endParaRPr lang="en-US" sz="1200" dirty="0">
              <a:solidFill>
                <a:srgbClr val="000000"/>
              </a:solidFill>
              <a:latin typeface="Aptos" panose="020B0004020202020204" pitchFamily="34" charset="0"/>
            </a:endParaRPr>
          </a:p>
          <a:p>
            <a:r>
              <a:rPr lang="en-US" sz="1067" dirty="0">
                <a:solidFill>
                  <a:srgbClr val="000000"/>
                </a:solidFill>
                <a:latin typeface="Aptos" panose="020B0004020202020204" pitchFamily="34" charset="0"/>
              </a:rPr>
              <a:t>Research fellow, University of Melbourne </a:t>
            </a:r>
          </a:p>
          <a:p>
            <a:endParaRPr lang="en-US" sz="1067" dirty="0">
              <a:solidFill>
                <a:srgbClr val="000000"/>
              </a:solidFill>
              <a:latin typeface="Aptos" panose="020B0004020202020204" pitchFamily="34" charset="0"/>
            </a:endParaRPr>
          </a:p>
          <a:p>
            <a:pPr marL="190510" indent="-190510">
              <a:buFont typeface="Arial" panose="020B0604020202020204" pitchFamily="34" charset="0"/>
              <a:buChar char="•"/>
            </a:pPr>
            <a:r>
              <a:rPr lang="en-US" sz="1067" dirty="0">
                <a:solidFill>
                  <a:srgbClr val="000000"/>
                </a:solidFill>
                <a:latin typeface="Aptos" panose="020B0004020202020204" pitchFamily="34" charset="0"/>
              </a:rPr>
              <a:t>Arthur </a:t>
            </a:r>
            <a:r>
              <a:rPr lang="en-US" sz="1067" dirty="0" err="1">
                <a:solidFill>
                  <a:srgbClr val="000000"/>
                </a:solidFill>
                <a:latin typeface="Aptos" panose="020B0004020202020204" pitchFamily="34" charset="0"/>
              </a:rPr>
              <a:t>Wyns</a:t>
            </a:r>
            <a:r>
              <a:rPr lang="en-US" sz="1067" dirty="0">
                <a:solidFill>
                  <a:srgbClr val="000000"/>
                </a:solidFill>
                <a:latin typeface="Aptos" panose="020B0004020202020204" pitchFamily="34" charset="0"/>
              </a:rPr>
              <a:t> is the former health advisor to the COP28 Presidency, and the former climate change advisor to the World Health Organization. </a:t>
            </a:r>
          </a:p>
          <a:p>
            <a:pPr marL="190510" indent="-190510">
              <a:buFont typeface="Arial" panose="020B0604020202020204" pitchFamily="34" charset="0"/>
              <a:buChar char="•"/>
            </a:pPr>
            <a:r>
              <a:rPr lang="en-US" sz="1067" dirty="0">
                <a:solidFill>
                  <a:srgbClr val="000000"/>
                </a:solidFill>
                <a:latin typeface="Aptos" panose="020B0004020202020204" pitchFamily="34" charset="0"/>
              </a:rPr>
              <a:t>He is a research fellow at the University of Melbourne and an editor of the Journal of Climate Change and Health.</a:t>
            </a:r>
          </a:p>
          <a:p>
            <a:pPr marL="190510" indent="-190510">
              <a:buFont typeface="Arial" panose="020B0604020202020204" pitchFamily="34" charset="0"/>
              <a:buChar char="•"/>
            </a:pPr>
            <a:endParaRPr lang="en-GB" sz="1067" dirty="0"/>
          </a:p>
        </p:txBody>
      </p:sp>
      <p:sp>
        <p:nvSpPr>
          <p:cNvPr id="33" name="TextBox 32">
            <a:extLst>
              <a:ext uri="{FF2B5EF4-FFF2-40B4-BE49-F238E27FC236}">
                <a16:creationId xmlns:a16="http://schemas.microsoft.com/office/drawing/2014/main" id="{7D72ABF8-9BB2-5622-8155-CD16CF0CE6F3}"/>
              </a:ext>
            </a:extLst>
          </p:cNvPr>
          <p:cNvSpPr txBox="1"/>
          <p:nvPr/>
        </p:nvSpPr>
        <p:spPr>
          <a:xfrm>
            <a:off x="2190750" y="3643696"/>
            <a:ext cx="4884469" cy="3416063"/>
          </a:xfrm>
          <a:prstGeom prst="rect">
            <a:avLst/>
          </a:prstGeom>
          <a:noFill/>
        </p:spPr>
        <p:txBody>
          <a:bodyPr wrap="square">
            <a:spAutoFit/>
          </a:bodyPr>
          <a:lstStyle/>
          <a:p>
            <a:pPr>
              <a:lnSpc>
                <a:spcPct val="107000"/>
              </a:lnSpc>
              <a:spcAft>
                <a:spcPts val="800"/>
              </a:spcAft>
            </a:pPr>
            <a:r>
              <a:rPr lang="en-GB" sz="1200" b="1" dirty="0">
                <a:solidFill>
                  <a:srgbClr val="00B0F0"/>
                </a:solidFill>
                <a:latin typeface="Aptos" panose="020B0004020202020204" pitchFamily="34" charset="0"/>
              </a:rPr>
              <a:t>Ileana </a:t>
            </a:r>
            <a:r>
              <a:rPr lang="en-GB" sz="1200" b="1" dirty="0" err="1">
                <a:solidFill>
                  <a:srgbClr val="00B0F0"/>
                </a:solidFill>
                <a:latin typeface="Aptos" panose="020B0004020202020204" pitchFamily="34" charset="0"/>
              </a:rPr>
              <a:t>Sînziana</a:t>
            </a:r>
            <a:r>
              <a:rPr lang="en-GB" sz="1200" b="1" dirty="0">
                <a:solidFill>
                  <a:srgbClr val="00B0F0"/>
                </a:solidFill>
                <a:latin typeface="Aptos" panose="020B0004020202020204" pitchFamily="34" charset="0"/>
              </a:rPr>
              <a:t> </a:t>
            </a:r>
            <a:r>
              <a:rPr lang="en-US" sz="1200" b="1" dirty="0">
                <a:solidFill>
                  <a:srgbClr val="00B0F0"/>
                </a:solidFill>
                <a:latin typeface="Aptos" panose="020B0004020202020204" pitchFamily="34" charset="0"/>
              </a:rPr>
              <a:t>PUȘCAȘ</a:t>
            </a:r>
            <a:endParaRPr lang="en-GB" sz="1200" b="1" dirty="0">
              <a:solidFill>
                <a:srgbClr val="00B0F0"/>
              </a:solidFill>
              <a:latin typeface="Aptos" panose="020B0004020202020204" pitchFamily="34" charset="0"/>
            </a:endParaRPr>
          </a:p>
          <a:p>
            <a:r>
              <a:rPr lang="en-GB" sz="1200" b="1" dirty="0">
                <a:solidFill>
                  <a:srgbClr val="00B0F0"/>
                </a:solidFill>
                <a:latin typeface="Aptos" panose="020B0004020202020204" pitchFamily="34" charset="0"/>
              </a:rPr>
              <a:t>– HUMAN MOBILITY MODERATOR</a:t>
            </a:r>
          </a:p>
          <a:p>
            <a:endParaRPr lang="en-GB" sz="1067" dirty="0">
              <a:solidFill>
                <a:srgbClr val="000000"/>
              </a:solidFill>
              <a:latin typeface="Aptos" panose="020B0004020202020204" pitchFamily="34" charset="0"/>
            </a:endParaRPr>
          </a:p>
          <a:p>
            <a:pPr>
              <a:lnSpc>
                <a:spcPct val="107000"/>
              </a:lnSpc>
              <a:spcAft>
                <a:spcPts val="8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Climate Migration Senior Expert- </a:t>
            </a:r>
            <a:r>
              <a:rPr lang="en-GB" sz="1050" dirty="0">
                <a:effectLst/>
                <a:latin typeface="Calibri" panose="020F0502020204030204" pitchFamily="34" charset="0"/>
                <a:ea typeface="Calibri" panose="020F0502020204030204" pitchFamily="34" charset="0"/>
                <a:cs typeface="Times New Roman" panose="02020603050405020304" pitchFamily="18" charset="0"/>
              </a:rPr>
              <a:t>Climate Action Division, International Organization for Migration Geneva, Switzerland</a:t>
            </a:r>
          </a:p>
          <a:p>
            <a:pPr marL="171450" indent="-171450">
              <a:buFont typeface="Arial" panose="020B0604020202020204" pitchFamily="34" charset="0"/>
              <a:buChar char="•"/>
            </a:pPr>
            <a:r>
              <a:rPr lang="en-US" sz="1100" dirty="0"/>
              <a:t>Ileana has worked on migration, climate change, and risk reduction since 2016, including roles with IOM and the Platform on Disaster Displacement (PDD).</a:t>
            </a:r>
          </a:p>
          <a:p>
            <a:endParaRPr lang="en-US" sz="1100" dirty="0">
              <a:solidFill>
                <a:srgbClr val="000000"/>
              </a:solidFill>
              <a:latin typeface="Aptos" panose="020B0004020202020204" pitchFamily="34" charset="0"/>
            </a:endParaRPr>
          </a:p>
          <a:p>
            <a:pPr marL="171450" indent="-171450">
              <a:buFont typeface="Arial" panose="020B0604020202020204" pitchFamily="34" charset="0"/>
              <a:buChar char="•"/>
            </a:pPr>
            <a:r>
              <a:rPr lang="en-US" sz="1100" dirty="0"/>
              <a:t>She leads IOM’s engagement with UNFCCC and climate commitments under the Global Compact for Migration, including COP28 and Loss and Damage Fund deliberations.</a:t>
            </a:r>
            <a:endParaRPr lang="en-GB" sz="1067" dirty="0">
              <a:solidFill>
                <a:srgbClr val="000000"/>
              </a:solidFill>
              <a:latin typeface="Aptos" panose="020B0004020202020204" pitchFamily="34" charset="0"/>
            </a:endParaRPr>
          </a:p>
          <a:p>
            <a:endParaRPr lang="en-GB" sz="1067" dirty="0">
              <a:solidFill>
                <a:srgbClr val="000000"/>
              </a:solidFill>
              <a:latin typeface="Aptos" panose="020B0004020202020204" pitchFamily="34" charset="0"/>
            </a:endParaRPr>
          </a:p>
          <a:p>
            <a:pPr marL="171450" indent="-171450">
              <a:buFont typeface="Arial" panose="020B0604020202020204" pitchFamily="34" charset="0"/>
              <a:buChar char="•"/>
            </a:pPr>
            <a:r>
              <a:rPr lang="en-US" sz="1100" dirty="0"/>
              <a:t>Her work spans policy, research, and operations in areas such as the UNFCCC Task Force on Displacement and regional migration processes, and she served on the Technical Support Unit for loss and damage finance.</a:t>
            </a:r>
            <a:endParaRPr lang="en-GB" sz="1067" dirty="0">
              <a:solidFill>
                <a:srgbClr val="000000"/>
              </a:solidFill>
              <a:latin typeface="Aptos" panose="020B0004020202020204" pitchFamily="34" charset="0"/>
            </a:endParaRPr>
          </a:p>
          <a:p>
            <a:endParaRPr lang="en-GB" sz="1200" dirty="0"/>
          </a:p>
          <a:p>
            <a:endParaRPr lang="en-GB" sz="1200" dirty="0"/>
          </a:p>
        </p:txBody>
      </p:sp>
      <p:pic>
        <p:nvPicPr>
          <p:cNvPr id="3" name="Picture 2" descr="A person with his arms crossed&#10;&#10;Description automatically generated">
            <a:extLst>
              <a:ext uri="{FF2B5EF4-FFF2-40B4-BE49-F238E27FC236}">
                <a16:creationId xmlns:a16="http://schemas.microsoft.com/office/drawing/2014/main" id="{C152BE4B-5E5E-4430-9C21-A45A8C9EF1B9}"/>
              </a:ext>
            </a:extLst>
          </p:cNvPr>
          <p:cNvPicPr>
            <a:picLocks noChangeAspect="1"/>
          </p:cNvPicPr>
          <p:nvPr/>
        </p:nvPicPr>
        <p:blipFill>
          <a:blip r:embed="rId2">
            <a:extLst>
              <a:ext uri="{28A0092B-C50C-407E-A947-70E740481C1C}">
                <a14:useLocalDpi xmlns:a14="http://schemas.microsoft.com/office/drawing/2010/main" val="0"/>
              </a:ext>
            </a:extLst>
          </a:blip>
          <a:srcRect l="35188" t="10740" r="27286" b="38149"/>
          <a:stretch/>
        </p:blipFill>
        <p:spPr>
          <a:xfrm>
            <a:off x="609600" y="1486648"/>
            <a:ext cx="1902926" cy="17276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A person sitting at a table with a computer&#10;&#10;Description automatically generated">
            <a:extLst>
              <a:ext uri="{FF2B5EF4-FFF2-40B4-BE49-F238E27FC236}">
                <a16:creationId xmlns:a16="http://schemas.microsoft.com/office/drawing/2014/main" id="{87C7FECE-6EEE-DD0F-DD31-FB4E67939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209800"/>
            <a:ext cx="1912497" cy="18609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A person smiling at camera&#10;&#10;Description automatically generated">
            <a:extLst>
              <a:ext uri="{FF2B5EF4-FFF2-40B4-BE49-F238E27FC236}">
                <a16:creationId xmlns:a16="http://schemas.microsoft.com/office/drawing/2014/main" id="{BE58C12B-94C5-291A-B82E-840E90A3A4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64" y="3924299"/>
            <a:ext cx="1539240" cy="2308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971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B28F-0AA2-AE00-1705-461FAFE7302A}"/>
              </a:ext>
            </a:extLst>
          </p:cNvPr>
          <p:cNvSpPr>
            <a:spLocks noGrp="1"/>
          </p:cNvSpPr>
          <p:nvPr>
            <p:ph type="ctrTitle"/>
          </p:nvPr>
        </p:nvSpPr>
        <p:spPr/>
        <p:txBody>
          <a:bodyPr>
            <a:normAutofit/>
          </a:bodyPr>
          <a:lstStyle/>
          <a:p>
            <a:r>
              <a:rPr lang="en-US" sz="4000" b="1" dirty="0">
                <a:solidFill>
                  <a:srgbClr val="00B0F0"/>
                </a:solidFill>
                <a:latin typeface="Aptos" panose="020B0004020202020204" pitchFamily="34" charset="0"/>
                <a:ea typeface="+mn-ea"/>
                <a:cs typeface="+mn-cs"/>
              </a:rPr>
              <a:t>Time for Break</a:t>
            </a:r>
            <a:endParaRPr lang="en-GB" sz="4000" b="1" dirty="0">
              <a:solidFill>
                <a:srgbClr val="00B0F0"/>
              </a:solidFill>
              <a:latin typeface="Aptos" panose="020B0004020202020204" pitchFamily="34" charset="0"/>
              <a:ea typeface="+mn-ea"/>
              <a:cs typeface="+mn-cs"/>
            </a:endParaRPr>
          </a:p>
        </p:txBody>
      </p:sp>
    </p:spTree>
    <p:extLst>
      <p:ext uri="{BB962C8B-B14F-4D97-AF65-F5344CB8AC3E}">
        <p14:creationId xmlns:p14="http://schemas.microsoft.com/office/powerpoint/2010/main" val="1094012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1517</Words>
  <Application>Microsoft Office PowerPoint</Application>
  <PresentationFormat>Widescreen</PresentationFormat>
  <Paragraphs>169</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Calibri</vt:lpstr>
      <vt:lpstr>Symbol</vt:lpstr>
      <vt:lpstr>Wingdings</vt:lpstr>
      <vt:lpstr>Office Theme</vt:lpstr>
      <vt:lpstr>PowerPoint Presentation</vt:lpstr>
      <vt:lpstr>PowerPoint Presentation</vt:lpstr>
      <vt:lpstr>Developing Best Practice Loss and Damage Indicators and Reporting Tools </vt:lpstr>
      <vt:lpstr>PowerPoint Presentation</vt:lpstr>
      <vt:lpstr>PowerPoint Presentation</vt:lpstr>
      <vt:lpstr>PowerPoint Presentation</vt:lpstr>
      <vt:lpstr>  Part I: Opening the Breakout Rooms Allotment   </vt:lpstr>
      <vt:lpstr>PowerPoint Presentation</vt:lpstr>
      <vt:lpstr>Time for Break</vt:lpstr>
      <vt:lpstr>Part II – Group Presentations and General Discussion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Fatemeh Bakhtiari</dc:creator>
  <cp:lastModifiedBy>Fatemeh Bakhtiari</cp:lastModifiedBy>
  <cp:revision>3</cp:revision>
  <dcterms:created xsi:type="dcterms:W3CDTF">2024-10-07T09:45:00Z</dcterms:created>
  <dcterms:modified xsi:type="dcterms:W3CDTF">2024-10-07T15:23:16Z</dcterms:modified>
</cp:coreProperties>
</file>