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4"/>
  </p:sldMasterIdLst>
  <p:notesMasterIdLst>
    <p:notesMasterId r:id="rId3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x="12192000"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5" roundtripDataSignature="AMtx7mjs/SDkX6J+md08R6f7jWVFiAw1V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E26D6-5EA6-49B5-A27C-1B0EA991B933}" v="2" dt="2025-12-03T13:23:14.664"/>
  </p1510:revLst>
</p1510:revInfo>
</file>

<file path=ppt/tableStyles.xml><?xml version="1.0" encoding="utf-8"?>
<a:tblStyleLst xmlns:a="http://schemas.openxmlformats.org/drawingml/2006/main" def="{9E067391-B82A-453A-A23F-1E92B03EFE9A}">
  <a:tblStyle styleId="{9E067391-B82A-453A-A23F-1E92B03EFE9A}" styleName="Table_0">
    <a:wholeTbl>
      <a:tcTxStyle b="off" i="off">
        <a:font>
          <a:latin typeface="Calibri"/>
          <a:ea typeface="Calibri"/>
          <a:cs typeface="Calibri"/>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BF5"/>
          </a:solidFill>
        </a:fill>
      </a:tcStyle>
    </a:wholeTbl>
    <a:band1H>
      <a:tcTxStyle/>
      <a:tcStyle>
        <a:tcBdr/>
        <a:fill>
          <a:solidFill>
            <a:srgbClr val="CDD4EA"/>
          </a:solidFill>
        </a:fill>
      </a:tcStyle>
    </a:band1H>
    <a:band2H>
      <a:tcTxStyle/>
      <a:tcStyle>
        <a:tcBdr/>
      </a:tcStyle>
    </a:band2H>
    <a:band1V>
      <a:tcTxStyle/>
      <a:tcStyle>
        <a:tcBdr/>
        <a:fill>
          <a:solidFill>
            <a:srgbClr val="CDD4EA"/>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0" d="100"/>
          <a:sy n="120" d="100"/>
        </p:scale>
        <p:origin x="19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customschemas.google.com/relationships/presentationmetadata" Target="metadata"/><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indy Charlery" userId="5dcb94ff-1d44-4409-8edf-44c0fbc79f1c" providerId="ADAL" clId="{44C2AA6C-7759-4FEF-AA9B-98CF1763FAFD}"/>
    <pc:docChg chg="modSld">
      <pc:chgData name="Lindy Charlery" userId="5dcb94ff-1d44-4409-8edf-44c0fbc79f1c" providerId="ADAL" clId="{44C2AA6C-7759-4FEF-AA9B-98CF1763FAFD}" dt="2025-12-03T13:28:57.027" v="181" actId="14100"/>
      <pc:docMkLst>
        <pc:docMk/>
      </pc:docMkLst>
      <pc:sldChg chg="addSp modSp mod">
        <pc:chgData name="Lindy Charlery" userId="5dcb94ff-1d44-4409-8edf-44c0fbc79f1c" providerId="ADAL" clId="{44C2AA6C-7759-4FEF-AA9B-98CF1763FAFD}" dt="2025-12-03T13:28:57.027" v="181" actId="14100"/>
        <pc:sldMkLst>
          <pc:docMk/>
          <pc:sldMk cId="0" sldId="258"/>
        </pc:sldMkLst>
        <pc:spChg chg="add mod">
          <ac:chgData name="Lindy Charlery" userId="5dcb94ff-1d44-4409-8edf-44c0fbc79f1c" providerId="ADAL" clId="{44C2AA6C-7759-4FEF-AA9B-98CF1763FAFD}" dt="2025-12-03T13:28:47.577" v="180" actId="1035"/>
          <ac:spMkLst>
            <pc:docMk/>
            <pc:sldMk cId="0" sldId="258"/>
            <ac:spMk id="2" creationId="{B33C84A0-D9AB-2151-FCA9-72C3A922DBAB}"/>
          </ac:spMkLst>
        </pc:spChg>
        <pc:spChg chg="mod">
          <ac:chgData name="Lindy Charlery" userId="5dcb94ff-1d44-4409-8edf-44c0fbc79f1c" providerId="ADAL" clId="{44C2AA6C-7759-4FEF-AA9B-98CF1763FAFD}" dt="2025-12-03T13:28:57.027" v="181" actId="14100"/>
          <ac:spMkLst>
            <pc:docMk/>
            <pc:sldMk cId="0" sldId="258"/>
            <ac:spMk id="58" creationId="{00000000-0000-0000-0000-000000000000}"/>
          </ac:spMkLst>
        </pc:spChg>
        <pc:picChg chg="mod">
          <ac:chgData name="Lindy Charlery" userId="5dcb94ff-1d44-4409-8edf-44c0fbc79f1c" providerId="ADAL" clId="{44C2AA6C-7759-4FEF-AA9B-98CF1763FAFD}" dt="2025-12-03T13:26:16.310" v="138" actId="1038"/>
          <ac:picMkLst>
            <pc:docMk/>
            <pc:sldMk cId="0" sldId="258"/>
            <ac:picMk id="59" creationId="{00000000-0000-0000-0000-000000000000}"/>
          </ac:picMkLst>
        </pc:picChg>
        <pc:picChg chg="mod">
          <ac:chgData name="Lindy Charlery" userId="5dcb94ff-1d44-4409-8edf-44c0fbc79f1c" providerId="ADAL" clId="{44C2AA6C-7759-4FEF-AA9B-98CF1763FAFD}" dt="2025-12-03T13:26:06.988" v="105" actId="1038"/>
          <ac:picMkLst>
            <pc:docMk/>
            <pc:sldMk cId="0" sldId="258"/>
            <ac:picMk id="60" creationId="{00000000-0000-0000-0000-000000000000}"/>
          </ac:picMkLst>
        </pc:picChg>
        <pc:picChg chg="mod">
          <ac:chgData name="Lindy Charlery" userId="5dcb94ff-1d44-4409-8edf-44c0fbc79f1c" providerId="ADAL" clId="{44C2AA6C-7759-4FEF-AA9B-98CF1763FAFD}" dt="2025-12-03T13:26:00.857" v="80" actId="1038"/>
          <ac:picMkLst>
            <pc:docMk/>
            <pc:sldMk cId="0" sldId="258"/>
            <ac:picMk id="61" creationId="{00000000-0000-0000-0000-000000000000}"/>
          </ac:picMkLst>
        </pc:pic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file:///C:\Users\Cecilia\Documents\Alejandra\Continuidad\UNEP\SISTEMATIZACI&#211;N\AMENAZAS%20POR%20SECTOR%2025.08.25.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Cecilia\Documents\Alejandra\Continuidad\UNEP\Entregables\D2.1\Anexos%20Informe_para%20ppt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Cecilia\Documents\Alejandra\Continuidad\UNEP\Entregables\D2.1\Anexos%20Informe_para%20ppte.xlsx" TargetMode="External"/><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Amenazas consideradas por PSA</a:t>
            </a:r>
            <a:r>
              <a:rPr lang="es-CL" baseline="0"/>
              <a:t> en relación a sus menciones explicitas en las medidas y acciones de cada plan</a:t>
            </a:r>
            <a:endParaRPr lang="es-CL"/>
          </a:p>
        </c:rich>
      </c:tx>
      <c:layout>
        <c:manualLayout>
          <c:xMode val="edge"/>
          <c:yMode val="edge"/>
          <c:x val="0.12117350944591097"/>
          <c:y val="1.7359853357081248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manualLayout>
          <c:layoutTarget val="inner"/>
          <c:xMode val="edge"/>
          <c:yMode val="edge"/>
          <c:x val="6.297880302725295E-2"/>
          <c:y val="0.12721559497842228"/>
          <c:w val="0.92500595243413819"/>
          <c:h val="0.58799149832736097"/>
        </c:manualLayout>
      </c:layout>
      <c:lineChart>
        <c:grouping val="standard"/>
        <c:varyColors val="0"/>
        <c:ser>
          <c:idx val="0"/>
          <c:order val="0"/>
          <c:tx>
            <c:strRef>
              <c:f>Hoja1!$B$5</c:f>
              <c:strCache>
                <c:ptCount val="1"/>
                <c:pt idx="0">
                  <c:v>Amenazas en Analisis de Riesgo</c:v>
                </c:pt>
              </c:strCache>
            </c:strRef>
          </c:tx>
          <c:spPr>
            <a:ln w="28575" cap="rnd">
              <a:solidFill>
                <a:schemeClr val="accent2"/>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C00000"/>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Hoja1!$C$4:$N$4</c:f>
              <c:strCache>
                <c:ptCount val="12"/>
                <c:pt idx="0">
                  <c:v>PESCA</c:v>
                </c:pt>
                <c:pt idx="1">
                  <c:v>TURISMO</c:v>
                </c:pt>
                <c:pt idx="2">
                  <c:v>SALUD</c:v>
                </c:pt>
                <c:pt idx="3">
                  <c:v>MINERIA</c:v>
                </c:pt>
                <c:pt idx="4">
                  <c:v>TRANSPORTE</c:v>
                </c:pt>
                <c:pt idx="5">
                  <c:v>Z. COSTERA</c:v>
                </c:pt>
                <c:pt idx="6">
                  <c:v>INFRAESTRUCTURA</c:v>
                </c:pt>
                <c:pt idx="7">
                  <c:v>ENERGÍA</c:v>
                </c:pt>
                <c:pt idx="8">
                  <c:v>SILVOAGROPECUARIO</c:v>
                </c:pt>
                <c:pt idx="9">
                  <c:v>BIODIVERSIDAD</c:v>
                </c:pt>
                <c:pt idx="10">
                  <c:v>RRHH</c:v>
                </c:pt>
                <c:pt idx="11">
                  <c:v>CUIDADES</c:v>
                </c:pt>
              </c:strCache>
            </c:strRef>
          </c:cat>
          <c:val>
            <c:numRef>
              <c:f>Hoja1!$C$5:$N$5</c:f>
              <c:numCache>
                <c:formatCode>General</c:formatCode>
                <c:ptCount val="12"/>
                <c:pt idx="0">
                  <c:v>17</c:v>
                </c:pt>
                <c:pt idx="1">
                  <c:v>13</c:v>
                </c:pt>
                <c:pt idx="2">
                  <c:v>13</c:v>
                </c:pt>
                <c:pt idx="3">
                  <c:v>8</c:v>
                </c:pt>
                <c:pt idx="4">
                  <c:v>16</c:v>
                </c:pt>
                <c:pt idx="5">
                  <c:v>16</c:v>
                </c:pt>
                <c:pt idx="6">
                  <c:v>23</c:v>
                </c:pt>
                <c:pt idx="7">
                  <c:v>17</c:v>
                </c:pt>
                <c:pt idx="8">
                  <c:v>13</c:v>
                </c:pt>
                <c:pt idx="9">
                  <c:v>14</c:v>
                </c:pt>
                <c:pt idx="10">
                  <c:v>10</c:v>
                </c:pt>
                <c:pt idx="11">
                  <c:v>11</c:v>
                </c:pt>
              </c:numCache>
            </c:numRef>
          </c:val>
          <c:smooth val="0"/>
          <c:extLst>
            <c:ext xmlns:c16="http://schemas.microsoft.com/office/drawing/2014/chart" uri="{C3380CC4-5D6E-409C-BE32-E72D297353CC}">
              <c16:uniqueId val="{00000000-8E9F-4F0E-B9D4-B39639B87EEB}"/>
            </c:ext>
          </c:extLst>
        </c:ser>
        <c:ser>
          <c:idx val="1"/>
          <c:order val="1"/>
          <c:tx>
            <c:strRef>
              <c:f>Hoja1!$B$6</c:f>
              <c:strCache>
                <c:ptCount val="1"/>
                <c:pt idx="0">
                  <c:v>Medidas</c:v>
                </c:pt>
              </c:strCache>
            </c:strRef>
          </c:tx>
          <c:spPr>
            <a:ln w="28575" cap="rnd">
              <a:solidFill>
                <a:schemeClr val="accent4"/>
              </a:solidFill>
              <a:round/>
            </a:ln>
            <a:effectLst/>
          </c:spPr>
          <c:marker>
            <c:symbol val="none"/>
          </c:marker>
          <c:cat>
            <c:strRef>
              <c:f>Hoja1!$C$4:$N$4</c:f>
              <c:strCache>
                <c:ptCount val="12"/>
                <c:pt idx="0">
                  <c:v>PESCA</c:v>
                </c:pt>
                <c:pt idx="1">
                  <c:v>TURISMO</c:v>
                </c:pt>
                <c:pt idx="2">
                  <c:v>SALUD</c:v>
                </c:pt>
                <c:pt idx="3">
                  <c:v>MINERIA</c:v>
                </c:pt>
                <c:pt idx="4">
                  <c:v>TRANSPORTE</c:v>
                </c:pt>
                <c:pt idx="5">
                  <c:v>Z. COSTERA</c:v>
                </c:pt>
                <c:pt idx="6">
                  <c:v>INFRAESTRUCTURA</c:v>
                </c:pt>
                <c:pt idx="7">
                  <c:v>ENERGÍA</c:v>
                </c:pt>
                <c:pt idx="8">
                  <c:v>SILVOAGROPECUARIO</c:v>
                </c:pt>
                <c:pt idx="9">
                  <c:v>BIODIVERSIDAD</c:v>
                </c:pt>
                <c:pt idx="10">
                  <c:v>RRHH</c:v>
                </c:pt>
                <c:pt idx="11">
                  <c:v>CUIDADES</c:v>
                </c:pt>
              </c:strCache>
            </c:strRef>
          </c:cat>
          <c:val>
            <c:numRef>
              <c:f>Hoja1!$C$6:$N$6</c:f>
              <c:numCache>
                <c:formatCode>General</c:formatCode>
                <c:ptCount val="12"/>
                <c:pt idx="0">
                  <c:v>0</c:v>
                </c:pt>
                <c:pt idx="1">
                  <c:v>1</c:v>
                </c:pt>
                <c:pt idx="2">
                  <c:v>3</c:v>
                </c:pt>
                <c:pt idx="3">
                  <c:v>2</c:v>
                </c:pt>
                <c:pt idx="4">
                  <c:v>2</c:v>
                </c:pt>
                <c:pt idx="5">
                  <c:v>1</c:v>
                </c:pt>
                <c:pt idx="6">
                  <c:v>1</c:v>
                </c:pt>
                <c:pt idx="7">
                  <c:v>0</c:v>
                </c:pt>
                <c:pt idx="8">
                  <c:v>11</c:v>
                </c:pt>
                <c:pt idx="9">
                  <c:v>2</c:v>
                </c:pt>
                <c:pt idx="10">
                  <c:v>1</c:v>
                </c:pt>
                <c:pt idx="11">
                  <c:v>11</c:v>
                </c:pt>
              </c:numCache>
            </c:numRef>
          </c:val>
          <c:smooth val="0"/>
          <c:extLst>
            <c:ext xmlns:c16="http://schemas.microsoft.com/office/drawing/2014/chart" uri="{C3380CC4-5D6E-409C-BE32-E72D297353CC}">
              <c16:uniqueId val="{00000001-8E9F-4F0E-B9D4-B39639B87EEB}"/>
            </c:ext>
          </c:extLst>
        </c:ser>
        <c:ser>
          <c:idx val="2"/>
          <c:order val="2"/>
          <c:tx>
            <c:strRef>
              <c:f>Hoja1!$B$7</c:f>
              <c:strCache>
                <c:ptCount val="1"/>
                <c:pt idx="0">
                  <c:v>Acciones</c:v>
                </c:pt>
              </c:strCache>
            </c:strRef>
          </c:tx>
          <c:spPr>
            <a:ln w="28575" cap="rnd">
              <a:solidFill>
                <a:schemeClr val="accent6"/>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accent6">
                        <a:lumMod val="75000"/>
                      </a:schemeClr>
                    </a:solidFill>
                    <a:latin typeface="+mn-lt"/>
                    <a:ea typeface="+mn-ea"/>
                    <a:cs typeface="+mn-cs"/>
                  </a:defRPr>
                </a:pPr>
                <a:endParaRPr lang="es-CL"/>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Hoja1!$C$4:$N$4</c:f>
              <c:strCache>
                <c:ptCount val="12"/>
                <c:pt idx="0">
                  <c:v>PESCA</c:v>
                </c:pt>
                <c:pt idx="1">
                  <c:v>TURISMO</c:v>
                </c:pt>
                <c:pt idx="2">
                  <c:v>SALUD</c:v>
                </c:pt>
                <c:pt idx="3">
                  <c:v>MINERIA</c:v>
                </c:pt>
                <c:pt idx="4">
                  <c:v>TRANSPORTE</c:v>
                </c:pt>
                <c:pt idx="5">
                  <c:v>Z. COSTERA</c:v>
                </c:pt>
                <c:pt idx="6">
                  <c:v>INFRAESTRUCTURA</c:v>
                </c:pt>
                <c:pt idx="7">
                  <c:v>ENERGÍA</c:v>
                </c:pt>
                <c:pt idx="8">
                  <c:v>SILVOAGROPECUARIO</c:v>
                </c:pt>
                <c:pt idx="9">
                  <c:v>BIODIVERSIDAD</c:v>
                </c:pt>
                <c:pt idx="10">
                  <c:v>RRHH</c:v>
                </c:pt>
                <c:pt idx="11">
                  <c:v>CUIDADES</c:v>
                </c:pt>
              </c:strCache>
            </c:strRef>
          </c:cat>
          <c:val>
            <c:numRef>
              <c:f>Hoja1!$C$7:$N$7</c:f>
              <c:numCache>
                <c:formatCode>General</c:formatCode>
                <c:ptCount val="12"/>
                <c:pt idx="0">
                  <c:v>0</c:v>
                </c:pt>
                <c:pt idx="1">
                  <c:v>1</c:v>
                </c:pt>
                <c:pt idx="2">
                  <c:v>4</c:v>
                </c:pt>
                <c:pt idx="3">
                  <c:v>4</c:v>
                </c:pt>
                <c:pt idx="4">
                  <c:v>2</c:v>
                </c:pt>
                <c:pt idx="5">
                  <c:v>0</c:v>
                </c:pt>
                <c:pt idx="6">
                  <c:v>5</c:v>
                </c:pt>
                <c:pt idx="7">
                  <c:v>9</c:v>
                </c:pt>
                <c:pt idx="8">
                  <c:v>10</c:v>
                </c:pt>
                <c:pt idx="9">
                  <c:v>3</c:v>
                </c:pt>
                <c:pt idx="10">
                  <c:v>2</c:v>
                </c:pt>
                <c:pt idx="11">
                  <c:v>12</c:v>
                </c:pt>
              </c:numCache>
            </c:numRef>
          </c:val>
          <c:smooth val="0"/>
          <c:extLst>
            <c:ext xmlns:c16="http://schemas.microsoft.com/office/drawing/2014/chart" uri="{C3380CC4-5D6E-409C-BE32-E72D297353CC}">
              <c16:uniqueId val="{00000002-8E9F-4F0E-B9D4-B39639B87EEB}"/>
            </c:ext>
          </c:extLst>
        </c:ser>
        <c:dLbls>
          <c:showLegendKey val="0"/>
          <c:showVal val="0"/>
          <c:showCatName val="0"/>
          <c:showSerName val="0"/>
          <c:showPercent val="0"/>
          <c:showBubbleSize val="0"/>
        </c:dLbls>
        <c:smooth val="0"/>
        <c:axId val="191903472"/>
        <c:axId val="237897280"/>
      </c:lineChart>
      <c:catAx>
        <c:axId val="191903472"/>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Planes</a:t>
                </a:r>
                <a:r>
                  <a:rPr lang="es-CL" baseline="0"/>
                  <a:t> sectoriales de Adaptación</a:t>
                </a:r>
                <a:endParaRPr lang="es-CL"/>
              </a:p>
            </c:rich>
          </c:tx>
          <c:overlay val="0"/>
          <c:spPr>
            <a:noFill/>
            <a:ln>
              <a:noFill/>
            </a:ln>
            <a:effectLst/>
          </c:spPr>
          <c:txPr>
            <a:bodyPr rot="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237897280"/>
        <c:crosses val="autoZero"/>
        <c:auto val="1"/>
        <c:lblAlgn val="ctr"/>
        <c:lblOffset val="100"/>
        <c:noMultiLvlLbl val="0"/>
      </c:catAx>
      <c:valAx>
        <c:axId val="237897280"/>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s-CL"/>
                  <a:t>Cantidad</a:t>
                </a:r>
                <a:r>
                  <a:rPr lang="es-CL" baseline="0"/>
                  <a:t> de Amenazas Consideradas</a:t>
                </a:r>
                <a:endParaRPr lang="es-CL"/>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s-CL"/>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crossAx val="191903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a:t>Evaluación</a:t>
            </a:r>
            <a:r>
              <a:rPr lang="es-CL" baseline="0"/>
              <a:t> de indicadores de medidas por plan</a:t>
            </a:r>
            <a:endParaRPr lang="es-CL"/>
          </a:p>
        </c:rich>
      </c:tx>
      <c:layout>
        <c:manualLayout>
          <c:xMode val="edge"/>
          <c:yMode val="edge"/>
          <c:x val="0.12842776048342797"/>
          <c:y val="6.0185185185185182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79F6-4923-A1DC-2EBB7E312D77}"/>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79F6-4923-A1DC-2EBB7E312D77}"/>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79F6-4923-A1DC-2EBB7E312D77}"/>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79F6-4923-A1DC-2EBB7E312D77}"/>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Hoja1!$C$4:$C$7</c:f>
              <c:strCache>
                <c:ptCount val="4"/>
                <c:pt idx="0">
                  <c:v>Claros</c:v>
                </c:pt>
                <c:pt idx="1">
                  <c:v>Regulares</c:v>
                </c:pt>
                <c:pt idx="2">
                  <c:v>Deficiente </c:v>
                </c:pt>
                <c:pt idx="3">
                  <c:v>No tiene</c:v>
                </c:pt>
              </c:strCache>
            </c:strRef>
          </c:cat>
          <c:val>
            <c:numRef>
              <c:f>Hoja1!$D$4:$D$7</c:f>
              <c:numCache>
                <c:formatCode>General</c:formatCode>
                <c:ptCount val="4"/>
                <c:pt idx="0">
                  <c:v>7</c:v>
                </c:pt>
                <c:pt idx="1">
                  <c:v>3</c:v>
                </c:pt>
                <c:pt idx="2">
                  <c:v>1</c:v>
                </c:pt>
                <c:pt idx="3">
                  <c:v>1</c:v>
                </c:pt>
              </c:numCache>
            </c:numRef>
          </c:val>
          <c:extLst>
            <c:ext xmlns:c16="http://schemas.microsoft.com/office/drawing/2014/chart" uri="{C3380CC4-5D6E-409C-BE32-E72D297353CC}">
              <c16:uniqueId val="{00000008-79F6-4923-A1DC-2EBB7E312D7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CL" sz="1400" b="0" i="0" baseline="0">
                <a:effectLst/>
              </a:rPr>
              <a:t>Evaluación de indicadores de acciones por plan</a:t>
            </a:r>
            <a:endParaRPr lang="es-CL" sz="1400">
              <a:effectLst/>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s-CL"/>
        </a:p>
      </c:txPr>
    </c:title>
    <c:autoTitleDeleted val="0"/>
    <c:plotArea>
      <c:layout/>
      <c:pieChart>
        <c:varyColors val="1"/>
        <c:ser>
          <c:idx val="0"/>
          <c:order val="0"/>
          <c:dPt>
            <c:idx val="0"/>
            <c:bubble3D val="0"/>
            <c:spPr>
              <a:solidFill>
                <a:schemeClr val="accent6"/>
              </a:solidFill>
              <a:ln w="19050">
                <a:solidFill>
                  <a:schemeClr val="lt1"/>
                </a:solidFill>
              </a:ln>
              <a:effectLst/>
            </c:spPr>
            <c:extLst>
              <c:ext xmlns:c16="http://schemas.microsoft.com/office/drawing/2014/chart" uri="{C3380CC4-5D6E-409C-BE32-E72D297353CC}">
                <c16:uniqueId val="{00000001-C15F-4D8D-AE40-A7E4A4B73A4C}"/>
              </c:ext>
            </c:extLst>
          </c:dPt>
          <c:dPt>
            <c:idx val="1"/>
            <c:bubble3D val="0"/>
            <c:spPr>
              <a:solidFill>
                <a:schemeClr val="accent5"/>
              </a:solidFill>
              <a:ln w="19050">
                <a:solidFill>
                  <a:schemeClr val="lt1"/>
                </a:solidFill>
              </a:ln>
              <a:effectLst/>
            </c:spPr>
            <c:extLst>
              <c:ext xmlns:c16="http://schemas.microsoft.com/office/drawing/2014/chart" uri="{C3380CC4-5D6E-409C-BE32-E72D297353CC}">
                <c16:uniqueId val="{00000003-C15F-4D8D-AE40-A7E4A4B73A4C}"/>
              </c:ext>
            </c:extLst>
          </c:dPt>
          <c:dPt>
            <c:idx val="2"/>
            <c:bubble3D val="0"/>
            <c:spPr>
              <a:solidFill>
                <a:schemeClr val="accent4"/>
              </a:solidFill>
              <a:ln w="19050">
                <a:solidFill>
                  <a:schemeClr val="lt1"/>
                </a:solidFill>
              </a:ln>
              <a:effectLst/>
            </c:spPr>
            <c:extLst>
              <c:ext xmlns:c16="http://schemas.microsoft.com/office/drawing/2014/chart" uri="{C3380CC4-5D6E-409C-BE32-E72D297353CC}">
                <c16:uniqueId val="{00000005-C15F-4D8D-AE40-A7E4A4B73A4C}"/>
              </c:ext>
            </c:extLst>
          </c:dPt>
          <c:dPt>
            <c:idx val="3"/>
            <c:bubble3D val="0"/>
            <c:spPr>
              <a:solidFill>
                <a:schemeClr val="accent6">
                  <a:lumMod val="60000"/>
                </a:schemeClr>
              </a:solidFill>
              <a:ln w="19050">
                <a:solidFill>
                  <a:schemeClr val="lt1"/>
                </a:solidFill>
              </a:ln>
              <a:effectLst/>
            </c:spPr>
            <c:extLst>
              <c:ext xmlns:c16="http://schemas.microsoft.com/office/drawing/2014/chart" uri="{C3380CC4-5D6E-409C-BE32-E72D297353CC}">
                <c16:uniqueId val="{00000007-C15F-4D8D-AE40-A7E4A4B73A4C}"/>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mn-lt"/>
                    <a:ea typeface="+mn-ea"/>
                    <a:cs typeface="+mn-cs"/>
                  </a:defRPr>
                </a:pPr>
                <a:endParaRPr lang="es-CL"/>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Hoja1!$C$14:$C$17</c:f>
              <c:strCache>
                <c:ptCount val="4"/>
                <c:pt idx="0">
                  <c:v>Claros</c:v>
                </c:pt>
                <c:pt idx="1">
                  <c:v>Regulares</c:v>
                </c:pt>
                <c:pt idx="2">
                  <c:v>Deficiente </c:v>
                </c:pt>
                <c:pt idx="3">
                  <c:v>No tiene</c:v>
                </c:pt>
              </c:strCache>
            </c:strRef>
          </c:cat>
          <c:val>
            <c:numRef>
              <c:f>Hoja1!$D$14:$D$17</c:f>
              <c:numCache>
                <c:formatCode>General</c:formatCode>
                <c:ptCount val="4"/>
                <c:pt idx="0">
                  <c:v>6</c:v>
                </c:pt>
                <c:pt idx="1">
                  <c:v>4</c:v>
                </c:pt>
                <c:pt idx="2">
                  <c:v>1</c:v>
                </c:pt>
                <c:pt idx="3">
                  <c:v>1</c:v>
                </c:pt>
              </c:numCache>
            </c:numRef>
          </c:val>
          <c:extLst>
            <c:ext xmlns:c16="http://schemas.microsoft.com/office/drawing/2014/chart" uri="{C3380CC4-5D6E-409C-BE32-E72D297353CC}">
              <c16:uniqueId val="{00000008-C15F-4D8D-AE40-A7E4A4B73A4C}"/>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CL"/>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s-CL"/>
    </a:p>
  </c:txPr>
  <c:externalData r:id="rId3">
    <c:autoUpdate val="0"/>
  </c:externalData>
</c:chartSpace>
</file>

<file path=ppt/charts/colors1.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s-CL"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
        <p:cNvGrpSpPr/>
        <p:nvPr/>
      </p:nvGrpSpPr>
      <p:grpSpPr>
        <a:xfrm>
          <a:off x="0" y="0"/>
          <a:ext cx="0" cy="0"/>
          <a:chOff x="0" y="0"/>
          <a:chExt cx="0" cy="0"/>
        </a:xfrm>
      </p:grpSpPr>
      <p:sp>
        <p:nvSpPr>
          <p:cNvPr id="39" name="Google Shape;39;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 name="Google Shape;40;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4" name="Google Shape;17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2" name="Google Shape;182;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s-CL"/>
              <a:t>Infra= transporte, embalses , criterios en sistemas de inversión y pre inversión y 2 en gestión de residuos de construcción (1 posdesastres)</a:t>
            </a:r>
            <a:endParaRPr/>
          </a:p>
        </p:txBody>
      </p:sp>
      <p:sp>
        <p:nvSpPr>
          <p:cNvPr id="189" name="Google Shape;189;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200"/>
              <a:buFont typeface="Calibri"/>
              <a:buNone/>
            </a:pPr>
            <a:r>
              <a:rPr lang="es-CL" sz="1200">
                <a:solidFill>
                  <a:schemeClr val="dk1"/>
                </a:solidFill>
                <a:latin typeface="Calibri"/>
                <a:ea typeface="Calibri"/>
                <a:cs typeface="Calibri"/>
                <a:sym typeface="Calibri"/>
              </a:rPr>
              <a:t>7 reportes de llos planes de adaptación, desde el 2016 que los hacemos , estimando los avances de cada uno de los planes, con un año de desfase, </a:t>
            </a:r>
            <a:endParaRPr/>
          </a:p>
        </p:txBody>
      </p:sp>
      <p:sp>
        <p:nvSpPr>
          <p:cNvPr id="199" name="Google Shape;199;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p1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7" name="Google Shape;247;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9" name="Google Shape;259;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0"/>
        <p:cNvGrpSpPr/>
        <p:nvPr/>
      </p:nvGrpSpPr>
      <p:grpSpPr>
        <a:xfrm>
          <a:off x="0" y="0"/>
          <a:ext cx="0" cy="0"/>
          <a:chOff x="0" y="0"/>
          <a:chExt cx="0" cy="0"/>
        </a:xfrm>
      </p:grpSpPr>
      <p:sp>
        <p:nvSpPr>
          <p:cNvPr id="281" name="Google Shape;281;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2" name="Google Shape;282;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
        <p:cNvGrpSpPr/>
        <p:nvPr/>
      </p:nvGrpSpPr>
      <p:grpSpPr>
        <a:xfrm>
          <a:off x="0" y="0"/>
          <a:ext cx="0" cy="0"/>
          <a:chOff x="0" y="0"/>
          <a:chExt cx="0" cy="0"/>
        </a:xfrm>
      </p:grpSpPr>
      <p:sp>
        <p:nvSpPr>
          <p:cNvPr id="49" name="Google Shape;49;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 name="Google Shape;50;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8" name="Google Shape;288;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Google Shape;293;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4" name="Google Shape;294;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2" name="Google Shape;332;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438150" algn="just" rtl="0">
              <a:spcBef>
                <a:spcPts val="0"/>
              </a:spcBef>
              <a:spcAft>
                <a:spcPts val="0"/>
              </a:spcAft>
              <a:buClr>
                <a:schemeClr val="dk1"/>
              </a:buClr>
              <a:buSzPts val="1200"/>
              <a:buFont typeface="Calibri"/>
              <a:buNone/>
            </a:pPr>
            <a:endParaRPr sz="1200">
              <a:solidFill>
                <a:srgbClr val="595959"/>
              </a:solidFill>
              <a:latin typeface="Verdana"/>
              <a:ea typeface="Verdana"/>
              <a:cs typeface="Verdana"/>
              <a:sym typeface="Verdana"/>
            </a:endParaRPr>
          </a:p>
          <a:p>
            <a:pPr marL="0" lvl="0" indent="0" algn="l" rtl="0">
              <a:spcBef>
                <a:spcPts val="0"/>
              </a:spcBef>
              <a:spcAft>
                <a:spcPts val="0"/>
              </a:spcAft>
              <a:buNone/>
            </a:pPr>
            <a:endParaRPr/>
          </a:p>
        </p:txBody>
      </p:sp>
      <p:sp>
        <p:nvSpPr>
          <p:cNvPr id="333" name="Google Shape;333;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8" name="Google Shape;338;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5" name="Google Shape;355;p2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514350" lvl="0" indent="-438150" algn="just" rtl="0">
              <a:spcBef>
                <a:spcPts val="0"/>
              </a:spcBef>
              <a:spcAft>
                <a:spcPts val="0"/>
              </a:spcAft>
              <a:buClr>
                <a:schemeClr val="dk1"/>
              </a:buClr>
              <a:buSzPts val="1200"/>
              <a:buFont typeface="Calibri"/>
              <a:buNone/>
            </a:pPr>
            <a:endParaRPr sz="1200">
              <a:solidFill>
                <a:srgbClr val="595959"/>
              </a:solidFill>
              <a:latin typeface="Verdana"/>
              <a:ea typeface="Verdana"/>
              <a:cs typeface="Verdana"/>
              <a:sym typeface="Verdana"/>
            </a:endParaRPr>
          </a:p>
          <a:p>
            <a:pPr marL="0" lvl="0" indent="0" algn="l" rtl="0">
              <a:spcBef>
                <a:spcPts val="0"/>
              </a:spcBef>
              <a:spcAft>
                <a:spcPts val="0"/>
              </a:spcAft>
              <a:buNone/>
            </a:pPr>
            <a:endParaRPr/>
          </a:p>
        </p:txBody>
      </p:sp>
      <p:sp>
        <p:nvSpPr>
          <p:cNvPr id="356" name="Google Shape;356;p2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2"/>
        <p:cNvGrpSpPr/>
        <p:nvPr/>
      </p:nvGrpSpPr>
      <p:grpSpPr>
        <a:xfrm>
          <a:off x="0" y="0"/>
          <a:ext cx="0" cy="0"/>
          <a:chOff x="0" y="0"/>
          <a:chExt cx="0" cy="0"/>
        </a:xfrm>
      </p:grpSpPr>
      <p:sp>
        <p:nvSpPr>
          <p:cNvPr id="363" name="Google Shape;363;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4" name="Google Shape;364;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3"/>
        <p:cNvGrpSpPr/>
        <p:nvPr/>
      </p:nvGrpSpPr>
      <p:grpSpPr>
        <a:xfrm>
          <a:off x="0" y="0"/>
          <a:ext cx="0" cy="0"/>
          <a:chOff x="0" y="0"/>
          <a:chExt cx="0" cy="0"/>
        </a:xfrm>
      </p:grpSpPr>
      <p:sp>
        <p:nvSpPr>
          <p:cNvPr id="374" name="Google Shape;374;p2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5" name="Google Shape;375;p2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p2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0" name="Google Shape;38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
        <p:cNvGrpSpPr/>
        <p:nvPr/>
      </p:nvGrpSpPr>
      <p:grpSpPr>
        <a:xfrm>
          <a:off x="0" y="0"/>
          <a:ext cx="0" cy="0"/>
          <a:chOff x="0" y="0"/>
          <a:chExt cx="0" cy="0"/>
        </a:xfrm>
      </p:grpSpPr>
      <p:sp>
        <p:nvSpPr>
          <p:cNvPr id="54" name="Google Shape;54;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 name="Google Shape;55;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 name="Google Shape;56;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 name="Google Shape;65;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CL"/>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 name="Google Shape;8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9" name="Google Shape;9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3" name="Google Shape;11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7" name="Google Shape;167;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Portada">
  <p:cSld name="1_Portada">
    <p:bg>
      <p:bgPr>
        <a:blipFill>
          <a:blip r:embed="rId2">
            <a:alphaModFix/>
          </a:blip>
          <a:stretch>
            <a:fillRect/>
          </a:stretch>
        </a:blipFill>
        <a:effectLst/>
      </p:bgPr>
    </p:bg>
    <p:spTree>
      <p:nvGrpSpPr>
        <p:cNvPr id="1" name="Shape 15"/>
        <p:cNvGrpSpPr/>
        <p:nvPr/>
      </p:nvGrpSpPr>
      <p:grpSpPr>
        <a:xfrm>
          <a:off x="0" y="0"/>
          <a:ext cx="0" cy="0"/>
          <a:chOff x="0" y="0"/>
          <a:chExt cx="0" cy="0"/>
        </a:xfrm>
      </p:grpSpPr>
      <p:sp>
        <p:nvSpPr>
          <p:cNvPr id="16" name="Google Shape;16;p31"/>
          <p:cNvSpPr txBox="1">
            <a:spLocks noGrp="1"/>
          </p:cNvSpPr>
          <p:nvPr>
            <p:ph type="title"/>
          </p:nvPr>
        </p:nvSpPr>
        <p:spPr>
          <a:xfrm>
            <a:off x="838200" y="2339259"/>
            <a:ext cx="10515600" cy="8377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lt1"/>
              </a:buClr>
              <a:buSzPts val="4000"/>
              <a:buFont typeface="Verdana"/>
              <a:buNone/>
              <a:defRPr sz="4000" b="1" i="0">
                <a:solidFill>
                  <a:schemeClr val="lt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31"/>
          <p:cNvSpPr txBox="1">
            <a:spLocks noGrp="1"/>
          </p:cNvSpPr>
          <p:nvPr>
            <p:ph type="body" idx="1"/>
          </p:nvPr>
        </p:nvSpPr>
        <p:spPr>
          <a:xfrm>
            <a:off x="2882212" y="3264816"/>
            <a:ext cx="6427574" cy="346738"/>
          </a:xfrm>
          <a:prstGeom prst="rect">
            <a:avLst/>
          </a:prstGeom>
          <a:noFill/>
          <a:ln>
            <a:noFill/>
          </a:ln>
        </p:spPr>
        <p:txBody>
          <a:bodyPr spcFirstLastPara="1" wrap="square" lIns="91425" tIns="45700" rIns="91425" bIns="45700" anchor="t" anchorCtr="0">
            <a:noAutofit/>
          </a:bodyPr>
          <a:lstStyle>
            <a:lvl1pPr marL="457200" lvl="0" indent="-228600" algn="ctr">
              <a:lnSpc>
                <a:spcPct val="90000"/>
              </a:lnSpc>
              <a:spcBef>
                <a:spcPts val="1000"/>
              </a:spcBef>
              <a:spcAft>
                <a:spcPts val="0"/>
              </a:spcAft>
              <a:buClr>
                <a:schemeClr val="lt1"/>
              </a:buClr>
              <a:buSzPts val="2800"/>
              <a:buNone/>
              <a:defRPr sz="2800">
                <a:solidFill>
                  <a:schemeClr val="lt1"/>
                </a:solidFil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8" name="Google Shape;18;p31"/>
          <p:cNvSpPr txBox="1">
            <a:spLocks noGrp="1"/>
          </p:cNvSpPr>
          <p:nvPr>
            <p:ph type="body" idx="2"/>
          </p:nvPr>
        </p:nvSpPr>
        <p:spPr>
          <a:xfrm>
            <a:off x="4101379" y="1989474"/>
            <a:ext cx="3989238" cy="2619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chemeClr val="lt1"/>
              </a:buClr>
              <a:buSzPts val="1600"/>
              <a:buNone/>
              <a:defRPr sz="1600"/>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Portadilla">
  <p:cSld name="2_Portadilla">
    <p:bg>
      <p:bgPr>
        <a:blipFill>
          <a:blip r:embed="rId2">
            <a:alphaModFix/>
          </a:blip>
          <a:stretch>
            <a:fillRect/>
          </a:stretch>
        </a:blipFill>
        <a:effectLst/>
      </p:bgPr>
    </p:bg>
    <p:spTree>
      <p:nvGrpSpPr>
        <p:cNvPr id="1" name="Shape 19"/>
        <p:cNvGrpSpPr/>
        <p:nvPr/>
      </p:nvGrpSpPr>
      <p:grpSpPr>
        <a:xfrm>
          <a:off x="0" y="0"/>
          <a:ext cx="0" cy="0"/>
          <a:chOff x="0" y="0"/>
          <a:chExt cx="0" cy="0"/>
        </a:xfrm>
      </p:grpSpPr>
      <p:sp>
        <p:nvSpPr>
          <p:cNvPr id="20" name="Google Shape;20;p32"/>
          <p:cNvSpPr txBox="1">
            <a:spLocks noGrp="1"/>
          </p:cNvSpPr>
          <p:nvPr>
            <p:ph type="title"/>
          </p:nvPr>
        </p:nvSpPr>
        <p:spPr>
          <a:xfrm>
            <a:off x="838200" y="2279843"/>
            <a:ext cx="10515600" cy="837710"/>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0B4581"/>
              </a:buClr>
              <a:buSzPts val="4600"/>
              <a:buFont typeface="Verdana"/>
              <a:buNone/>
              <a:defRPr sz="4600" b="1" i="0">
                <a:solidFill>
                  <a:srgbClr val="0B4581"/>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32"/>
          <p:cNvSpPr txBox="1">
            <a:spLocks noGrp="1"/>
          </p:cNvSpPr>
          <p:nvPr>
            <p:ph type="body" idx="1"/>
          </p:nvPr>
        </p:nvSpPr>
        <p:spPr>
          <a:xfrm>
            <a:off x="4201159" y="3264816"/>
            <a:ext cx="3789682" cy="346738"/>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000"/>
              </a:spcBef>
              <a:spcAft>
                <a:spcPts val="0"/>
              </a:spcAft>
              <a:buClr>
                <a:srgbClr val="0B4581"/>
              </a:buClr>
              <a:buSzPts val="2000"/>
              <a:buNone/>
              <a:defRPr sz="2000">
                <a:solidFill>
                  <a:srgbClr val="0B4581"/>
                </a:solidFil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Lámina interior_op1">
  <p:cSld name="3_Lámina interior_op1">
    <p:bg>
      <p:bgPr>
        <a:blipFill>
          <a:blip r:embed="rId2">
            <a:alphaModFix/>
          </a:blip>
          <a:stretch>
            <a:fillRect/>
          </a:stretch>
        </a:blipFill>
        <a:effectLst/>
      </p:bgPr>
    </p:bg>
    <p:spTree>
      <p:nvGrpSpPr>
        <p:cNvPr id="1" name="Shape 22"/>
        <p:cNvGrpSpPr/>
        <p:nvPr/>
      </p:nvGrpSpPr>
      <p:grpSpPr>
        <a:xfrm>
          <a:off x="0" y="0"/>
          <a:ext cx="0" cy="0"/>
          <a:chOff x="0" y="0"/>
          <a:chExt cx="0" cy="0"/>
        </a:xfrm>
      </p:grpSpPr>
      <p:sp>
        <p:nvSpPr>
          <p:cNvPr id="23" name="Google Shape;23;p33"/>
          <p:cNvSpPr txBox="1">
            <a:spLocks noGrp="1"/>
          </p:cNvSpPr>
          <p:nvPr>
            <p:ph type="body" idx="1"/>
          </p:nvPr>
        </p:nvSpPr>
        <p:spPr>
          <a:xfrm>
            <a:off x="831850" y="623078"/>
            <a:ext cx="10515600" cy="518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B4581"/>
              </a:buClr>
              <a:buSzPts val="4000"/>
              <a:buNone/>
              <a:defRPr sz="4000" b="1" i="0">
                <a:solidFill>
                  <a:srgbClr val="0B4581"/>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4" name="Google Shape;24;p33"/>
          <p:cNvSpPr txBox="1">
            <a:spLocks noGrp="1"/>
          </p:cNvSpPr>
          <p:nvPr>
            <p:ph type="body" idx="2"/>
          </p:nvPr>
        </p:nvSpPr>
        <p:spPr>
          <a:xfrm>
            <a:off x="3821113" y="1991656"/>
            <a:ext cx="7569200" cy="35845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C4581"/>
              </a:buClr>
              <a:buSzPts val="2000"/>
              <a:buNone/>
              <a:defRPr sz="2000">
                <a:solidFill>
                  <a:srgbClr val="0C4581"/>
                </a:solidFil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5_Dos objetos">
  <p:cSld name="5_Dos objetos">
    <p:bg>
      <p:bgPr>
        <a:blipFill>
          <a:blip r:embed="rId2">
            <a:alphaModFix/>
          </a:blip>
          <a:stretch>
            <a:fillRect/>
          </a:stretch>
        </a:blipFill>
        <a:effectLst/>
      </p:bgPr>
    </p:bg>
    <p:spTree>
      <p:nvGrpSpPr>
        <p:cNvPr id="1" name="Shape 25"/>
        <p:cNvGrpSpPr/>
        <p:nvPr/>
      </p:nvGrpSpPr>
      <p:grpSpPr>
        <a:xfrm>
          <a:off x="0" y="0"/>
          <a:ext cx="0" cy="0"/>
          <a:chOff x="0" y="0"/>
          <a:chExt cx="0" cy="0"/>
        </a:xfrm>
      </p:grpSpPr>
      <p:sp>
        <p:nvSpPr>
          <p:cNvPr id="26" name="Google Shape;26;p34"/>
          <p:cNvSpPr txBox="1">
            <a:spLocks noGrp="1"/>
          </p:cNvSpPr>
          <p:nvPr>
            <p:ph type="body" idx="1"/>
          </p:nvPr>
        </p:nvSpPr>
        <p:spPr>
          <a:xfrm>
            <a:off x="838200" y="1485090"/>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7" name="Google Shape;27;p34"/>
          <p:cNvSpPr txBox="1">
            <a:spLocks noGrp="1"/>
          </p:cNvSpPr>
          <p:nvPr>
            <p:ph type="body" idx="2"/>
          </p:nvPr>
        </p:nvSpPr>
        <p:spPr>
          <a:xfrm>
            <a:off x="6172200" y="1484313"/>
            <a:ext cx="5181600" cy="4351337"/>
          </a:xfrm>
          <a:prstGeom prst="rect">
            <a:avLst/>
          </a:prstGeom>
          <a:noFill/>
          <a:ln>
            <a:noFill/>
          </a:ln>
        </p:spPr>
        <p:txBody>
          <a:bodyPr spcFirstLastPara="1" wrap="square" lIns="91425" tIns="45700" rIns="91425" bIns="45700" anchor="t" anchorCtr="0">
            <a:normAutofit/>
          </a:bodyPr>
          <a:lstStyle>
            <a:lvl1pPr marL="457200" lvl="0" indent="-381000" algn="l">
              <a:lnSpc>
                <a:spcPct val="90000"/>
              </a:lnSpc>
              <a:spcBef>
                <a:spcPts val="1000"/>
              </a:spcBef>
              <a:spcAft>
                <a:spcPts val="0"/>
              </a:spcAft>
              <a:buClr>
                <a:srgbClr val="0C4581"/>
              </a:buClr>
              <a:buSzPts val="2400"/>
              <a:buChar char="•"/>
              <a:defRPr sz="2400">
                <a:solidFill>
                  <a:srgbClr val="0C4581"/>
                </a:solidFill>
              </a:defRPr>
            </a:lvl1pPr>
            <a:lvl2pPr marL="914400" lvl="1" indent="-355600" algn="l">
              <a:lnSpc>
                <a:spcPct val="90000"/>
              </a:lnSpc>
              <a:spcBef>
                <a:spcPts val="500"/>
              </a:spcBef>
              <a:spcAft>
                <a:spcPts val="0"/>
              </a:spcAft>
              <a:buClr>
                <a:srgbClr val="0C4581"/>
              </a:buClr>
              <a:buSzPts val="2000"/>
              <a:buChar char="•"/>
              <a:defRPr sz="2000">
                <a:solidFill>
                  <a:srgbClr val="0C4581"/>
                </a:solidFill>
              </a:defRPr>
            </a:lvl2pPr>
            <a:lvl3pPr marL="1371600" lvl="2" indent="-342900" algn="l">
              <a:lnSpc>
                <a:spcPct val="90000"/>
              </a:lnSpc>
              <a:spcBef>
                <a:spcPts val="500"/>
              </a:spcBef>
              <a:spcAft>
                <a:spcPts val="0"/>
              </a:spcAft>
              <a:buClr>
                <a:srgbClr val="0C4581"/>
              </a:buClr>
              <a:buSzPts val="1800"/>
              <a:buChar char="•"/>
              <a:defRPr sz="1800">
                <a:solidFill>
                  <a:srgbClr val="0C4581"/>
                </a:solidFill>
              </a:defRPr>
            </a:lvl3pPr>
            <a:lvl4pPr marL="1828800" lvl="3" indent="-330200" algn="l">
              <a:lnSpc>
                <a:spcPct val="90000"/>
              </a:lnSpc>
              <a:spcBef>
                <a:spcPts val="500"/>
              </a:spcBef>
              <a:spcAft>
                <a:spcPts val="0"/>
              </a:spcAft>
              <a:buClr>
                <a:srgbClr val="0C4581"/>
              </a:buClr>
              <a:buSzPts val="1600"/>
              <a:buChar char="•"/>
              <a:defRPr sz="1600">
                <a:solidFill>
                  <a:srgbClr val="0C4581"/>
                </a:solidFill>
              </a:defRPr>
            </a:lvl4pPr>
            <a:lvl5pPr marL="2286000" lvl="4" indent="-330200" algn="l">
              <a:lnSpc>
                <a:spcPct val="90000"/>
              </a:lnSpc>
              <a:spcBef>
                <a:spcPts val="500"/>
              </a:spcBef>
              <a:spcAft>
                <a:spcPts val="0"/>
              </a:spcAft>
              <a:buClr>
                <a:srgbClr val="0C4581"/>
              </a:buClr>
              <a:buSzPts val="1600"/>
              <a:buChar char="•"/>
              <a:defRPr sz="1600">
                <a:solidFill>
                  <a:srgbClr val="0C4581"/>
                </a:solidFill>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8" name="Google Shape;28;p34"/>
          <p:cNvSpPr txBox="1">
            <a:spLocks noGrp="1"/>
          </p:cNvSpPr>
          <p:nvPr>
            <p:ph type="body" idx="3"/>
          </p:nvPr>
        </p:nvSpPr>
        <p:spPr>
          <a:xfrm>
            <a:off x="831850" y="623078"/>
            <a:ext cx="10515600" cy="518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B4581"/>
              </a:buClr>
              <a:buSzPts val="4000"/>
              <a:buNone/>
              <a:defRPr sz="4000" b="1" i="0">
                <a:solidFill>
                  <a:srgbClr val="0B4581"/>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6_Cierre">
  <p:cSld name="6_Cierre">
    <p:bg>
      <p:bgPr>
        <a:blipFill>
          <a:blip r:embed="rId2">
            <a:alphaModFix/>
          </a:blip>
          <a:stretch>
            <a:fillRect/>
          </a:stretch>
        </a:blipFill>
        <a:effectLst/>
      </p:bgPr>
    </p:bg>
    <p:spTree>
      <p:nvGrpSpPr>
        <p:cNvPr id="1" name="Shape 29"/>
        <p:cNvGrpSpPr/>
        <p:nvPr/>
      </p:nvGrpSpPr>
      <p:grpSpPr>
        <a:xfrm>
          <a:off x="0" y="0"/>
          <a:ext cx="0" cy="0"/>
          <a:chOff x="0" y="0"/>
          <a:chExt cx="0" cy="0"/>
        </a:xfrm>
      </p:grpSpPr>
    </p:spTree>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4_Lámina interior_op2">
  <p:cSld name="4_Lámina interior_op2">
    <p:bg>
      <p:bgPr>
        <a:blipFill>
          <a:blip r:embed="rId2">
            <a:alphaModFix/>
          </a:blip>
          <a:stretch>
            <a:fillRect/>
          </a:stretch>
        </a:blipFill>
        <a:effectLst/>
      </p:bgPr>
    </p:bg>
    <p:spTree>
      <p:nvGrpSpPr>
        <p:cNvPr id="1" name="Shape 30"/>
        <p:cNvGrpSpPr/>
        <p:nvPr/>
      </p:nvGrpSpPr>
      <p:grpSpPr>
        <a:xfrm>
          <a:off x="0" y="0"/>
          <a:ext cx="0" cy="0"/>
          <a:chOff x="0" y="0"/>
          <a:chExt cx="0" cy="0"/>
        </a:xfrm>
      </p:grpSpPr>
      <p:sp>
        <p:nvSpPr>
          <p:cNvPr id="31" name="Google Shape;31;p36"/>
          <p:cNvSpPr txBox="1">
            <a:spLocks noGrp="1"/>
          </p:cNvSpPr>
          <p:nvPr>
            <p:ph type="body" idx="1"/>
          </p:nvPr>
        </p:nvSpPr>
        <p:spPr>
          <a:xfrm>
            <a:off x="831850" y="623078"/>
            <a:ext cx="10515600" cy="5183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B4581"/>
              </a:buClr>
              <a:buSzPts val="4000"/>
              <a:buNone/>
              <a:defRPr sz="4000" b="1" i="0">
                <a:solidFill>
                  <a:srgbClr val="0B4581"/>
                </a:solidFill>
                <a:latin typeface="Verdana"/>
                <a:ea typeface="Verdana"/>
                <a:cs typeface="Verdana"/>
                <a:sym typeface="Verdana"/>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2" name="Google Shape;32;p36"/>
          <p:cNvSpPr txBox="1">
            <a:spLocks noGrp="1"/>
          </p:cNvSpPr>
          <p:nvPr>
            <p:ph type="body" idx="2"/>
          </p:nvPr>
        </p:nvSpPr>
        <p:spPr>
          <a:xfrm>
            <a:off x="3821113" y="1991656"/>
            <a:ext cx="7569200" cy="3584575"/>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0C4581"/>
              </a:buClr>
              <a:buSzPts val="2000"/>
              <a:buNone/>
              <a:defRPr sz="2000">
                <a:solidFill>
                  <a:srgbClr val="0C4581"/>
                </a:solidFill>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3"/>
        <p:cNvGrpSpPr/>
        <p:nvPr/>
      </p:nvGrpSpPr>
      <p:grpSpPr>
        <a:xfrm>
          <a:off x="0" y="0"/>
          <a:ext cx="0" cy="0"/>
          <a:chOff x="0" y="0"/>
          <a:chExt cx="0" cy="0"/>
        </a:xfrm>
      </p:grpSpPr>
      <p:sp>
        <p:nvSpPr>
          <p:cNvPr id="34" name="Google Shape;34;p37"/>
          <p:cNvSpPr/>
          <p:nvPr/>
        </p:nvSpPr>
        <p:spPr>
          <a:xfrm>
            <a:off x="1" y="0"/>
            <a:ext cx="12191999" cy="983045"/>
          </a:xfrm>
          <a:prstGeom prst="rect">
            <a:avLst/>
          </a:prstGeom>
          <a:solidFill>
            <a:srgbClr val="2C4C8C"/>
          </a:solidFill>
          <a:ln>
            <a:noFill/>
          </a:ln>
          <a:effectLst>
            <a:outerShdw blurRad="40000" dist="23000" dir="5400000" rotWithShape="0">
              <a:srgbClr val="000000">
                <a:alpha val="34509"/>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Clr>
                <a:schemeClr val="dk1"/>
              </a:buClr>
              <a:buSzPts val="1581"/>
              <a:buFont typeface="Calibri"/>
              <a:buNone/>
            </a:pPr>
            <a:endParaRPr sz="1581" b="0" i="0" u="none" strike="noStrike" cap="none">
              <a:solidFill>
                <a:schemeClr val="lt1"/>
              </a:solidFill>
              <a:latin typeface="Calibri"/>
              <a:ea typeface="Calibri"/>
              <a:cs typeface="Calibri"/>
              <a:sym typeface="Calibri"/>
            </a:endParaRPr>
          </a:p>
        </p:txBody>
      </p:sp>
      <p:sp>
        <p:nvSpPr>
          <p:cNvPr id="35" name="Google Shape;35;p37"/>
          <p:cNvSpPr txBox="1">
            <a:spLocks noGrp="1"/>
          </p:cNvSpPr>
          <p:nvPr>
            <p:ph type="title"/>
          </p:nvPr>
        </p:nvSpPr>
        <p:spPr>
          <a:xfrm>
            <a:off x="609600" y="170786"/>
            <a:ext cx="10972801" cy="1143000"/>
          </a:xfrm>
          <a:prstGeom prst="rect">
            <a:avLst/>
          </a:prstGeom>
          <a:noFill/>
          <a:ln>
            <a:noFill/>
          </a:ln>
        </p:spPr>
        <p:txBody>
          <a:bodyPr spcFirstLastPara="1" wrap="square" lIns="112475" tIns="56225" rIns="112475" bIns="56225" anchor="t" anchorCtr="0">
            <a:normAutofit/>
          </a:bodyPr>
          <a:lstStyle>
            <a:lvl1pPr lvl="0" algn="l">
              <a:lnSpc>
                <a:spcPct val="90000"/>
              </a:lnSpc>
              <a:spcBef>
                <a:spcPts val="0"/>
              </a:spcBef>
              <a:spcAft>
                <a:spcPts val="0"/>
              </a:spcAft>
              <a:buClr>
                <a:srgbClr val="FFFFFF"/>
              </a:buClr>
              <a:buSzPts val="2810"/>
              <a:buFont typeface="Verdana"/>
              <a:buNone/>
              <a:defRPr sz="2810" b="1">
                <a:solidFill>
                  <a:srgbClr val="FFFFFF"/>
                </a:solidFill>
                <a:latin typeface="Verdana"/>
                <a:ea typeface="Verdana"/>
                <a:cs typeface="Verdana"/>
                <a:sym typeface="Verdana"/>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6" name="Google Shape;36;p37"/>
          <p:cNvSpPr txBox="1">
            <a:spLocks noGrp="1"/>
          </p:cNvSpPr>
          <p:nvPr>
            <p:ph type="body" idx="1"/>
          </p:nvPr>
        </p:nvSpPr>
        <p:spPr>
          <a:xfrm>
            <a:off x="609600" y="1600200"/>
            <a:ext cx="10972801" cy="4525963"/>
          </a:xfrm>
          <a:prstGeom prst="rect">
            <a:avLst/>
          </a:prstGeom>
          <a:noFill/>
          <a:ln>
            <a:noFill/>
          </a:ln>
        </p:spPr>
        <p:txBody>
          <a:bodyPr spcFirstLastPara="1" wrap="square" lIns="112475" tIns="56225" rIns="112475" bIns="56225" anchor="t" anchorCtr="0">
            <a:normAutofit/>
          </a:bodyPr>
          <a:lstStyle>
            <a:lvl1pPr marL="457200" lvl="0" indent="-342900" algn="l">
              <a:lnSpc>
                <a:spcPct val="90000"/>
              </a:lnSpc>
              <a:spcBef>
                <a:spcPts val="360"/>
              </a:spcBef>
              <a:spcAft>
                <a:spcPts val="0"/>
              </a:spcAft>
              <a:buClr>
                <a:schemeClr val="dk1"/>
              </a:buClr>
              <a:buSzPts val="1800"/>
              <a:buChar char="•"/>
              <a:defRPr/>
            </a:lvl1pPr>
            <a:lvl2pPr marL="914400" lvl="1" indent="-342900" algn="l">
              <a:lnSpc>
                <a:spcPct val="90000"/>
              </a:lnSpc>
              <a:spcBef>
                <a:spcPts val="360"/>
              </a:spcBef>
              <a:spcAft>
                <a:spcPts val="0"/>
              </a:spcAft>
              <a:buClr>
                <a:schemeClr val="dk1"/>
              </a:buClr>
              <a:buSzPts val="1800"/>
              <a:buChar char="–"/>
              <a:defRPr/>
            </a:lvl2pPr>
            <a:lvl3pPr marL="1371600" lvl="2" indent="-342900" algn="l">
              <a:lnSpc>
                <a:spcPct val="90000"/>
              </a:lnSpc>
              <a:spcBef>
                <a:spcPts val="360"/>
              </a:spcBef>
              <a:spcAft>
                <a:spcPts val="0"/>
              </a:spcAft>
              <a:buClr>
                <a:schemeClr val="dk1"/>
              </a:buClr>
              <a:buSzPts val="1800"/>
              <a:buChar char="•"/>
              <a:defRPr/>
            </a:lvl3pPr>
            <a:lvl4pPr marL="1828800" lvl="3" indent="-342900" algn="l">
              <a:lnSpc>
                <a:spcPct val="90000"/>
              </a:lnSpc>
              <a:spcBef>
                <a:spcPts val="360"/>
              </a:spcBef>
              <a:spcAft>
                <a:spcPts val="0"/>
              </a:spcAft>
              <a:buClr>
                <a:schemeClr val="dk1"/>
              </a:buClr>
              <a:buSzPts val="1800"/>
              <a:buChar char="–"/>
              <a:defRPr/>
            </a:lvl4pPr>
            <a:lvl5pPr marL="2286000" lvl="4" indent="-342900" algn="l">
              <a:lnSpc>
                <a:spcPct val="90000"/>
              </a:lnSpc>
              <a:spcBef>
                <a:spcPts val="360"/>
              </a:spcBef>
              <a:spcAft>
                <a:spcPts val="0"/>
              </a:spcAft>
              <a:buClr>
                <a:schemeClr val="dk1"/>
              </a:buClr>
              <a:buSzPts val="1800"/>
              <a:buChar char="»"/>
              <a:defRPr/>
            </a:lvl5pPr>
            <a:lvl6pPr marL="2743200" lvl="5" indent="-342900" algn="l">
              <a:lnSpc>
                <a:spcPct val="90000"/>
              </a:lnSpc>
              <a:spcBef>
                <a:spcPts val="360"/>
              </a:spcBef>
              <a:spcAft>
                <a:spcPts val="0"/>
              </a:spcAft>
              <a:buClr>
                <a:schemeClr val="dk1"/>
              </a:buClr>
              <a:buSzPts val="1800"/>
              <a:buChar char="•"/>
              <a:defRPr/>
            </a:lvl6pPr>
            <a:lvl7pPr marL="3200400" lvl="6" indent="-342900" algn="l">
              <a:lnSpc>
                <a:spcPct val="90000"/>
              </a:lnSpc>
              <a:spcBef>
                <a:spcPts val="360"/>
              </a:spcBef>
              <a:spcAft>
                <a:spcPts val="0"/>
              </a:spcAft>
              <a:buClr>
                <a:schemeClr val="dk1"/>
              </a:buClr>
              <a:buSzPts val="1800"/>
              <a:buChar char="•"/>
              <a:defRPr/>
            </a:lvl7pPr>
            <a:lvl8pPr marL="3657600" lvl="7" indent="-342900" algn="l">
              <a:lnSpc>
                <a:spcPct val="90000"/>
              </a:lnSpc>
              <a:spcBef>
                <a:spcPts val="360"/>
              </a:spcBef>
              <a:spcAft>
                <a:spcPts val="0"/>
              </a:spcAft>
              <a:buClr>
                <a:schemeClr val="dk1"/>
              </a:buClr>
              <a:buSzPts val="1800"/>
              <a:buChar char="•"/>
              <a:defRPr/>
            </a:lvl8pPr>
            <a:lvl9pPr marL="4114800" lvl="8" indent="-342900" algn="l">
              <a:lnSpc>
                <a:spcPct val="90000"/>
              </a:lnSpc>
              <a:spcBef>
                <a:spcPts val="360"/>
              </a:spcBef>
              <a:spcAft>
                <a:spcPts val="0"/>
              </a:spcAft>
              <a:buClr>
                <a:schemeClr val="dk1"/>
              </a:buClr>
              <a:buSzPts val="1800"/>
              <a:buChar char="•"/>
              <a:defRPr/>
            </a:lvl9pPr>
          </a:lstStyle>
          <a:p>
            <a:endParaRPr/>
          </a:p>
        </p:txBody>
      </p:sp>
      <p:pic>
        <p:nvPicPr>
          <p:cNvPr id="37" name="Google Shape;37;p37" descr="Complemento-Logo-Gobierno-160x14px.png"/>
          <p:cNvPicPr preferRelativeResize="0"/>
          <p:nvPr/>
        </p:nvPicPr>
        <p:blipFill rotWithShape="1">
          <a:blip r:embed="rId2">
            <a:alphaModFix/>
          </a:blip>
          <a:srcRect/>
          <a:stretch/>
        </p:blipFill>
        <p:spPr>
          <a:xfrm rot="10800000" flipH="1">
            <a:off x="9529683" y="6658739"/>
            <a:ext cx="2052718" cy="19926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Verdana"/>
              <a:buNone/>
              <a:defRPr sz="4400" b="0" i="0" u="none" strike="noStrike" cap="none">
                <a:solidFill>
                  <a:schemeClr val="lt1"/>
                </a:solidFill>
                <a:latin typeface="Verdana"/>
                <a:ea typeface="Verdana"/>
                <a:cs typeface="Verdana"/>
                <a:sym typeface="Verdana"/>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3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Verdana"/>
                <a:ea typeface="Verdana"/>
                <a:cs typeface="Verdana"/>
                <a:sym typeface="Verdana"/>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Verdana"/>
                <a:ea typeface="Verdana"/>
                <a:cs typeface="Verdana"/>
                <a:sym typeface="Verdana"/>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Verdana"/>
                <a:ea typeface="Verdana"/>
                <a:cs typeface="Verdana"/>
                <a:sym typeface="Verdana"/>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Verdana"/>
                <a:ea typeface="Verdana"/>
                <a:cs typeface="Verdana"/>
                <a:sym typeface="Verdana"/>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3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3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3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s-CL"/>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42.png"/><Relationship Id="rId5" Type="http://schemas.openxmlformats.org/officeDocument/2006/relationships/image" Target="../media/image41.png"/><Relationship Id="rId10" Type="http://schemas.openxmlformats.org/officeDocument/2006/relationships/image" Target="../media/image46.png"/><Relationship Id="rId4" Type="http://schemas.openxmlformats.org/officeDocument/2006/relationships/image" Target="../media/image40.png"/><Relationship Id="rId9"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4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5.xml"/><Relationship Id="rId1" Type="http://schemas.openxmlformats.org/officeDocument/2006/relationships/slideLayout" Target="../slideLayouts/slideLayout4.xml"/><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7.xml"/><Relationship Id="rId1" Type="http://schemas.openxmlformats.org/officeDocument/2006/relationships/slideLayout" Target="../slideLayouts/slideLayout4.xml"/><Relationship Id="rId4" Type="http://schemas.openxmlformats.org/officeDocument/2006/relationships/chart" Target="../charts/chart3.xml"/></Relationships>
</file>

<file path=ppt/slides/_rels/slide28.xml.rels><?xml version="1.0" encoding="UTF-8" standalone="yes"?>
<Relationships xmlns="http://schemas.openxmlformats.org/package/2006/relationships"><Relationship Id="rId3" Type="http://schemas.openxmlformats.org/officeDocument/2006/relationships/hyperlink" Target="mailto:Amillan@mma.gob.cl" TargetMode="External"/><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7.xml"/><Relationship Id="rId1" Type="http://schemas.openxmlformats.org/officeDocument/2006/relationships/slideLayout" Target="../slideLayouts/slideLayout4.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 Id="rId9" Type="http://schemas.openxmlformats.org/officeDocument/2006/relationships/image" Target="../media/image20.jpg"/></Relationships>
</file>

<file path=ppt/slides/_rels/slide8.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1"/>
        <p:cNvGrpSpPr/>
        <p:nvPr/>
      </p:nvGrpSpPr>
      <p:grpSpPr>
        <a:xfrm>
          <a:off x="0" y="0"/>
          <a:ext cx="0" cy="0"/>
          <a:chOff x="0" y="0"/>
          <a:chExt cx="0" cy="0"/>
        </a:xfrm>
      </p:grpSpPr>
      <p:sp>
        <p:nvSpPr>
          <p:cNvPr id="42" name="Google Shape;42;p1"/>
          <p:cNvSpPr txBox="1">
            <a:spLocks noGrp="1"/>
          </p:cNvSpPr>
          <p:nvPr>
            <p:ph type="title"/>
          </p:nvPr>
        </p:nvSpPr>
        <p:spPr>
          <a:xfrm>
            <a:off x="702843" y="1489341"/>
            <a:ext cx="10515600" cy="837710"/>
          </a:xfrm>
          <a:prstGeom prst="rect">
            <a:avLst/>
          </a:prstGeom>
          <a:noFill/>
          <a:ln>
            <a:noFill/>
          </a:ln>
        </p:spPr>
        <p:txBody>
          <a:bodyPr spcFirstLastPara="1" wrap="square" lIns="91425" tIns="45700" rIns="91425" bIns="45700" anchor="ctr" anchorCtr="0">
            <a:normAutofit fontScale="90000"/>
          </a:bodyPr>
          <a:lstStyle/>
          <a:p>
            <a:pPr marL="0" lvl="0" indent="0" algn="ctr" rtl="0">
              <a:lnSpc>
                <a:spcPct val="90000"/>
              </a:lnSpc>
              <a:spcBef>
                <a:spcPts val="0"/>
              </a:spcBef>
              <a:spcAft>
                <a:spcPts val="0"/>
              </a:spcAft>
              <a:buClr>
                <a:schemeClr val="lt1"/>
              </a:buClr>
              <a:buSzPct val="100000"/>
              <a:buFont typeface="Verdana"/>
              <a:buNone/>
            </a:pPr>
            <a:r>
              <a:rPr lang="es-CL" i="1"/>
              <a:t>Resultados y recomendaciones del análisis de los Planes Sectoriales de Adaptación en Chile</a:t>
            </a:r>
            <a:endParaRPr/>
          </a:p>
        </p:txBody>
      </p:sp>
      <p:sp>
        <p:nvSpPr>
          <p:cNvPr id="43" name="Google Shape;43;p1"/>
          <p:cNvSpPr txBox="1">
            <a:spLocks noGrp="1"/>
          </p:cNvSpPr>
          <p:nvPr>
            <p:ph type="body" idx="1"/>
          </p:nvPr>
        </p:nvSpPr>
        <p:spPr>
          <a:xfrm>
            <a:off x="2882212" y="3264816"/>
            <a:ext cx="6427574" cy="34673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chemeClr val="lt1"/>
              </a:buClr>
              <a:buSzPts val="1500"/>
              <a:buNone/>
            </a:pPr>
            <a:r>
              <a:rPr lang="es-CL" sz="1500"/>
              <a:t>Alejandra Millán La Rivera</a:t>
            </a:r>
            <a:endParaRPr/>
          </a:p>
          <a:p>
            <a:pPr marL="0" lvl="0" indent="0" algn="ctr" rtl="0">
              <a:lnSpc>
                <a:spcPct val="90000"/>
              </a:lnSpc>
              <a:spcBef>
                <a:spcPts val="1000"/>
              </a:spcBef>
              <a:spcAft>
                <a:spcPts val="0"/>
              </a:spcAft>
              <a:buClr>
                <a:schemeClr val="lt1"/>
              </a:buClr>
              <a:buSzPts val="1500"/>
              <a:buNone/>
            </a:pPr>
            <a:r>
              <a:rPr lang="es-CL" sz="1500"/>
              <a:t>División de Cambio Climático, Ministerio del Medio Ambiente</a:t>
            </a:r>
            <a:endParaRPr sz="1500"/>
          </a:p>
        </p:txBody>
      </p:sp>
      <p:pic>
        <p:nvPicPr>
          <p:cNvPr id="44" name="Google Shape;44;p1"/>
          <p:cNvPicPr preferRelativeResize="0"/>
          <p:nvPr/>
        </p:nvPicPr>
        <p:blipFill rotWithShape="1">
          <a:blip r:embed="rId3">
            <a:alphaModFix/>
          </a:blip>
          <a:srcRect/>
          <a:stretch/>
        </p:blipFill>
        <p:spPr>
          <a:xfrm>
            <a:off x="3055628" y="4327577"/>
            <a:ext cx="1559941" cy="1414946"/>
          </a:xfrm>
          <a:prstGeom prst="rect">
            <a:avLst/>
          </a:prstGeom>
          <a:noFill/>
          <a:ln>
            <a:noFill/>
          </a:ln>
        </p:spPr>
      </p:pic>
      <p:sp>
        <p:nvSpPr>
          <p:cNvPr id="45" name="Google Shape;45;p1"/>
          <p:cNvSpPr/>
          <p:nvPr/>
        </p:nvSpPr>
        <p:spPr>
          <a:xfrm>
            <a:off x="5497999" y="4649374"/>
            <a:ext cx="1430851" cy="888445"/>
          </a:xfrm>
          <a:prstGeom prst="roundRect">
            <a:avLst>
              <a:gd name="adj" fmla="val 16667"/>
            </a:avLst>
          </a:prstGeom>
          <a:solidFill>
            <a:schemeClr val="l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6" name="Google Shape;46;p1" descr="Blue and black text with blue letters&#10;&#10;AI-generated content may be incorrect."/>
          <p:cNvPicPr preferRelativeResize="0"/>
          <p:nvPr/>
        </p:nvPicPr>
        <p:blipFill rotWithShape="1">
          <a:blip r:embed="rId4">
            <a:alphaModFix/>
          </a:blip>
          <a:srcRect/>
          <a:stretch/>
        </p:blipFill>
        <p:spPr>
          <a:xfrm>
            <a:off x="5606093" y="4750387"/>
            <a:ext cx="1236177" cy="686417"/>
          </a:xfrm>
          <a:prstGeom prst="rect">
            <a:avLst/>
          </a:prstGeom>
          <a:noFill/>
          <a:ln>
            <a:noFill/>
          </a:ln>
        </p:spPr>
      </p:pic>
      <p:pic>
        <p:nvPicPr>
          <p:cNvPr id="47" name="Google Shape;47;p1" descr="A black background with blue text&#10;&#10;AI-generated content may be incorrect."/>
          <p:cNvPicPr preferRelativeResize="0"/>
          <p:nvPr/>
        </p:nvPicPr>
        <p:blipFill rotWithShape="1">
          <a:blip r:embed="rId5">
            <a:alphaModFix/>
          </a:blip>
          <a:srcRect/>
          <a:stretch/>
        </p:blipFill>
        <p:spPr>
          <a:xfrm>
            <a:off x="7576432" y="4440612"/>
            <a:ext cx="2374392" cy="1297854"/>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Shape 175"/>
        <p:cNvGrpSpPr/>
        <p:nvPr/>
      </p:nvGrpSpPr>
      <p:grpSpPr>
        <a:xfrm>
          <a:off x="0" y="0"/>
          <a:ext cx="0" cy="0"/>
          <a:chOff x="0" y="0"/>
          <a:chExt cx="0" cy="0"/>
        </a:xfrm>
      </p:grpSpPr>
      <p:sp>
        <p:nvSpPr>
          <p:cNvPr id="176" name="Google Shape;176;p10"/>
          <p:cNvSpPr txBox="1"/>
          <p:nvPr/>
        </p:nvSpPr>
        <p:spPr>
          <a:xfrm>
            <a:off x="451822" y="0"/>
            <a:ext cx="11005072" cy="103507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600"/>
              <a:buFont typeface="Verdana"/>
              <a:buNone/>
            </a:pPr>
            <a:r>
              <a:rPr lang="es-CL" sz="2600" b="1" i="0" u="none" strike="noStrike" cap="none">
                <a:solidFill>
                  <a:srgbClr val="FFFFFF"/>
                </a:solidFill>
                <a:latin typeface="Verdana"/>
                <a:ea typeface="Verdana"/>
                <a:cs typeface="Verdana"/>
                <a:sym typeface="Verdana"/>
              </a:rPr>
              <a:t>Promedio de avance en la implementación del PAN y Avance de los Planes Sectoriales de Adaptación al 2021</a:t>
            </a:r>
            <a:endParaRPr sz="2600" b="1" i="0" u="none" strike="noStrike" cap="none">
              <a:solidFill>
                <a:srgbClr val="FFFFFF"/>
              </a:solidFill>
              <a:latin typeface="Verdana"/>
              <a:ea typeface="Verdana"/>
              <a:cs typeface="Verdana"/>
              <a:sym typeface="Verdana"/>
            </a:endParaRPr>
          </a:p>
        </p:txBody>
      </p:sp>
      <p:sp>
        <p:nvSpPr>
          <p:cNvPr id="177" name="Google Shape;177;p10"/>
          <p:cNvSpPr txBox="1">
            <a:spLocks noGrp="1"/>
          </p:cNvSpPr>
          <p:nvPr>
            <p:ph type="body" idx="3"/>
          </p:nvPr>
        </p:nvSpPr>
        <p:spPr>
          <a:xfrm>
            <a:off x="831850" y="505609"/>
            <a:ext cx="10515600" cy="720763"/>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rgbClr val="0B4581"/>
              </a:buClr>
              <a:buSzPct val="100000"/>
              <a:buNone/>
            </a:pPr>
            <a:r>
              <a:rPr lang="es-CL" sz="8000"/>
              <a:t>1.2 Tipo de amenazas consideradas y relación con medidas y acciones del plan</a:t>
            </a:r>
            <a:endParaRPr sz="8000">
              <a:solidFill>
                <a:srgbClr val="0C4581"/>
              </a:solidFill>
            </a:endParaRPr>
          </a:p>
          <a:p>
            <a:pPr marL="0" lvl="0" indent="0" algn="l" rtl="0">
              <a:lnSpc>
                <a:spcPct val="90000"/>
              </a:lnSpc>
              <a:spcBef>
                <a:spcPts val="1000"/>
              </a:spcBef>
              <a:spcAft>
                <a:spcPts val="0"/>
              </a:spcAft>
              <a:buClr>
                <a:srgbClr val="0B4581"/>
              </a:buClr>
              <a:buSzPct val="100000"/>
              <a:buNone/>
            </a:pPr>
            <a:endParaRPr/>
          </a:p>
        </p:txBody>
      </p:sp>
      <p:pic>
        <p:nvPicPr>
          <p:cNvPr id="178" name="Google Shape;178;p10"/>
          <p:cNvPicPr preferRelativeResize="0"/>
          <p:nvPr/>
        </p:nvPicPr>
        <p:blipFill rotWithShape="1">
          <a:blip r:embed="rId3">
            <a:alphaModFix/>
          </a:blip>
          <a:srcRect/>
          <a:stretch/>
        </p:blipFill>
        <p:spPr>
          <a:xfrm>
            <a:off x="974341" y="1305119"/>
            <a:ext cx="9960034" cy="1825646"/>
          </a:xfrm>
          <a:prstGeom prst="rect">
            <a:avLst/>
          </a:prstGeom>
          <a:noFill/>
          <a:ln>
            <a:noFill/>
          </a:ln>
        </p:spPr>
      </p:pic>
      <p:pic>
        <p:nvPicPr>
          <p:cNvPr id="179" name="Google Shape;179;p10"/>
          <p:cNvPicPr preferRelativeResize="0"/>
          <p:nvPr/>
        </p:nvPicPr>
        <p:blipFill rotWithShape="1">
          <a:blip r:embed="rId4">
            <a:alphaModFix/>
          </a:blip>
          <a:srcRect/>
          <a:stretch/>
        </p:blipFill>
        <p:spPr>
          <a:xfrm>
            <a:off x="1574127" y="3209512"/>
            <a:ext cx="8343301" cy="3648488"/>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spTree>
      <p:nvGrpSpPr>
        <p:cNvPr id="1" name="Shape 183"/>
        <p:cNvGrpSpPr/>
        <p:nvPr/>
      </p:nvGrpSpPr>
      <p:grpSpPr>
        <a:xfrm>
          <a:off x="0" y="0"/>
          <a:ext cx="0" cy="0"/>
          <a:chOff x="0" y="0"/>
          <a:chExt cx="0" cy="0"/>
        </a:xfrm>
      </p:grpSpPr>
      <p:sp>
        <p:nvSpPr>
          <p:cNvPr id="184" name="Google Shape;184;p11"/>
          <p:cNvSpPr txBox="1"/>
          <p:nvPr/>
        </p:nvSpPr>
        <p:spPr>
          <a:xfrm>
            <a:off x="451822" y="0"/>
            <a:ext cx="11005072" cy="103507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600"/>
              <a:buFont typeface="Verdana"/>
              <a:buNone/>
            </a:pPr>
            <a:r>
              <a:rPr lang="es-CL" sz="2600" b="1" i="0" u="none" strike="noStrike" cap="none">
                <a:solidFill>
                  <a:srgbClr val="FFFFFF"/>
                </a:solidFill>
                <a:latin typeface="Verdana"/>
                <a:ea typeface="Verdana"/>
                <a:cs typeface="Verdana"/>
                <a:sym typeface="Verdana"/>
              </a:rPr>
              <a:t>Promedio de avance en la implementación del PAN y Avance de los Planes Sectoriales de Adaptación al 2021</a:t>
            </a:r>
            <a:endParaRPr sz="2600" b="1" i="0" u="none" strike="noStrike" cap="none">
              <a:solidFill>
                <a:srgbClr val="FFFFFF"/>
              </a:solidFill>
              <a:latin typeface="Verdana"/>
              <a:ea typeface="Verdana"/>
              <a:cs typeface="Verdana"/>
              <a:sym typeface="Verdana"/>
            </a:endParaRPr>
          </a:p>
        </p:txBody>
      </p:sp>
      <p:sp>
        <p:nvSpPr>
          <p:cNvPr id="185" name="Google Shape;185;p11"/>
          <p:cNvSpPr txBox="1">
            <a:spLocks noGrp="1"/>
          </p:cNvSpPr>
          <p:nvPr>
            <p:ph type="body" idx="3"/>
          </p:nvPr>
        </p:nvSpPr>
        <p:spPr>
          <a:xfrm>
            <a:off x="831850" y="505609"/>
            <a:ext cx="10515600" cy="720763"/>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rgbClr val="0B4581"/>
              </a:buClr>
              <a:buSzPct val="100000"/>
              <a:buNone/>
            </a:pPr>
            <a:r>
              <a:rPr lang="es-CL" sz="8000"/>
              <a:t>1.2 Tipo de amenazas consideradas y relación con medidas y acciones del plan</a:t>
            </a:r>
            <a:endParaRPr sz="8000">
              <a:solidFill>
                <a:srgbClr val="0C4581"/>
              </a:solidFill>
            </a:endParaRPr>
          </a:p>
          <a:p>
            <a:pPr marL="0" lvl="0" indent="0" algn="l" rtl="0">
              <a:lnSpc>
                <a:spcPct val="90000"/>
              </a:lnSpc>
              <a:spcBef>
                <a:spcPts val="1000"/>
              </a:spcBef>
              <a:spcAft>
                <a:spcPts val="0"/>
              </a:spcAft>
              <a:buClr>
                <a:srgbClr val="0B4581"/>
              </a:buClr>
              <a:buSzPct val="100000"/>
              <a:buNone/>
            </a:pPr>
            <a:endParaRPr/>
          </a:p>
        </p:txBody>
      </p:sp>
      <p:pic>
        <p:nvPicPr>
          <p:cNvPr id="186" name="Google Shape;186;p11"/>
          <p:cNvPicPr preferRelativeResize="0"/>
          <p:nvPr/>
        </p:nvPicPr>
        <p:blipFill rotWithShape="1">
          <a:blip r:embed="rId3">
            <a:alphaModFix/>
          </a:blip>
          <a:srcRect/>
          <a:stretch/>
        </p:blipFill>
        <p:spPr>
          <a:xfrm>
            <a:off x="622906" y="1856380"/>
            <a:ext cx="10468089" cy="3399431"/>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90"/>
        <p:cNvGrpSpPr/>
        <p:nvPr/>
      </p:nvGrpSpPr>
      <p:grpSpPr>
        <a:xfrm>
          <a:off x="0" y="0"/>
          <a:ext cx="0" cy="0"/>
          <a:chOff x="0" y="0"/>
          <a:chExt cx="0" cy="0"/>
        </a:xfrm>
      </p:grpSpPr>
      <p:sp>
        <p:nvSpPr>
          <p:cNvPr id="191" name="Google Shape;191;p12"/>
          <p:cNvSpPr txBox="1"/>
          <p:nvPr/>
        </p:nvSpPr>
        <p:spPr>
          <a:xfrm>
            <a:off x="451822" y="0"/>
            <a:ext cx="11005072" cy="103507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600"/>
              <a:buFont typeface="Verdana"/>
              <a:buNone/>
            </a:pPr>
            <a:r>
              <a:rPr lang="es-CL" sz="2600" b="1" i="0" u="none" strike="noStrike" cap="none">
                <a:solidFill>
                  <a:srgbClr val="FFFFFF"/>
                </a:solidFill>
                <a:latin typeface="Verdana"/>
                <a:ea typeface="Verdana"/>
                <a:cs typeface="Verdana"/>
                <a:sym typeface="Verdana"/>
              </a:rPr>
              <a:t>Promedio de avance en la implementación del PAN y Avance de los Planes Sectoriales de Adaptación al 2021</a:t>
            </a:r>
            <a:endParaRPr sz="2600" b="1" i="0" u="none" strike="noStrike" cap="none">
              <a:solidFill>
                <a:srgbClr val="FFFFFF"/>
              </a:solidFill>
              <a:latin typeface="Verdana"/>
              <a:ea typeface="Verdana"/>
              <a:cs typeface="Verdana"/>
              <a:sym typeface="Verdana"/>
            </a:endParaRPr>
          </a:p>
        </p:txBody>
      </p:sp>
      <p:sp>
        <p:nvSpPr>
          <p:cNvPr id="192" name="Google Shape;192;p12"/>
          <p:cNvSpPr txBox="1">
            <a:spLocks noGrp="1"/>
          </p:cNvSpPr>
          <p:nvPr>
            <p:ph type="body" idx="3"/>
          </p:nvPr>
        </p:nvSpPr>
        <p:spPr>
          <a:xfrm>
            <a:off x="735106" y="327336"/>
            <a:ext cx="10515600" cy="822962"/>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rgbClr val="0B4581"/>
              </a:buClr>
              <a:buSzPct val="100000"/>
              <a:buNone/>
            </a:pPr>
            <a:r>
              <a:rPr lang="es-CL" sz="2400"/>
              <a:t>1.3 Identificación y evaluación de vulnerabilidades (sensibilidad) consideradas y relación con medidas y acciones del plan</a:t>
            </a:r>
            <a:endParaRPr/>
          </a:p>
        </p:txBody>
      </p:sp>
      <p:pic>
        <p:nvPicPr>
          <p:cNvPr id="193" name="Google Shape;193;p12"/>
          <p:cNvPicPr preferRelativeResize="0"/>
          <p:nvPr/>
        </p:nvPicPr>
        <p:blipFill rotWithShape="1">
          <a:blip r:embed="rId3">
            <a:alphaModFix/>
          </a:blip>
          <a:srcRect/>
          <a:stretch/>
        </p:blipFill>
        <p:spPr>
          <a:xfrm>
            <a:off x="233008" y="1150298"/>
            <a:ext cx="5721350" cy="5594350"/>
          </a:xfrm>
          <a:prstGeom prst="rect">
            <a:avLst/>
          </a:prstGeom>
          <a:noFill/>
          <a:ln>
            <a:noFill/>
          </a:ln>
        </p:spPr>
      </p:pic>
      <p:pic>
        <p:nvPicPr>
          <p:cNvPr id="194" name="Google Shape;194;p12"/>
          <p:cNvPicPr preferRelativeResize="0"/>
          <p:nvPr/>
        </p:nvPicPr>
        <p:blipFill rotWithShape="1">
          <a:blip r:embed="rId4">
            <a:alphaModFix/>
          </a:blip>
          <a:srcRect/>
          <a:stretch/>
        </p:blipFill>
        <p:spPr>
          <a:xfrm>
            <a:off x="4551710" y="1459821"/>
            <a:ext cx="7407282" cy="3938357"/>
          </a:xfrm>
          <a:prstGeom prst="rect">
            <a:avLst/>
          </a:prstGeom>
          <a:noFill/>
          <a:ln>
            <a:noFill/>
          </a:ln>
        </p:spPr>
      </p:pic>
      <p:sp>
        <p:nvSpPr>
          <p:cNvPr id="195" name="Google Shape;195;p12"/>
          <p:cNvSpPr/>
          <p:nvPr/>
        </p:nvSpPr>
        <p:spPr>
          <a:xfrm>
            <a:off x="8182473" y="2130458"/>
            <a:ext cx="1649690" cy="1753385"/>
          </a:xfrm>
          <a:prstGeom prst="roundRect">
            <a:avLst>
              <a:gd name="adj" fmla="val 16667"/>
            </a:avLst>
          </a:prstGeom>
          <a:solidFill>
            <a:srgbClr val="D8D8D8">
              <a:alpha val="34901"/>
            </a:srgb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96" name="Google Shape;196;p12"/>
          <p:cNvSpPr/>
          <p:nvPr/>
        </p:nvSpPr>
        <p:spPr>
          <a:xfrm>
            <a:off x="6003539" y="5512351"/>
            <a:ext cx="6096000" cy="1200329"/>
          </a:xfrm>
          <a:prstGeom prst="rect">
            <a:avLst/>
          </a:prstGeom>
          <a:solidFill>
            <a:srgbClr val="CB9900"/>
          </a:solid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chemeClr val="lt1"/>
                </a:solidFill>
                <a:latin typeface="Calibri"/>
                <a:ea typeface="Calibri"/>
                <a:cs typeface="Calibri"/>
                <a:sym typeface="Calibri"/>
              </a:rPr>
              <a:t>Existe un Desafío mayor </a:t>
            </a:r>
            <a:r>
              <a:rPr lang="es-CL" sz="1800">
                <a:solidFill>
                  <a:schemeClr val="lt1"/>
                </a:solidFill>
                <a:latin typeface="Calibri"/>
                <a:ea typeface="Calibri"/>
                <a:cs typeface="Calibri"/>
                <a:sym typeface="Calibri"/>
              </a:rPr>
              <a:t>en la </a:t>
            </a:r>
            <a:r>
              <a:rPr lang="es-CL" sz="1800" b="1">
                <a:solidFill>
                  <a:schemeClr val="lt1"/>
                </a:solidFill>
                <a:latin typeface="Calibri"/>
                <a:ea typeface="Calibri"/>
                <a:cs typeface="Calibri"/>
                <a:sym typeface="Calibri"/>
              </a:rPr>
              <a:t>identificación de vulnerabilidad particulares y concretas de los sectores, que podrán ser acogidas en el próximo ciclo y diseñar medidas en función de las prioridades.</a:t>
            </a:r>
            <a:endParaRPr sz="1800">
              <a:solidFill>
                <a:schemeClr val="lt1"/>
              </a:solidFill>
              <a:latin typeface="Verdana"/>
              <a:ea typeface="Verdana"/>
              <a:cs typeface="Verdana"/>
              <a:sym typeface="Verdan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9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13"/>
          <p:cNvSpPr txBox="1"/>
          <p:nvPr/>
        </p:nvSpPr>
        <p:spPr>
          <a:xfrm>
            <a:off x="268639" y="1612935"/>
            <a:ext cx="10899141" cy="923289"/>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800"/>
              <a:buFont typeface="Arial"/>
              <a:buChar char="•"/>
            </a:pPr>
            <a:r>
              <a:rPr lang="es-CL" sz="1800">
                <a:solidFill>
                  <a:srgbClr val="548135"/>
                </a:solidFill>
                <a:latin typeface="Verdana"/>
                <a:ea typeface="Verdana"/>
                <a:cs typeface="Verdana"/>
                <a:sym typeface="Verdana"/>
              </a:rPr>
              <a:t>Variación en profundidad y extensión de análisis de riesgo (entre 3 a 54 páginas).</a:t>
            </a:r>
            <a:endParaRPr/>
          </a:p>
          <a:p>
            <a:pPr marL="285750" marR="0" lvl="0" indent="-285750" algn="l" rtl="0">
              <a:lnSpc>
                <a:spcPct val="100000"/>
              </a:lnSpc>
              <a:spcBef>
                <a:spcPts val="0"/>
              </a:spcBef>
              <a:spcAft>
                <a:spcPts val="0"/>
              </a:spcAft>
              <a:buClr>
                <a:srgbClr val="000000"/>
              </a:buClr>
              <a:buSzPts val="1800"/>
              <a:buFont typeface="Arial"/>
              <a:buChar char="•"/>
            </a:pPr>
            <a:r>
              <a:rPr lang="es-CL" sz="1800">
                <a:solidFill>
                  <a:srgbClr val="548135"/>
                </a:solidFill>
                <a:latin typeface="Verdana"/>
                <a:ea typeface="Verdana"/>
                <a:cs typeface="Verdana"/>
                <a:sym typeface="Verdana"/>
              </a:rPr>
              <a:t>10 PSA usan ARCLIM como fuente de información. </a:t>
            </a:r>
            <a:endParaRPr/>
          </a:p>
          <a:p>
            <a:pPr marL="285750" marR="0" lvl="0" indent="-171450" algn="l" rtl="0">
              <a:spcBef>
                <a:spcPts val="0"/>
              </a:spcBef>
              <a:spcAft>
                <a:spcPts val="0"/>
              </a:spcAft>
              <a:buClr>
                <a:srgbClr val="000000"/>
              </a:buClr>
              <a:buSzPts val="1800"/>
              <a:buFont typeface="Arial"/>
              <a:buNone/>
            </a:pPr>
            <a:endParaRPr sz="1800">
              <a:solidFill>
                <a:srgbClr val="0C4581"/>
              </a:solidFill>
              <a:latin typeface="Verdana"/>
              <a:ea typeface="Verdana"/>
              <a:cs typeface="Verdana"/>
              <a:sym typeface="Verdana"/>
            </a:endParaRPr>
          </a:p>
        </p:txBody>
      </p:sp>
      <p:sp>
        <p:nvSpPr>
          <p:cNvPr id="202" name="Google Shape;202;p13"/>
          <p:cNvSpPr txBox="1">
            <a:spLocks noGrp="1"/>
          </p:cNvSpPr>
          <p:nvPr>
            <p:ph type="body" idx="3"/>
          </p:nvPr>
        </p:nvSpPr>
        <p:spPr>
          <a:xfrm>
            <a:off x="838200" y="505609"/>
            <a:ext cx="10515600" cy="720763"/>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rgbClr val="0B4581"/>
              </a:buClr>
              <a:buSzPct val="100000"/>
              <a:buNone/>
            </a:pPr>
            <a:r>
              <a:rPr lang="es-CL" sz="7400"/>
              <a:t>1.1 Identificación y evaluación de impactos específicos presentes y futuros (riesgo climático) por plan</a:t>
            </a:r>
            <a:endParaRPr sz="7400">
              <a:solidFill>
                <a:srgbClr val="5B9BD5"/>
              </a:solidFill>
              <a:latin typeface="Calibri"/>
              <a:ea typeface="Calibri"/>
              <a:cs typeface="Calibri"/>
              <a:sym typeface="Calibri"/>
            </a:endParaRPr>
          </a:p>
          <a:p>
            <a:pPr marL="0" lvl="0" indent="0" algn="l" rtl="0">
              <a:lnSpc>
                <a:spcPct val="90000"/>
              </a:lnSpc>
              <a:spcBef>
                <a:spcPts val="1000"/>
              </a:spcBef>
              <a:spcAft>
                <a:spcPts val="0"/>
              </a:spcAft>
              <a:buClr>
                <a:srgbClr val="0B4581"/>
              </a:buClr>
              <a:buSzPct val="100000"/>
              <a:buNone/>
            </a:pPr>
            <a:endParaRPr/>
          </a:p>
        </p:txBody>
      </p:sp>
      <p:grpSp>
        <p:nvGrpSpPr>
          <p:cNvPr id="203" name="Google Shape;203;p13"/>
          <p:cNvGrpSpPr/>
          <p:nvPr/>
        </p:nvGrpSpPr>
        <p:grpSpPr>
          <a:xfrm>
            <a:off x="268639" y="2750524"/>
            <a:ext cx="9694067" cy="3600811"/>
            <a:chOff x="0" y="0"/>
            <a:chExt cx="9694067" cy="3600811"/>
          </a:xfrm>
        </p:grpSpPr>
        <p:sp>
          <p:nvSpPr>
            <p:cNvPr id="204" name="Google Shape;204;p13"/>
            <p:cNvSpPr/>
            <p:nvPr/>
          </p:nvSpPr>
          <p:spPr>
            <a:xfrm>
              <a:off x="3877627" y="1055"/>
              <a:ext cx="5816440" cy="837152"/>
            </a:xfrm>
            <a:prstGeom prst="rightArrow">
              <a:avLst>
                <a:gd name="adj1" fmla="val 75000"/>
                <a:gd name="adj2"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205;p13"/>
            <p:cNvSpPr txBox="1"/>
            <p:nvPr/>
          </p:nvSpPr>
          <p:spPr>
            <a:xfrm>
              <a:off x="3877627" y="105699"/>
              <a:ext cx="5502508" cy="627864"/>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Análisis reducido o general en </a:t>
              </a:r>
              <a:r>
                <a:rPr lang="es-CL" sz="1600" b="1" i="0" u="none" strike="noStrike" cap="none">
                  <a:solidFill>
                    <a:srgbClr val="000000"/>
                  </a:solidFill>
                  <a:latin typeface="Calibri"/>
                  <a:ea typeface="Calibri"/>
                  <a:cs typeface="Calibri"/>
                  <a:sym typeface="Calibri"/>
                </a:rPr>
                <a:t>base a literatura mundial</a:t>
              </a:r>
              <a:r>
                <a:rPr lang="es-CL" sz="1600" b="0" i="0" u="none" strike="noStrike" cap="none">
                  <a:solidFill>
                    <a:srgbClr val="000000"/>
                  </a:solidFill>
                  <a:latin typeface="Calibri"/>
                  <a:ea typeface="Calibri"/>
                  <a:cs typeface="Calibri"/>
                  <a:sym typeface="Calibri"/>
                </a:rPr>
                <a:t>, lo que no permite identificar claramente sus vulnerabilidades y/o sensibilidades climáticas propias del país.</a:t>
              </a:r>
              <a:endParaRPr/>
            </a:p>
          </p:txBody>
        </p:sp>
        <p:sp>
          <p:nvSpPr>
            <p:cNvPr id="206" name="Google Shape;206;p13"/>
            <p:cNvSpPr/>
            <p:nvPr/>
          </p:nvSpPr>
          <p:spPr>
            <a:xfrm>
              <a:off x="2035" y="0"/>
              <a:ext cx="3877627" cy="83715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07;p13"/>
            <p:cNvSpPr txBox="1"/>
            <p:nvPr/>
          </p:nvSpPr>
          <p:spPr>
            <a:xfrm>
              <a:off x="42901" y="40866"/>
              <a:ext cx="3795895" cy="755420"/>
            </a:xfrm>
            <a:prstGeom prst="rect">
              <a:avLst/>
            </a:prstGeom>
            <a:noFill/>
            <a:ln>
              <a:noFill/>
            </a:ln>
          </p:spPr>
          <p:txBody>
            <a:bodyPr spcFirstLastPara="1" wrap="square" lIns="64750" tIns="32375" rIns="64750" bIns="32375" anchor="ctr" anchorCtr="0">
              <a:noAutofit/>
            </a:bodyPr>
            <a:lstStyle/>
            <a:p>
              <a:pPr marL="0" marR="0" lvl="0" indent="0" algn="ctr" rtl="0">
                <a:lnSpc>
                  <a:spcPct val="90000"/>
                </a:lnSpc>
                <a:spcBef>
                  <a:spcPts val="0"/>
                </a:spcBef>
                <a:spcAft>
                  <a:spcPts val="0"/>
                </a:spcAft>
                <a:buClr>
                  <a:srgbClr val="FFFFFF"/>
                </a:buClr>
                <a:buSzPts val="1700"/>
                <a:buFont typeface="Calibri"/>
                <a:buNone/>
              </a:pPr>
              <a:r>
                <a:rPr lang="es-CL" sz="1700" b="1">
                  <a:solidFill>
                    <a:srgbClr val="FFFFFF"/>
                  </a:solidFill>
                  <a:latin typeface="Calibri"/>
                  <a:ea typeface="Calibri"/>
                  <a:cs typeface="Calibri"/>
                  <a:sym typeface="Calibri"/>
                </a:rPr>
                <a:t>3 Planes: Salud; Silvoagropecuario, Energía</a:t>
              </a:r>
              <a:endParaRPr/>
            </a:p>
          </p:txBody>
        </p:sp>
        <p:sp>
          <p:nvSpPr>
            <p:cNvPr id="208" name="Google Shape;208;p13"/>
            <p:cNvSpPr/>
            <p:nvPr/>
          </p:nvSpPr>
          <p:spPr>
            <a:xfrm>
              <a:off x="3877627" y="906017"/>
              <a:ext cx="5816440" cy="837152"/>
            </a:xfrm>
            <a:prstGeom prst="rightArrow">
              <a:avLst>
                <a:gd name="adj1" fmla="val 75000"/>
                <a:gd name="adj2"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13"/>
            <p:cNvSpPr txBox="1"/>
            <p:nvPr/>
          </p:nvSpPr>
          <p:spPr>
            <a:xfrm>
              <a:off x="3877627" y="1010661"/>
              <a:ext cx="5502508" cy="627864"/>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none" strike="noStrike" cap="none">
                  <a:solidFill>
                    <a:srgbClr val="000000"/>
                  </a:solidFill>
                  <a:latin typeface="Calibri"/>
                  <a:ea typeface="Calibri"/>
                  <a:cs typeface="Calibri"/>
                  <a:sym typeface="Calibri"/>
                </a:rPr>
                <a:t>Análisis de riesgo climático </a:t>
              </a:r>
              <a:r>
                <a:rPr lang="es-CL" sz="1600" b="1" i="0" u="none" strike="noStrike" cap="none">
                  <a:solidFill>
                    <a:srgbClr val="000000"/>
                  </a:solidFill>
                  <a:latin typeface="Calibri"/>
                  <a:ea typeface="Calibri"/>
                  <a:cs typeface="Calibri"/>
                  <a:sym typeface="Calibri"/>
                </a:rPr>
                <a:t>extenso</a:t>
              </a:r>
              <a:r>
                <a:rPr lang="es-CL" sz="1600" b="0" i="0" u="none" strike="noStrike" cap="none">
                  <a:solidFill>
                    <a:srgbClr val="000000"/>
                  </a:solidFill>
                  <a:latin typeface="Calibri"/>
                  <a:ea typeface="Calibri"/>
                  <a:cs typeface="Calibri"/>
                  <a:sym typeface="Calibri"/>
                </a:rPr>
                <a:t> cruza distintos sectores y contenidos, asemeja a una </a:t>
              </a:r>
              <a:r>
                <a:rPr lang="es-CL" sz="1600" b="1" i="0" u="none" strike="noStrike" cap="none">
                  <a:solidFill>
                    <a:srgbClr val="000000"/>
                  </a:solidFill>
                  <a:latin typeface="Calibri"/>
                  <a:ea typeface="Calibri"/>
                  <a:cs typeface="Calibri"/>
                  <a:sym typeface="Calibri"/>
                </a:rPr>
                <a:t>revisión bibliográfica</a:t>
              </a:r>
              <a:r>
                <a:rPr lang="es-CL" sz="1600" b="0" i="0" u="none" strike="noStrike" cap="none">
                  <a:solidFill>
                    <a:srgbClr val="000000"/>
                  </a:solidFill>
                  <a:latin typeface="Calibri"/>
                  <a:ea typeface="Calibri"/>
                  <a:cs typeface="Calibri"/>
                  <a:sym typeface="Calibri"/>
                </a:rPr>
                <a:t> de estudios climáticos. Pierde  priorización del sector.</a:t>
              </a:r>
              <a:endParaRPr/>
            </a:p>
          </p:txBody>
        </p:sp>
        <p:sp>
          <p:nvSpPr>
            <p:cNvPr id="210" name="Google Shape;210;p13"/>
            <p:cNvSpPr/>
            <p:nvPr/>
          </p:nvSpPr>
          <p:spPr>
            <a:xfrm>
              <a:off x="0" y="921923"/>
              <a:ext cx="3877627" cy="83715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11;p13"/>
            <p:cNvSpPr txBox="1"/>
            <p:nvPr/>
          </p:nvSpPr>
          <p:spPr>
            <a:xfrm>
              <a:off x="40866" y="962789"/>
              <a:ext cx="3795895" cy="755420"/>
            </a:xfrm>
            <a:prstGeom prst="rect">
              <a:avLst/>
            </a:prstGeom>
            <a:noFill/>
            <a:ln>
              <a:noFill/>
            </a:ln>
          </p:spPr>
          <p:txBody>
            <a:bodyPr spcFirstLastPara="1" wrap="square" lIns="64750" tIns="32375" rIns="64750" bIns="32375" anchor="ctr" anchorCtr="0">
              <a:noAutofit/>
            </a:bodyPr>
            <a:lstStyle/>
            <a:p>
              <a:pPr marL="0" marR="0" lvl="0" indent="0" algn="ctr" rtl="0">
                <a:lnSpc>
                  <a:spcPct val="90000"/>
                </a:lnSpc>
                <a:spcBef>
                  <a:spcPts val="0"/>
                </a:spcBef>
                <a:spcAft>
                  <a:spcPts val="0"/>
                </a:spcAft>
                <a:buClr>
                  <a:srgbClr val="FFFFFF"/>
                </a:buClr>
                <a:buSzPts val="1700"/>
                <a:buFont typeface="Calibri"/>
                <a:buNone/>
              </a:pPr>
              <a:r>
                <a:rPr lang="es-CL" sz="1700" b="1">
                  <a:solidFill>
                    <a:srgbClr val="FFFFFF"/>
                  </a:solidFill>
                  <a:latin typeface="Calibri"/>
                  <a:ea typeface="Calibri"/>
                  <a:cs typeface="Calibri"/>
                  <a:sym typeface="Calibri"/>
                </a:rPr>
                <a:t>PSA Turismo</a:t>
              </a:r>
              <a:endParaRPr sz="1700" b="1">
                <a:solidFill>
                  <a:srgbClr val="FFFFFF"/>
                </a:solidFill>
                <a:latin typeface="Calibri"/>
                <a:ea typeface="Calibri"/>
                <a:cs typeface="Calibri"/>
                <a:sym typeface="Calibri"/>
              </a:endParaRPr>
            </a:p>
          </p:txBody>
        </p:sp>
        <p:sp>
          <p:nvSpPr>
            <p:cNvPr id="212" name="Google Shape;212;p13"/>
            <p:cNvSpPr/>
            <p:nvPr/>
          </p:nvSpPr>
          <p:spPr>
            <a:xfrm>
              <a:off x="3877627" y="1836880"/>
              <a:ext cx="5816440" cy="837152"/>
            </a:xfrm>
            <a:prstGeom prst="rightArrow">
              <a:avLst>
                <a:gd name="adj1" fmla="val 75000"/>
                <a:gd name="adj2"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213;p13"/>
            <p:cNvSpPr txBox="1"/>
            <p:nvPr/>
          </p:nvSpPr>
          <p:spPr>
            <a:xfrm>
              <a:off x="3877627" y="1941524"/>
              <a:ext cx="5502508" cy="627864"/>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rgbClr val="000000"/>
                </a:buClr>
                <a:buSzPts val="1600"/>
                <a:buFont typeface="Arial"/>
                <a:buChar char="•"/>
              </a:pPr>
              <a:r>
                <a:rPr lang="es-CL" sz="1600" b="0" i="0" u="none" strike="noStrike" cap="none">
                  <a:solidFill>
                    <a:schemeClr val="dk1"/>
                  </a:solidFill>
                  <a:latin typeface="Calibri"/>
                  <a:ea typeface="Calibri"/>
                  <a:cs typeface="Calibri"/>
                  <a:sym typeface="Calibri"/>
                </a:rPr>
                <a:t>Destaca por integrar en su </a:t>
              </a:r>
              <a:r>
                <a:rPr lang="es-CL" sz="1600" b="1" i="0" u="none" strike="noStrike" cap="none">
                  <a:solidFill>
                    <a:schemeClr val="dk1"/>
                  </a:solidFill>
                  <a:latin typeface="Calibri"/>
                  <a:ea typeface="Calibri"/>
                  <a:cs typeface="Calibri"/>
                  <a:sym typeface="Calibri"/>
                </a:rPr>
                <a:t>ficha de medida</a:t>
              </a:r>
              <a:r>
                <a:rPr lang="es-CL" sz="1600" b="0" i="0" u="none" strike="noStrike" cap="none">
                  <a:solidFill>
                    <a:schemeClr val="dk1"/>
                  </a:solidFill>
                  <a:latin typeface="Calibri"/>
                  <a:ea typeface="Calibri"/>
                  <a:cs typeface="Calibri"/>
                  <a:sym typeface="Calibri"/>
                </a:rPr>
                <a:t>, el listado de </a:t>
              </a:r>
              <a:r>
                <a:rPr lang="es-CL" sz="1600" b="1" i="0" u="none" strike="noStrike" cap="none">
                  <a:solidFill>
                    <a:schemeClr val="dk1"/>
                  </a:solidFill>
                  <a:latin typeface="Calibri"/>
                  <a:ea typeface="Calibri"/>
                  <a:cs typeface="Calibri"/>
                  <a:sym typeface="Calibri"/>
                </a:rPr>
                <a:t>riesgo climático</a:t>
              </a:r>
              <a:r>
                <a:rPr lang="es-CL" sz="1600" b="0" i="0" u="none" strike="noStrike" cap="none">
                  <a:solidFill>
                    <a:schemeClr val="dk1"/>
                  </a:solidFill>
                  <a:latin typeface="Calibri"/>
                  <a:ea typeface="Calibri"/>
                  <a:cs typeface="Calibri"/>
                  <a:sym typeface="Calibri"/>
                </a:rPr>
                <a:t> asociado a cada medida propuesta</a:t>
              </a:r>
              <a:r>
                <a:rPr lang="es-CL" sz="1900" b="0" i="0" u="none" strike="noStrike" cap="none">
                  <a:solidFill>
                    <a:schemeClr val="dk1"/>
                  </a:solidFill>
                  <a:latin typeface="Calibri"/>
                  <a:ea typeface="Calibri"/>
                  <a:cs typeface="Calibri"/>
                  <a:sym typeface="Calibri"/>
                </a:rPr>
                <a:t>. </a:t>
              </a:r>
              <a:endParaRPr/>
            </a:p>
          </p:txBody>
        </p:sp>
        <p:sp>
          <p:nvSpPr>
            <p:cNvPr id="214" name="Google Shape;214;p13"/>
            <p:cNvSpPr/>
            <p:nvPr/>
          </p:nvSpPr>
          <p:spPr>
            <a:xfrm>
              <a:off x="0" y="1842791"/>
              <a:ext cx="3877627" cy="83715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15;p13"/>
            <p:cNvSpPr txBox="1"/>
            <p:nvPr/>
          </p:nvSpPr>
          <p:spPr>
            <a:xfrm>
              <a:off x="40866" y="1883657"/>
              <a:ext cx="3795895" cy="755420"/>
            </a:xfrm>
            <a:prstGeom prst="rect">
              <a:avLst/>
            </a:prstGeom>
            <a:noFill/>
            <a:ln>
              <a:noFill/>
            </a:ln>
          </p:spPr>
          <p:txBody>
            <a:bodyPr spcFirstLastPara="1" wrap="square" lIns="64750" tIns="32375" rIns="64750" bIns="32375" anchor="ctr" anchorCtr="0">
              <a:noAutofit/>
            </a:bodyPr>
            <a:lstStyle/>
            <a:p>
              <a:pPr marL="0" marR="0" lvl="0" indent="0" algn="ctr" rtl="0">
                <a:lnSpc>
                  <a:spcPct val="90000"/>
                </a:lnSpc>
                <a:spcBef>
                  <a:spcPts val="0"/>
                </a:spcBef>
                <a:spcAft>
                  <a:spcPts val="0"/>
                </a:spcAft>
                <a:buClr>
                  <a:srgbClr val="FFFFFF"/>
                </a:buClr>
                <a:buSzPts val="1700"/>
                <a:buFont typeface="Calibri"/>
                <a:buNone/>
              </a:pPr>
              <a:r>
                <a:rPr lang="es-CL" sz="1700" b="1">
                  <a:solidFill>
                    <a:srgbClr val="FFFFFF"/>
                  </a:solidFill>
                  <a:latin typeface="Calibri"/>
                  <a:ea typeface="Calibri"/>
                  <a:cs typeface="Calibri"/>
                  <a:sym typeface="Calibri"/>
                </a:rPr>
                <a:t>PSA Transporte</a:t>
              </a:r>
              <a:endParaRPr sz="1700" b="1">
                <a:solidFill>
                  <a:srgbClr val="FFFFFF"/>
                </a:solidFill>
                <a:latin typeface="Calibri"/>
                <a:ea typeface="Calibri"/>
                <a:cs typeface="Calibri"/>
                <a:sym typeface="Calibri"/>
              </a:endParaRPr>
            </a:p>
          </p:txBody>
        </p:sp>
        <p:sp>
          <p:nvSpPr>
            <p:cNvPr id="216" name="Google Shape;216;p13"/>
            <p:cNvSpPr/>
            <p:nvPr/>
          </p:nvSpPr>
          <p:spPr>
            <a:xfrm>
              <a:off x="3877627" y="2763659"/>
              <a:ext cx="5816440" cy="837152"/>
            </a:xfrm>
            <a:prstGeom prst="rightArrow">
              <a:avLst>
                <a:gd name="adj1" fmla="val 75000"/>
                <a:gd name="adj2" fmla="val 50000"/>
              </a:avLst>
            </a:prstGeom>
            <a:solidFill>
              <a:srgbClr val="CCD3EA">
                <a:alpha val="89803"/>
              </a:srgbClr>
            </a:solidFill>
            <a:ln w="12700" cap="flat" cmpd="sng">
              <a:solidFill>
                <a:srgbClr val="CCD3EA">
                  <a:alpha val="89803"/>
                </a:srgbClr>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3"/>
            <p:cNvSpPr txBox="1"/>
            <p:nvPr/>
          </p:nvSpPr>
          <p:spPr>
            <a:xfrm>
              <a:off x="3877627" y="2868303"/>
              <a:ext cx="5502508" cy="627864"/>
            </a:xfrm>
            <a:prstGeom prst="rect">
              <a:avLst/>
            </a:prstGeom>
            <a:noFill/>
            <a:ln>
              <a:noFill/>
            </a:ln>
          </p:spPr>
          <p:txBody>
            <a:bodyPr spcFirstLastPara="1" wrap="square" lIns="10150" tIns="10150" rIns="10150" bIns="10150" anchor="t" anchorCtr="0">
              <a:noAutofit/>
            </a:bodyPr>
            <a:lstStyle/>
            <a:p>
              <a:pPr marL="171450" marR="0" lvl="1" indent="-171450" algn="l" rtl="0">
                <a:lnSpc>
                  <a:spcPct val="90000"/>
                </a:lnSpc>
                <a:spcBef>
                  <a:spcPts val="0"/>
                </a:spcBef>
                <a:spcAft>
                  <a:spcPts val="0"/>
                </a:spcAft>
                <a:buClr>
                  <a:schemeClr val="dk1"/>
                </a:buClr>
                <a:buSzPts val="1600"/>
                <a:buFont typeface="Calibri"/>
                <a:buChar char="•"/>
              </a:pPr>
              <a:r>
                <a:rPr lang="es-CL" sz="1600" b="0" i="0" u="none" strike="noStrike" cap="none">
                  <a:solidFill>
                    <a:schemeClr val="dk1"/>
                  </a:solidFill>
                  <a:latin typeface="Calibri"/>
                  <a:ea typeface="Calibri"/>
                  <a:cs typeface="Calibri"/>
                  <a:sym typeface="Calibri"/>
                </a:rPr>
                <a:t>Análisis balanceado, con precisiones en sus análisis que se identifican a nivel de los factores del riesgo climático.</a:t>
              </a:r>
              <a:endParaRPr/>
            </a:p>
            <a:p>
              <a:pPr marL="171450" marR="0" lvl="1" indent="-69850" algn="l" rtl="0">
                <a:lnSpc>
                  <a:spcPct val="90000"/>
                </a:lnSpc>
                <a:spcBef>
                  <a:spcPts val="240"/>
                </a:spcBef>
                <a:spcAft>
                  <a:spcPts val="0"/>
                </a:spcAft>
                <a:buClr>
                  <a:schemeClr val="dk1"/>
                </a:buClr>
                <a:buSzPts val="1600"/>
                <a:buFont typeface="Calibri"/>
                <a:buNone/>
              </a:pPr>
              <a:endParaRPr sz="1600" b="0" i="0" u="none" strike="noStrike" cap="none">
                <a:solidFill>
                  <a:schemeClr val="dk1"/>
                </a:solidFill>
                <a:latin typeface="Calibri"/>
                <a:ea typeface="Calibri"/>
                <a:cs typeface="Calibri"/>
                <a:sym typeface="Calibri"/>
              </a:endParaRPr>
            </a:p>
          </p:txBody>
        </p:sp>
        <p:sp>
          <p:nvSpPr>
            <p:cNvPr id="218" name="Google Shape;218;p13"/>
            <p:cNvSpPr/>
            <p:nvPr/>
          </p:nvSpPr>
          <p:spPr>
            <a:xfrm>
              <a:off x="46589" y="2763659"/>
              <a:ext cx="3877627" cy="837152"/>
            </a:xfrm>
            <a:prstGeom prst="roundRect">
              <a:avLst>
                <a:gd name="adj" fmla="val 16667"/>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3"/>
            <p:cNvSpPr txBox="1"/>
            <p:nvPr/>
          </p:nvSpPr>
          <p:spPr>
            <a:xfrm>
              <a:off x="87455" y="2804525"/>
              <a:ext cx="3795895" cy="755420"/>
            </a:xfrm>
            <a:prstGeom prst="rect">
              <a:avLst/>
            </a:prstGeom>
            <a:noFill/>
            <a:ln>
              <a:noFill/>
            </a:ln>
          </p:spPr>
          <p:txBody>
            <a:bodyPr spcFirstLastPara="1" wrap="square" lIns="64750" tIns="32375" rIns="64750" bIns="32375" anchor="ctr" anchorCtr="0">
              <a:noAutofit/>
            </a:bodyPr>
            <a:lstStyle/>
            <a:p>
              <a:pPr marL="0" marR="0" lvl="0" indent="0" algn="ctr" rtl="0">
                <a:lnSpc>
                  <a:spcPct val="90000"/>
                </a:lnSpc>
                <a:spcBef>
                  <a:spcPts val="0"/>
                </a:spcBef>
                <a:spcAft>
                  <a:spcPts val="0"/>
                </a:spcAft>
                <a:buClr>
                  <a:srgbClr val="FFFFFF"/>
                </a:buClr>
                <a:buSzPts val="1700"/>
                <a:buFont typeface="Calibri"/>
                <a:buNone/>
              </a:pPr>
              <a:r>
                <a:rPr lang="es-CL" sz="1700" b="1">
                  <a:solidFill>
                    <a:srgbClr val="FFFFFF"/>
                  </a:solidFill>
                  <a:latin typeface="Calibri"/>
                  <a:ea typeface="Calibri"/>
                  <a:cs typeface="Calibri"/>
                  <a:sym typeface="Calibri"/>
                </a:rPr>
                <a:t>Otros 8 planes </a:t>
              </a:r>
              <a:endParaRPr/>
            </a:p>
          </p:txBody>
        </p:sp>
      </p:grpSp>
      <p:sp>
        <p:nvSpPr>
          <p:cNvPr id="220" name="Google Shape;220;p13"/>
          <p:cNvSpPr/>
          <p:nvPr/>
        </p:nvSpPr>
        <p:spPr>
          <a:xfrm>
            <a:off x="10087833" y="2922787"/>
            <a:ext cx="1835528" cy="3166728"/>
          </a:xfrm>
          <a:prstGeom prst="roundRect">
            <a:avLst>
              <a:gd name="adj" fmla="val 16667"/>
            </a:avLst>
          </a:prstGeom>
          <a:solidFill>
            <a:srgbClr val="CB9900"/>
          </a:solidFill>
          <a:ln w="12700"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CL" sz="1800">
                <a:solidFill>
                  <a:schemeClr val="lt1"/>
                </a:solidFill>
                <a:latin typeface="Calibri"/>
                <a:ea typeface="Calibri"/>
                <a:cs typeface="Calibri"/>
                <a:sym typeface="Calibri"/>
              </a:rPr>
              <a:t>Se recomienda </a:t>
            </a:r>
            <a:r>
              <a:rPr lang="es-CL" sz="1800" b="1">
                <a:solidFill>
                  <a:schemeClr val="lt1"/>
                </a:solidFill>
                <a:latin typeface="Calibri"/>
                <a:ea typeface="Calibri"/>
                <a:cs typeface="Calibri"/>
                <a:sym typeface="Calibri"/>
              </a:rPr>
              <a:t>diferenciar</a:t>
            </a:r>
            <a:r>
              <a:rPr lang="es-CL" sz="1800">
                <a:solidFill>
                  <a:schemeClr val="lt1"/>
                </a:solidFill>
                <a:latin typeface="Calibri"/>
                <a:ea typeface="Calibri"/>
                <a:cs typeface="Calibri"/>
                <a:sym typeface="Calibri"/>
              </a:rPr>
              <a:t> claramente los antecedentes de </a:t>
            </a:r>
            <a:r>
              <a:rPr lang="es-CL" sz="1800" b="1">
                <a:solidFill>
                  <a:schemeClr val="lt1"/>
                </a:solidFill>
                <a:latin typeface="Calibri"/>
                <a:ea typeface="Calibri"/>
                <a:cs typeface="Calibri"/>
                <a:sym typeface="Calibri"/>
              </a:rPr>
              <a:t>impactos (pasados) y riesgos climáticos futuros.</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14"/>
          <p:cNvSpPr txBox="1">
            <a:spLocks noGrp="1"/>
          </p:cNvSpPr>
          <p:nvPr>
            <p:ph type="body" idx="3"/>
          </p:nvPr>
        </p:nvSpPr>
        <p:spPr>
          <a:xfrm>
            <a:off x="831850" y="505609"/>
            <a:ext cx="10515600"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400"/>
              <a:buNone/>
            </a:pPr>
            <a:r>
              <a:rPr lang="es-CL" sz="2400"/>
              <a:t>1.4 Consideraciones para evitar la Maladaptación</a:t>
            </a:r>
            <a:endParaRPr sz="2400">
              <a:solidFill>
                <a:schemeClr val="lt1"/>
              </a:solidFill>
            </a:endParaRPr>
          </a:p>
        </p:txBody>
      </p:sp>
      <p:grpSp>
        <p:nvGrpSpPr>
          <p:cNvPr id="226" name="Google Shape;226;p14"/>
          <p:cNvGrpSpPr/>
          <p:nvPr/>
        </p:nvGrpSpPr>
        <p:grpSpPr>
          <a:xfrm>
            <a:off x="1170762" y="1162661"/>
            <a:ext cx="8106737" cy="5418667"/>
            <a:chOff x="0" y="0"/>
            <a:chExt cx="8106737" cy="5418667"/>
          </a:xfrm>
        </p:grpSpPr>
        <p:sp>
          <p:nvSpPr>
            <p:cNvPr id="227" name="Google Shape;227;p14"/>
            <p:cNvSpPr/>
            <p:nvPr/>
          </p:nvSpPr>
          <p:spPr>
            <a:xfrm>
              <a:off x="0" y="0"/>
              <a:ext cx="1986359" cy="541866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4"/>
            <p:cNvSpPr txBox="1"/>
            <p:nvPr/>
          </p:nvSpPr>
          <p:spPr>
            <a:xfrm>
              <a:off x="0" y="2167466"/>
              <a:ext cx="1986359" cy="2167466"/>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s-CL" sz="2100">
                  <a:solidFill>
                    <a:schemeClr val="lt1"/>
                  </a:solidFill>
                  <a:latin typeface="Calibri"/>
                  <a:ea typeface="Calibri"/>
                  <a:cs typeface="Calibri"/>
                  <a:sym typeface="Calibri"/>
                </a:rPr>
                <a:t>Desaladoras e impactos</a:t>
              </a:r>
              <a:endParaRPr sz="2100">
                <a:solidFill>
                  <a:schemeClr val="lt1"/>
                </a:solidFill>
                <a:latin typeface="Calibri"/>
                <a:ea typeface="Calibri"/>
                <a:cs typeface="Calibri"/>
                <a:sym typeface="Calibri"/>
              </a:endParaRPr>
            </a:p>
          </p:txBody>
        </p:sp>
        <p:sp>
          <p:nvSpPr>
            <p:cNvPr id="229" name="Google Shape;229;p14"/>
            <p:cNvSpPr/>
            <p:nvPr/>
          </p:nvSpPr>
          <p:spPr>
            <a:xfrm>
              <a:off x="92866" y="325120"/>
              <a:ext cx="1804416" cy="1804416"/>
            </a:xfrm>
            <a:prstGeom prst="ellipse">
              <a:avLst/>
            </a:prstGeom>
            <a:blipFill rotWithShape="1">
              <a:blip r:embed="rId3">
                <a:alphaModFix/>
              </a:blip>
              <a:stretch>
                <a:fillRect l="-16997" r="-16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230;p14"/>
            <p:cNvSpPr/>
            <p:nvPr/>
          </p:nvSpPr>
          <p:spPr>
            <a:xfrm>
              <a:off x="2047845" y="0"/>
              <a:ext cx="1986359" cy="541866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231;p14"/>
            <p:cNvSpPr txBox="1"/>
            <p:nvPr/>
          </p:nvSpPr>
          <p:spPr>
            <a:xfrm>
              <a:off x="2047845" y="2167466"/>
              <a:ext cx="1986359" cy="2167466"/>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s-CL" sz="2100">
                  <a:solidFill>
                    <a:schemeClr val="lt1"/>
                  </a:solidFill>
                  <a:latin typeface="Calibri"/>
                  <a:ea typeface="Calibri"/>
                  <a:cs typeface="Calibri"/>
                  <a:sym typeface="Calibri"/>
                </a:rPr>
                <a:t>Infraestructura gris y calor</a:t>
              </a:r>
              <a:endParaRPr sz="2100">
                <a:solidFill>
                  <a:schemeClr val="lt1"/>
                </a:solidFill>
                <a:latin typeface="Calibri"/>
                <a:ea typeface="Calibri"/>
                <a:cs typeface="Calibri"/>
                <a:sym typeface="Calibri"/>
              </a:endParaRPr>
            </a:p>
          </p:txBody>
        </p:sp>
        <p:sp>
          <p:nvSpPr>
            <p:cNvPr id="232" name="Google Shape;232;p14"/>
            <p:cNvSpPr/>
            <p:nvPr/>
          </p:nvSpPr>
          <p:spPr>
            <a:xfrm>
              <a:off x="2138816" y="325120"/>
              <a:ext cx="1804416" cy="1804416"/>
            </a:xfrm>
            <a:prstGeom prst="ellipse">
              <a:avLst/>
            </a:prstGeom>
            <a:blipFill rotWithShape="1">
              <a:blip r:embed="rId4">
                <a:alphaModFix/>
              </a:blip>
              <a:stretch>
                <a:fillRect l="-24998" r="-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233;p14"/>
            <p:cNvSpPr/>
            <p:nvPr/>
          </p:nvSpPr>
          <p:spPr>
            <a:xfrm>
              <a:off x="4093795" y="0"/>
              <a:ext cx="1986359" cy="541866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234;p14"/>
            <p:cNvSpPr txBox="1"/>
            <p:nvPr/>
          </p:nvSpPr>
          <p:spPr>
            <a:xfrm>
              <a:off x="4093795" y="2167466"/>
              <a:ext cx="1986359" cy="2167466"/>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s-CL" sz="2100">
                  <a:solidFill>
                    <a:schemeClr val="lt1"/>
                  </a:solidFill>
                  <a:latin typeface="Calibri"/>
                  <a:ea typeface="Calibri"/>
                  <a:cs typeface="Calibri"/>
                  <a:sym typeface="Calibri"/>
                </a:rPr>
                <a:t>Vegetación y riego inadecuado</a:t>
              </a:r>
              <a:endParaRPr sz="2100">
                <a:solidFill>
                  <a:schemeClr val="lt1"/>
                </a:solidFill>
                <a:latin typeface="Calibri"/>
                <a:ea typeface="Calibri"/>
                <a:cs typeface="Calibri"/>
                <a:sym typeface="Calibri"/>
              </a:endParaRPr>
            </a:p>
          </p:txBody>
        </p:sp>
        <p:sp>
          <p:nvSpPr>
            <p:cNvPr id="235" name="Google Shape;235;p14"/>
            <p:cNvSpPr/>
            <p:nvPr/>
          </p:nvSpPr>
          <p:spPr>
            <a:xfrm>
              <a:off x="4184767" y="325120"/>
              <a:ext cx="1804416" cy="1804416"/>
            </a:xfrm>
            <a:prstGeom prst="ellipse">
              <a:avLst/>
            </a:prstGeom>
            <a:blipFill rotWithShape="1">
              <a:blip r:embed="rId5">
                <a:alphaModFix/>
              </a:blip>
              <a:stretch>
                <a:fillRect l="-24998" r="-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236;p14"/>
            <p:cNvSpPr/>
            <p:nvPr/>
          </p:nvSpPr>
          <p:spPr>
            <a:xfrm>
              <a:off x="6120378" y="0"/>
              <a:ext cx="1986359" cy="5418667"/>
            </a:xfrm>
            <a:prstGeom prst="roundRect">
              <a:avLst>
                <a:gd name="adj" fmla="val 100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237;p14"/>
            <p:cNvSpPr txBox="1"/>
            <p:nvPr/>
          </p:nvSpPr>
          <p:spPr>
            <a:xfrm>
              <a:off x="6120378" y="2167466"/>
              <a:ext cx="1986359" cy="2167466"/>
            </a:xfrm>
            <a:prstGeom prst="rect">
              <a:avLst/>
            </a:prstGeom>
            <a:noFill/>
            <a:ln>
              <a:noFill/>
            </a:ln>
          </p:spPr>
          <p:txBody>
            <a:bodyPr spcFirstLastPara="1" wrap="square" lIns="149350" tIns="149350" rIns="149350" bIns="149350" anchor="ctr" anchorCtr="0">
              <a:noAutofit/>
            </a:bodyPr>
            <a:lstStyle/>
            <a:p>
              <a:pPr marL="0" marR="0" lvl="0" indent="0" algn="ctr" rtl="0">
                <a:lnSpc>
                  <a:spcPct val="90000"/>
                </a:lnSpc>
                <a:spcBef>
                  <a:spcPts val="0"/>
                </a:spcBef>
                <a:spcAft>
                  <a:spcPts val="0"/>
                </a:spcAft>
                <a:buClr>
                  <a:schemeClr val="lt1"/>
                </a:buClr>
                <a:buSzPts val="2100"/>
                <a:buFont typeface="Calibri"/>
                <a:buNone/>
              </a:pPr>
              <a:r>
                <a:rPr lang="es-CL" sz="2100">
                  <a:solidFill>
                    <a:schemeClr val="lt1"/>
                  </a:solidFill>
                  <a:latin typeface="Calibri"/>
                  <a:ea typeface="Calibri"/>
                  <a:cs typeface="Calibri"/>
                  <a:sym typeface="Calibri"/>
                </a:rPr>
                <a:t>Coordinación y diseño general de medidas</a:t>
              </a:r>
              <a:endParaRPr sz="2100">
                <a:solidFill>
                  <a:schemeClr val="lt1"/>
                </a:solidFill>
                <a:latin typeface="Calibri"/>
                <a:ea typeface="Calibri"/>
                <a:cs typeface="Calibri"/>
                <a:sym typeface="Calibri"/>
              </a:endParaRPr>
            </a:p>
          </p:txBody>
        </p:sp>
        <p:sp>
          <p:nvSpPr>
            <p:cNvPr id="238" name="Google Shape;238;p14"/>
            <p:cNvSpPr/>
            <p:nvPr/>
          </p:nvSpPr>
          <p:spPr>
            <a:xfrm>
              <a:off x="6230717" y="325120"/>
              <a:ext cx="1804416" cy="1804416"/>
            </a:xfrm>
            <a:prstGeom prst="ellipse">
              <a:avLst/>
            </a:prstGeom>
            <a:blipFill rotWithShape="1">
              <a:blip r:embed="rId6">
                <a:alphaModFix/>
              </a:blip>
              <a:stretch>
                <a:fillRect l="-24998" r="-2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239;p14"/>
            <p:cNvSpPr/>
            <p:nvPr/>
          </p:nvSpPr>
          <p:spPr>
            <a:xfrm>
              <a:off x="325119" y="4334933"/>
              <a:ext cx="7477760" cy="812800"/>
            </a:xfrm>
            <a:prstGeom prst="leftRightArrow">
              <a:avLst>
                <a:gd name="adj1" fmla="val 50000"/>
                <a:gd name="adj2" fmla="val 50000"/>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40" name="Google Shape;240;p14"/>
          <p:cNvSpPr/>
          <p:nvPr/>
        </p:nvSpPr>
        <p:spPr>
          <a:xfrm>
            <a:off x="1293560" y="5103341"/>
            <a:ext cx="1725433" cy="914400"/>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800">
                <a:solidFill>
                  <a:schemeClr val="lt1"/>
                </a:solidFill>
                <a:latin typeface="Calibri"/>
                <a:ea typeface="Calibri"/>
                <a:cs typeface="Calibri"/>
                <a:sym typeface="Calibri"/>
              </a:rPr>
              <a:t>PSMA Minería</a:t>
            </a:r>
            <a:endParaRPr/>
          </a:p>
          <a:p>
            <a:pPr marL="0" marR="0" lvl="0" indent="0" algn="ctr" rtl="0">
              <a:spcBef>
                <a:spcPts val="0"/>
              </a:spcBef>
              <a:spcAft>
                <a:spcPts val="0"/>
              </a:spcAft>
              <a:buNone/>
            </a:pPr>
            <a:r>
              <a:rPr lang="es-CL" sz="1800">
                <a:solidFill>
                  <a:schemeClr val="lt1"/>
                </a:solidFill>
                <a:latin typeface="Calibri"/>
                <a:ea typeface="Calibri"/>
                <a:cs typeface="Calibri"/>
                <a:sym typeface="Calibri"/>
              </a:rPr>
              <a:t>PSA RRHH</a:t>
            </a:r>
            <a:endParaRPr/>
          </a:p>
        </p:txBody>
      </p:sp>
      <p:sp>
        <p:nvSpPr>
          <p:cNvPr id="241" name="Google Shape;241;p14"/>
          <p:cNvSpPr/>
          <p:nvPr/>
        </p:nvSpPr>
        <p:spPr>
          <a:xfrm>
            <a:off x="3350975" y="5103341"/>
            <a:ext cx="1716133" cy="822962"/>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800">
                <a:solidFill>
                  <a:schemeClr val="lt1"/>
                </a:solidFill>
                <a:latin typeface="Calibri"/>
                <a:ea typeface="Calibri"/>
                <a:cs typeface="Calibri"/>
                <a:sym typeface="Calibri"/>
              </a:rPr>
              <a:t>PSMA Infraestructura</a:t>
            </a:r>
            <a:endParaRPr/>
          </a:p>
        </p:txBody>
      </p:sp>
      <p:sp>
        <p:nvSpPr>
          <p:cNvPr id="242" name="Google Shape;242;p14"/>
          <p:cNvSpPr/>
          <p:nvPr/>
        </p:nvSpPr>
        <p:spPr>
          <a:xfrm>
            <a:off x="5421675" y="5103341"/>
            <a:ext cx="1655645" cy="822962"/>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800">
                <a:solidFill>
                  <a:schemeClr val="lt1"/>
                </a:solidFill>
                <a:latin typeface="Calibri"/>
                <a:ea typeface="Calibri"/>
                <a:cs typeface="Calibri"/>
                <a:sym typeface="Calibri"/>
              </a:rPr>
              <a:t>PSMA Ciudades</a:t>
            </a:r>
            <a:endParaRPr/>
          </a:p>
        </p:txBody>
      </p:sp>
      <p:sp>
        <p:nvSpPr>
          <p:cNvPr id="243" name="Google Shape;243;p14"/>
          <p:cNvSpPr/>
          <p:nvPr/>
        </p:nvSpPr>
        <p:spPr>
          <a:xfrm>
            <a:off x="7453109" y="5103341"/>
            <a:ext cx="1655645" cy="822962"/>
          </a:xfrm>
          <a:prstGeom prst="roundRect">
            <a:avLst>
              <a:gd name="adj" fmla="val 16667"/>
            </a:avLst>
          </a:prstGeom>
          <a:solidFill>
            <a:schemeClr val="accent1"/>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800">
                <a:solidFill>
                  <a:schemeClr val="lt1"/>
                </a:solidFill>
                <a:latin typeface="Calibri"/>
                <a:ea typeface="Calibri"/>
                <a:cs typeface="Calibri"/>
                <a:sym typeface="Calibri"/>
              </a:rPr>
              <a:t>PSA SAP</a:t>
            </a:r>
            <a:endParaRPr/>
          </a:p>
          <a:p>
            <a:pPr marL="0" marR="0" lvl="0" indent="0" algn="ctr" rtl="0">
              <a:spcBef>
                <a:spcPts val="0"/>
              </a:spcBef>
              <a:spcAft>
                <a:spcPts val="0"/>
              </a:spcAft>
              <a:buNone/>
            </a:pPr>
            <a:r>
              <a:rPr lang="es-CL" sz="1800">
                <a:solidFill>
                  <a:schemeClr val="lt1"/>
                </a:solidFill>
                <a:latin typeface="Calibri"/>
                <a:ea typeface="Calibri"/>
                <a:cs typeface="Calibri"/>
                <a:sym typeface="Calibri"/>
              </a:rPr>
              <a:t>PSA Pesca</a:t>
            </a:r>
            <a:endParaRPr/>
          </a:p>
        </p:txBody>
      </p:sp>
      <p:sp>
        <p:nvSpPr>
          <p:cNvPr id="244" name="Google Shape;244;p14"/>
          <p:cNvSpPr/>
          <p:nvPr/>
        </p:nvSpPr>
        <p:spPr>
          <a:xfrm>
            <a:off x="9558668" y="1626781"/>
            <a:ext cx="2434857" cy="2317897"/>
          </a:xfrm>
          <a:prstGeom prst="roundRect">
            <a:avLst>
              <a:gd name="adj" fmla="val 16667"/>
            </a:avLst>
          </a:prstGeom>
          <a:solidFill>
            <a:srgbClr val="CB9900"/>
          </a:solidFill>
          <a:ln w="12700"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800">
                <a:solidFill>
                  <a:schemeClr val="lt1"/>
                </a:solidFill>
                <a:latin typeface="Calibri"/>
                <a:ea typeface="Calibri"/>
                <a:cs typeface="Calibri"/>
                <a:sym typeface="Calibri"/>
              </a:rPr>
              <a:t>Otras consideraciones: </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s-CL" sz="1800">
                <a:solidFill>
                  <a:schemeClr val="lt1"/>
                </a:solidFill>
                <a:latin typeface="Calibri"/>
                <a:ea typeface="Calibri"/>
                <a:cs typeface="Calibri"/>
                <a:sym typeface="Calibri"/>
              </a:rPr>
              <a:t>¿Cómo puede afectar a otros sectores?</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Shape 248"/>
        <p:cNvGrpSpPr/>
        <p:nvPr/>
      </p:nvGrpSpPr>
      <p:grpSpPr>
        <a:xfrm>
          <a:off x="0" y="0"/>
          <a:ext cx="0" cy="0"/>
          <a:chOff x="0" y="0"/>
          <a:chExt cx="0" cy="0"/>
        </a:xfrm>
      </p:grpSpPr>
      <p:sp>
        <p:nvSpPr>
          <p:cNvPr id="249" name="Google Shape;249;p15"/>
          <p:cNvSpPr txBox="1">
            <a:spLocks noGrp="1"/>
          </p:cNvSpPr>
          <p:nvPr>
            <p:ph type="body" idx="1"/>
          </p:nvPr>
        </p:nvSpPr>
        <p:spPr>
          <a:xfrm>
            <a:off x="722793" y="371409"/>
            <a:ext cx="10515600" cy="51838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B4581"/>
              </a:buClr>
              <a:buSzPct val="100000"/>
              <a:buNone/>
            </a:pPr>
            <a:r>
              <a:rPr lang="es-CL"/>
              <a:t>Resultados</a:t>
            </a:r>
            <a:endParaRPr/>
          </a:p>
        </p:txBody>
      </p:sp>
      <p:grpSp>
        <p:nvGrpSpPr>
          <p:cNvPr id="250" name="Google Shape;250;p15"/>
          <p:cNvGrpSpPr/>
          <p:nvPr/>
        </p:nvGrpSpPr>
        <p:grpSpPr>
          <a:xfrm>
            <a:off x="1332811" y="1142423"/>
            <a:ext cx="9513677" cy="5416751"/>
            <a:chOff x="0" y="957"/>
            <a:chExt cx="9513677" cy="5416751"/>
          </a:xfrm>
        </p:grpSpPr>
        <p:sp>
          <p:nvSpPr>
            <p:cNvPr id="251" name="Google Shape;251;p15"/>
            <p:cNvSpPr/>
            <p:nvPr/>
          </p:nvSpPr>
          <p:spPr>
            <a:xfrm>
              <a:off x="0" y="4078917"/>
              <a:ext cx="9513677" cy="1338791"/>
            </a:xfrm>
            <a:prstGeom prst="rect">
              <a:avLst/>
            </a:prstGeom>
            <a:noFill/>
            <a:ln w="28575" cap="flat" cmpd="sng">
              <a:solidFill>
                <a:srgbClr val="0C45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15"/>
            <p:cNvSpPr txBox="1"/>
            <p:nvPr/>
          </p:nvSpPr>
          <p:spPr>
            <a:xfrm>
              <a:off x="0" y="4078917"/>
              <a:ext cx="9513677" cy="1338791"/>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accent5"/>
                </a:buClr>
                <a:buSzPts val="2200"/>
                <a:buFont typeface="Calibri"/>
                <a:buNone/>
              </a:pPr>
              <a:r>
                <a:rPr lang="es-CL" sz="2200">
                  <a:solidFill>
                    <a:schemeClr val="accent5"/>
                  </a:solidFill>
                  <a:latin typeface="Calibri"/>
                  <a:ea typeface="Calibri"/>
                  <a:cs typeface="Calibri"/>
                  <a:sym typeface="Calibri"/>
                </a:rPr>
                <a:t>2.2 Estructura de los Planes Sectoriales de Adaptación</a:t>
              </a:r>
              <a:endParaRPr sz="2200">
                <a:solidFill>
                  <a:srgbClr val="0C4581"/>
                </a:solidFill>
                <a:latin typeface="Calibri"/>
                <a:ea typeface="Calibri"/>
                <a:cs typeface="Calibri"/>
                <a:sym typeface="Calibri"/>
              </a:endParaRPr>
            </a:p>
          </p:txBody>
        </p:sp>
        <p:sp>
          <p:nvSpPr>
            <p:cNvPr id="253" name="Google Shape;253;p15"/>
            <p:cNvSpPr/>
            <p:nvPr/>
          </p:nvSpPr>
          <p:spPr>
            <a:xfrm rot="10800000">
              <a:off x="0" y="2039937"/>
              <a:ext cx="9513677" cy="2059061"/>
            </a:xfrm>
            <a:prstGeom prst="upArrowCallout">
              <a:avLst>
                <a:gd name="adj1" fmla="val 25000"/>
                <a:gd name="adj2" fmla="val 25000"/>
                <a:gd name="adj3" fmla="val 25000"/>
                <a:gd name="adj4" fmla="val 64977"/>
              </a:avLst>
            </a:prstGeom>
            <a:noFill/>
            <a:ln w="28575" cap="flat" cmpd="sng">
              <a:solidFill>
                <a:srgbClr val="0C45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254;p15"/>
            <p:cNvSpPr txBox="1"/>
            <p:nvPr/>
          </p:nvSpPr>
          <p:spPr>
            <a:xfrm>
              <a:off x="0" y="2039937"/>
              <a:ext cx="9513677" cy="1337916"/>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accent5"/>
                </a:buClr>
                <a:buSzPts val="2200"/>
                <a:buFont typeface="Calibri"/>
                <a:buNone/>
              </a:pPr>
              <a:r>
                <a:rPr lang="es-CL" sz="2200">
                  <a:solidFill>
                    <a:schemeClr val="accent5"/>
                  </a:solidFill>
                  <a:latin typeface="Calibri"/>
                  <a:ea typeface="Calibri"/>
                  <a:cs typeface="Calibri"/>
                  <a:sym typeface="Calibri"/>
                </a:rPr>
                <a:t>2.1 Sistematización de los Planes Sectoriales de Adaptación</a:t>
              </a:r>
              <a:endParaRPr sz="2200" b="1">
                <a:solidFill>
                  <a:srgbClr val="5B9BD5"/>
                </a:solidFill>
                <a:latin typeface="Calibri"/>
                <a:ea typeface="Calibri"/>
                <a:cs typeface="Calibri"/>
                <a:sym typeface="Calibri"/>
              </a:endParaRPr>
            </a:p>
          </p:txBody>
        </p:sp>
        <p:sp>
          <p:nvSpPr>
            <p:cNvPr id="255" name="Google Shape;255;p15"/>
            <p:cNvSpPr/>
            <p:nvPr/>
          </p:nvSpPr>
          <p:spPr>
            <a:xfrm rot="10800000">
              <a:off x="0" y="957"/>
              <a:ext cx="9513677" cy="2059061"/>
            </a:xfrm>
            <a:prstGeom prst="upArrowCallout">
              <a:avLst>
                <a:gd name="adj1" fmla="val 25000"/>
                <a:gd name="adj2" fmla="val 25000"/>
                <a:gd name="adj3" fmla="val 25000"/>
                <a:gd name="adj4" fmla="val 64977"/>
              </a:avLst>
            </a:prstGeom>
            <a:solidFill>
              <a:schemeClr val="accent1"/>
            </a:solidFill>
            <a:ln w="28575" cap="flat" cmpd="sng">
              <a:solidFill>
                <a:srgbClr val="0C45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15"/>
            <p:cNvSpPr txBox="1"/>
            <p:nvPr/>
          </p:nvSpPr>
          <p:spPr>
            <a:xfrm>
              <a:off x="0" y="957"/>
              <a:ext cx="9513677" cy="1337916"/>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CL" sz="2400" b="1">
                  <a:solidFill>
                    <a:schemeClr val="lt1"/>
                  </a:solidFill>
                  <a:latin typeface="Calibri"/>
                  <a:ea typeface="Calibri"/>
                  <a:cs typeface="Calibri"/>
                  <a:sym typeface="Calibri"/>
                </a:rPr>
                <a:t>2. Estructura de los 12 planes sectoriales de adaptación</a:t>
              </a:r>
              <a:endParaRPr sz="2300">
                <a:solidFill>
                  <a:schemeClr val="lt1"/>
                </a:solidFill>
                <a:latin typeface="Calibri"/>
                <a:ea typeface="Calibri"/>
                <a:cs typeface="Calibri"/>
                <a:sym typeface="Calibri"/>
              </a:endParaRPr>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60"/>
        <p:cNvGrpSpPr/>
        <p:nvPr/>
      </p:nvGrpSpPr>
      <p:grpSpPr>
        <a:xfrm>
          <a:off x="0" y="0"/>
          <a:ext cx="0" cy="0"/>
          <a:chOff x="0" y="0"/>
          <a:chExt cx="0" cy="0"/>
        </a:xfrm>
      </p:grpSpPr>
      <p:sp>
        <p:nvSpPr>
          <p:cNvPr id="261" name="Google Shape;261;p16"/>
          <p:cNvSpPr txBox="1"/>
          <p:nvPr/>
        </p:nvSpPr>
        <p:spPr>
          <a:xfrm>
            <a:off x="451822" y="0"/>
            <a:ext cx="11005072" cy="103507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600"/>
              <a:buFont typeface="Verdana"/>
              <a:buNone/>
            </a:pPr>
            <a:r>
              <a:rPr lang="es-CL" sz="2600" b="1" i="0" u="none" strike="noStrike" cap="none">
                <a:solidFill>
                  <a:srgbClr val="FFFFFF"/>
                </a:solidFill>
                <a:latin typeface="Verdana"/>
                <a:ea typeface="Verdana"/>
                <a:cs typeface="Verdana"/>
                <a:sym typeface="Verdana"/>
              </a:rPr>
              <a:t>Promedio de avance en la implementación del PAN y Avance de los Planes Sectoriales de Adaptación al 2021</a:t>
            </a:r>
            <a:endParaRPr/>
          </a:p>
        </p:txBody>
      </p:sp>
      <p:sp>
        <p:nvSpPr>
          <p:cNvPr id="262" name="Google Shape;262;p16"/>
          <p:cNvSpPr txBox="1">
            <a:spLocks noGrp="1"/>
          </p:cNvSpPr>
          <p:nvPr>
            <p:ph type="body" idx="3"/>
          </p:nvPr>
        </p:nvSpPr>
        <p:spPr>
          <a:xfrm>
            <a:off x="831850" y="505609"/>
            <a:ext cx="10515600"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400"/>
              <a:buNone/>
            </a:pPr>
            <a:r>
              <a:rPr lang="es-CL" sz="2400"/>
              <a:t>2.1 Sistematización de los Planes Sectoriales de Adaptación</a:t>
            </a:r>
            <a:endParaRPr sz="2400">
              <a:solidFill>
                <a:srgbClr val="5B9BD5"/>
              </a:solidFill>
              <a:latin typeface="Calibri"/>
              <a:ea typeface="Calibri"/>
              <a:cs typeface="Calibri"/>
              <a:sym typeface="Calibri"/>
            </a:endParaRPr>
          </a:p>
        </p:txBody>
      </p:sp>
      <p:pic>
        <p:nvPicPr>
          <p:cNvPr id="263" name="Google Shape;263;p16"/>
          <p:cNvPicPr preferRelativeResize="0"/>
          <p:nvPr/>
        </p:nvPicPr>
        <p:blipFill rotWithShape="1">
          <a:blip r:embed="rId3">
            <a:alphaModFix/>
          </a:blip>
          <a:srcRect/>
          <a:stretch/>
        </p:blipFill>
        <p:spPr>
          <a:xfrm>
            <a:off x="266700" y="1691576"/>
            <a:ext cx="11080750" cy="36258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sp>
        <p:nvSpPr>
          <p:cNvPr id="268" name="Google Shape;268;p17"/>
          <p:cNvSpPr txBox="1"/>
          <p:nvPr/>
        </p:nvSpPr>
        <p:spPr>
          <a:xfrm>
            <a:off x="451822" y="0"/>
            <a:ext cx="11005072" cy="1035071"/>
          </a:xfrm>
          <a:prstGeom prst="rect">
            <a:avLst/>
          </a:prstGeom>
          <a:noFill/>
          <a:ln>
            <a:noFill/>
          </a:ln>
        </p:spPr>
        <p:txBody>
          <a:bodyPr spcFirstLastPara="1" wrap="square" lIns="91425" tIns="45700" rIns="91425" bIns="45700" anchor="ctr" anchorCtr="0">
            <a:noAutofit/>
          </a:bodyPr>
          <a:lstStyle/>
          <a:p>
            <a:pPr marL="0" marR="0" lvl="0" indent="0" algn="ctr" rtl="0">
              <a:lnSpc>
                <a:spcPct val="90000"/>
              </a:lnSpc>
              <a:spcBef>
                <a:spcPts val="0"/>
              </a:spcBef>
              <a:spcAft>
                <a:spcPts val="0"/>
              </a:spcAft>
              <a:buClr>
                <a:srgbClr val="FFFFFF"/>
              </a:buClr>
              <a:buSzPts val="2600"/>
              <a:buFont typeface="Verdana"/>
              <a:buNone/>
            </a:pPr>
            <a:r>
              <a:rPr lang="es-CL" sz="2600" b="1" i="0" u="none" strike="noStrike" cap="none">
                <a:solidFill>
                  <a:srgbClr val="FFFFFF"/>
                </a:solidFill>
                <a:latin typeface="Verdana"/>
                <a:ea typeface="Verdana"/>
                <a:cs typeface="Verdana"/>
                <a:sym typeface="Verdana"/>
              </a:rPr>
              <a:t>Promedio de avance en la implementación del PAN y Avance de los Planes Sectoriales de Adaptación al 2021</a:t>
            </a:r>
            <a:endParaRPr/>
          </a:p>
        </p:txBody>
      </p:sp>
      <p:sp>
        <p:nvSpPr>
          <p:cNvPr id="269" name="Google Shape;269;p17"/>
          <p:cNvSpPr txBox="1">
            <a:spLocks noGrp="1"/>
          </p:cNvSpPr>
          <p:nvPr>
            <p:ph type="body" idx="3"/>
          </p:nvPr>
        </p:nvSpPr>
        <p:spPr>
          <a:xfrm>
            <a:off x="831850" y="505609"/>
            <a:ext cx="10515600"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400"/>
              <a:buNone/>
            </a:pPr>
            <a:r>
              <a:rPr lang="es-CL" sz="2400"/>
              <a:t>2.2 Estructura de los Planes Sectoriales de Adaptación</a:t>
            </a:r>
            <a:endParaRPr sz="2400">
              <a:solidFill>
                <a:srgbClr val="0C4581"/>
              </a:solidFill>
            </a:endParaRPr>
          </a:p>
        </p:txBody>
      </p:sp>
      <p:graphicFrame>
        <p:nvGraphicFramePr>
          <p:cNvPr id="270" name="Google Shape;270;p17"/>
          <p:cNvGraphicFramePr/>
          <p:nvPr/>
        </p:nvGraphicFramePr>
        <p:xfrm>
          <a:off x="464522" y="1540680"/>
          <a:ext cx="3000000" cy="3000000"/>
        </p:xfrm>
        <a:graphic>
          <a:graphicData uri="http://schemas.openxmlformats.org/drawingml/2006/table">
            <a:tbl>
              <a:tblPr firstRow="1" bandRow="1">
                <a:noFill/>
                <a:tableStyleId>{9E067391-B82A-453A-A23F-1E92B03EFE9A}</a:tableStyleId>
              </a:tblPr>
              <a:tblGrid>
                <a:gridCol w="1284025">
                  <a:extLst>
                    <a:ext uri="{9D8B030D-6E8A-4147-A177-3AD203B41FA5}">
                      <a16:colId xmlns:a16="http://schemas.microsoft.com/office/drawing/2014/main" val="20000"/>
                    </a:ext>
                  </a:extLst>
                </a:gridCol>
                <a:gridCol w="4444400">
                  <a:extLst>
                    <a:ext uri="{9D8B030D-6E8A-4147-A177-3AD203B41FA5}">
                      <a16:colId xmlns:a16="http://schemas.microsoft.com/office/drawing/2014/main" val="20001"/>
                    </a:ext>
                  </a:extLst>
                </a:gridCol>
                <a:gridCol w="2041450">
                  <a:extLst>
                    <a:ext uri="{9D8B030D-6E8A-4147-A177-3AD203B41FA5}">
                      <a16:colId xmlns:a16="http://schemas.microsoft.com/office/drawing/2014/main" val="20002"/>
                    </a:ext>
                  </a:extLst>
                </a:gridCol>
                <a:gridCol w="818700">
                  <a:extLst>
                    <a:ext uri="{9D8B030D-6E8A-4147-A177-3AD203B41FA5}">
                      <a16:colId xmlns:a16="http://schemas.microsoft.com/office/drawing/2014/main" val="20003"/>
                    </a:ext>
                  </a:extLst>
                </a:gridCol>
              </a:tblGrid>
              <a:tr h="734475">
                <a:tc>
                  <a:txBody>
                    <a:bodyPr/>
                    <a:lstStyle/>
                    <a:p>
                      <a:pPr marL="0" marR="0" lvl="0" indent="0" algn="ctr" rtl="0">
                        <a:spcBef>
                          <a:spcPts val="0"/>
                        </a:spcBef>
                        <a:spcAft>
                          <a:spcPts val="0"/>
                        </a:spcAft>
                        <a:buNone/>
                      </a:pPr>
                      <a:r>
                        <a:rPr lang="es-CL" sz="1800" u="none" strike="noStrike" cap="none"/>
                        <a:t>Tipo de Estructura</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s-CL" sz="1800" u="none" strike="noStrike" cap="none"/>
                        <a:t>Consideraciones</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s-CL" sz="1800" u="none" strike="noStrike" cap="none"/>
                        <a:t>Planes</a:t>
                      </a:r>
                      <a:endParaRPr sz="1800" u="none" strike="noStrike" cap="none"/>
                    </a:p>
                  </a:txBody>
                  <a:tcPr marL="91450" marR="91450" marT="45725" marB="45725" anchor="ctr"/>
                </a:tc>
                <a:tc>
                  <a:txBody>
                    <a:bodyPr/>
                    <a:lstStyle/>
                    <a:p>
                      <a:pPr marL="0" marR="0" lvl="0" indent="0" algn="ctr" rtl="0">
                        <a:spcBef>
                          <a:spcPts val="0"/>
                        </a:spcBef>
                        <a:spcAft>
                          <a:spcPts val="0"/>
                        </a:spcAft>
                        <a:buNone/>
                      </a:pPr>
                      <a:r>
                        <a:rPr lang="es-CL" sz="1800" u="none" strike="noStrike" cap="none"/>
                        <a:t>%</a:t>
                      </a:r>
                      <a:endParaRPr sz="1800" u="none" strike="noStrike" cap="none"/>
                    </a:p>
                  </a:txBody>
                  <a:tcPr marL="91450" marR="91450" marT="45725" marB="45725" anchor="ctr"/>
                </a:tc>
                <a:extLst>
                  <a:ext uri="{0D108BD9-81ED-4DB2-BD59-A6C34878D82A}">
                    <a16:rowId xmlns:a16="http://schemas.microsoft.com/office/drawing/2014/main" val="10000"/>
                  </a:ext>
                </a:extLst>
              </a:tr>
              <a:tr h="1084225">
                <a:tc>
                  <a:txBody>
                    <a:bodyPr/>
                    <a:lstStyle/>
                    <a:p>
                      <a:pPr marL="0" marR="0" lvl="0" indent="0" algn="l" rtl="0">
                        <a:spcBef>
                          <a:spcPts val="0"/>
                        </a:spcBef>
                        <a:spcAft>
                          <a:spcPts val="0"/>
                        </a:spcAft>
                        <a:buNone/>
                      </a:pPr>
                      <a:r>
                        <a:rPr lang="es-CL" sz="1400" b="1" u="none" strike="noStrike" cap="none">
                          <a:solidFill>
                            <a:schemeClr val="dk1"/>
                          </a:solidFill>
                          <a:latin typeface="Calibri"/>
                          <a:ea typeface="Calibri"/>
                          <a:cs typeface="Calibri"/>
                          <a:sym typeface="Calibri"/>
                        </a:rPr>
                        <a:t>Estructuras Ajustadas</a:t>
                      </a:r>
                      <a:endParaRPr sz="1400"/>
                    </a:p>
                  </a:txBody>
                  <a:tcPr marL="91450" marR="91450" marT="45725" marB="45725"/>
                </a:tc>
                <a:tc>
                  <a:txBody>
                    <a:bodyPr/>
                    <a:lstStyle/>
                    <a:p>
                      <a:pPr marL="0" marR="0" lvl="0" indent="0" algn="l" rtl="0">
                        <a:spcBef>
                          <a:spcPts val="0"/>
                        </a:spcBef>
                        <a:spcAft>
                          <a:spcPts val="0"/>
                        </a:spcAft>
                        <a:buNone/>
                      </a:pPr>
                      <a:r>
                        <a:rPr lang="es-CL" sz="1400" b="1">
                          <a:solidFill>
                            <a:schemeClr val="dk1"/>
                          </a:solidFill>
                          <a:latin typeface="Calibri"/>
                          <a:ea typeface="Calibri"/>
                          <a:cs typeface="Calibri"/>
                          <a:sym typeface="Calibri"/>
                        </a:rPr>
                        <a:t>Siguen cabalmente los lineamientos del MMA </a:t>
                      </a:r>
                      <a:r>
                        <a:rPr lang="es-CL" sz="1400">
                          <a:solidFill>
                            <a:schemeClr val="dk1"/>
                          </a:solidFill>
                          <a:latin typeface="Calibri"/>
                          <a:ea typeface="Calibri"/>
                          <a:cs typeface="Calibri"/>
                          <a:sym typeface="Calibri"/>
                        </a:rPr>
                        <a:t>en la Guía de Planes sectoriales, con estructura tipo embudo, y cuentan con una lógica secuencial clara: OG-OE-LE-M-A. </a:t>
                      </a:r>
                      <a:endParaRPr/>
                    </a:p>
                    <a:p>
                      <a:pPr marL="0" marR="0" lvl="0" indent="0" algn="l" rtl="0">
                        <a:spcBef>
                          <a:spcPts val="0"/>
                        </a:spcBef>
                        <a:spcAft>
                          <a:spcPts val="0"/>
                        </a:spcAft>
                        <a:buNone/>
                      </a:pPr>
                      <a:r>
                        <a:rPr lang="es-CL" sz="1400" b="1">
                          <a:solidFill>
                            <a:schemeClr val="dk1"/>
                          </a:solidFill>
                          <a:latin typeface="Calibri"/>
                          <a:ea typeface="Calibri"/>
                          <a:cs typeface="Calibri"/>
                          <a:sym typeface="Calibri"/>
                        </a:rPr>
                        <a:t>Engranar claro.</a:t>
                      </a:r>
                      <a:endParaRPr sz="1400" b="1"/>
                    </a:p>
                  </a:txBody>
                  <a:tcPr marL="91450" marR="91450" marT="45725" marB="45725"/>
                </a:tc>
                <a:tc>
                  <a:txBody>
                    <a:bodyPr/>
                    <a:lstStyle/>
                    <a:p>
                      <a:pPr marL="0" marR="0" lvl="0" indent="0" algn="l" rtl="0">
                        <a:spcBef>
                          <a:spcPts val="0"/>
                        </a:spcBef>
                        <a:spcAft>
                          <a:spcPts val="0"/>
                        </a:spcAft>
                        <a:buNone/>
                      </a:pPr>
                      <a:r>
                        <a:rPr lang="es-CL" sz="1400"/>
                        <a:t>PSA Turismo</a:t>
                      </a:r>
                      <a:endParaRPr/>
                    </a:p>
                    <a:p>
                      <a:pPr marL="0" marR="0" lvl="0" indent="0" algn="l" rtl="0">
                        <a:spcBef>
                          <a:spcPts val="0"/>
                        </a:spcBef>
                        <a:spcAft>
                          <a:spcPts val="0"/>
                        </a:spcAft>
                        <a:buNone/>
                      </a:pPr>
                      <a:r>
                        <a:rPr lang="es-CL" sz="1400"/>
                        <a:t>PSMA Minería</a:t>
                      </a:r>
                      <a:endParaRPr/>
                    </a:p>
                    <a:p>
                      <a:pPr marL="0" marR="0" lvl="0" indent="0" algn="l" rtl="0">
                        <a:spcBef>
                          <a:spcPts val="0"/>
                        </a:spcBef>
                        <a:spcAft>
                          <a:spcPts val="0"/>
                        </a:spcAft>
                        <a:buNone/>
                      </a:pPr>
                      <a:r>
                        <a:rPr lang="es-CL" sz="1400"/>
                        <a:t>PSMA Infraestructura</a:t>
                      </a:r>
                      <a:endParaRPr sz="1400"/>
                    </a:p>
                  </a:txBody>
                  <a:tcPr marL="91450" marR="91450" marT="45725" marB="45725" anchor="ctr"/>
                </a:tc>
                <a:tc>
                  <a:txBody>
                    <a:bodyPr/>
                    <a:lstStyle/>
                    <a:p>
                      <a:pPr marL="0" marR="0" lvl="0" indent="0" algn="l" rtl="0">
                        <a:spcBef>
                          <a:spcPts val="0"/>
                        </a:spcBef>
                        <a:spcAft>
                          <a:spcPts val="0"/>
                        </a:spcAft>
                        <a:buNone/>
                      </a:pPr>
                      <a:r>
                        <a:rPr lang="es-CL" sz="2400"/>
                        <a:t>25%</a:t>
                      </a:r>
                      <a:endParaRPr sz="2400"/>
                    </a:p>
                  </a:txBody>
                  <a:tcPr marL="91450" marR="91450" marT="45725" marB="45725" anchor="ctr"/>
                </a:tc>
                <a:extLst>
                  <a:ext uri="{0D108BD9-81ED-4DB2-BD59-A6C34878D82A}">
                    <a16:rowId xmlns:a16="http://schemas.microsoft.com/office/drawing/2014/main" val="10001"/>
                  </a:ext>
                </a:extLst>
              </a:tr>
              <a:tr h="1573875">
                <a:tc>
                  <a:txBody>
                    <a:bodyPr/>
                    <a:lstStyle/>
                    <a:p>
                      <a:pPr marL="0" marR="0" lvl="0" indent="0" algn="l" rtl="0">
                        <a:spcBef>
                          <a:spcPts val="0"/>
                        </a:spcBef>
                        <a:spcAft>
                          <a:spcPts val="0"/>
                        </a:spcAft>
                        <a:buNone/>
                      </a:pPr>
                      <a:r>
                        <a:rPr lang="es-CL" sz="1400" b="1">
                          <a:solidFill>
                            <a:schemeClr val="dk1"/>
                          </a:solidFill>
                          <a:latin typeface="Calibri"/>
                          <a:ea typeface="Calibri"/>
                          <a:cs typeface="Calibri"/>
                          <a:sym typeface="Calibri"/>
                        </a:rPr>
                        <a:t>Estructuras Parcialmente Ajustadas</a:t>
                      </a:r>
                      <a:endParaRPr sz="1400"/>
                    </a:p>
                  </a:txBody>
                  <a:tcPr marL="91450" marR="91450" marT="45725" marB="45725"/>
                </a:tc>
                <a:tc>
                  <a:txBody>
                    <a:bodyPr/>
                    <a:lstStyle/>
                    <a:p>
                      <a:pPr marL="0" marR="0" lvl="0" indent="0" algn="l" rtl="0">
                        <a:spcBef>
                          <a:spcPts val="0"/>
                        </a:spcBef>
                        <a:spcAft>
                          <a:spcPts val="0"/>
                        </a:spcAft>
                        <a:buNone/>
                      </a:pPr>
                      <a:r>
                        <a:rPr lang="es-CL" sz="1400" b="1">
                          <a:solidFill>
                            <a:schemeClr val="dk1"/>
                          </a:solidFill>
                          <a:latin typeface="Calibri"/>
                          <a:ea typeface="Calibri"/>
                          <a:cs typeface="Calibri"/>
                          <a:sym typeface="Calibri"/>
                        </a:rPr>
                        <a:t>Siguen parcialmente los lineamientos del MMA</a:t>
                      </a:r>
                      <a:r>
                        <a:rPr lang="es-CL" sz="1400">
                          <a:solidFill>
                            <a:schemeClr val="dk1"/>
                          </a:solidFill>
                          <a:latin typeface="Calibri"/>
                          <a:ea typeface="Calibri"/>
                          <a:cs typeface="Calibri"/>
                          <a:sym typeface="Calibri"/>
                        </a:rPr>
                        <a:t>, con una estructura parecida a la del embudo, pero contiene partes de su estructura en forma inversa al embudo, con lineamientos que son más amplios que los objetivos específicos o que medidas contribuye a más de un OE y LE. </a:t>
                      </a:r>
                      <a:r>
                        <a:rPr lang="es-CL" sz="1400" b="1">
                          <a:solidFill>
                            <a:schemeClr val="dk1"/>
                          </a:solidFill>
                          <a:latin typeface="Calibri"/>
                          <a:ea typeface="Calibri"/>
                          <a:cs typeface="Calibri"/>
                          <a:sym typeface="Calibri"/>
                        </a:rPr>
                        <a:t>Engranaje parcial</a:t>
                      </a:r>
                      <a:r>
                        <a:rPr lang="es-CL" sz="1400">
                          <a:solidFill>
                            <a:schemeClr val="dk1"/>
                          </a:solidFill>
                          <a:latin typeface="Calibri"/>
                          <a:ea typeface="Calibri"/>
                          <a:cs typeface="Calibri"/>
                          <a:sym typeface="Calibri"/>
                        </a:rPr>
                        <a:t>.</a:t>
                      </a:r>
                      <a:endParaRPr/>
                    </a:p>
                  </a:txBody>
                  <a:tcPr marL="91450" marR="91450" marT="45725" marB="45725"/>
                </a:tc>
                <a:tc>
                  <a:txBody>
                    <a:bodyPr/>
                    <a:lstStyle/>
                    <a:p>
                      <a:pPr marL="0" marR="0" lvl="0" indent="0" algn="l" rtl="0">
                        <a:spcBef>
                          <a:spcPts val="0"/>
                        </a:spcBef>
                        <a:spcAft>
                          <a:spcPts val="0"/>
                        </a:spcAft>
                        <a:buNone/>
                      </a:pPr>
                      <a:r>
                        <a:rPr lang="es-CL" sz="1400"/>
                        <a:t>PSA Z. Costera</a:t>
                      </a:r>
                      <a:endParaRPr/>
                    </a:p>
                    <a:p>
                      <a:pPr marL="0" marR="0" lvl="0" indent="0" algn="l" rtl="0">
                        <a:spcBef>
                          <a:spcPts val="0"/>
                        </a:spcBef>
                        <a:spcAft>
                          <a:spcPts val="0"/>
                        </a:spcAft>
                        <a:buNone/>
                      </a:pPr>
                      <a:r>
                        <a:rPr lang="es-CL" sz="1400"/>
                        <a:t>PSA RRHH</a:t>
                      </a:r>
                      <a:endParaRPr/>
                    </a:p>
                    <a:p>
                      <a:pPr marL="0" marR="0" lvl="0" indent="0" algn="l" rtl="0">
                        <a:spcBef>
                          <a:spcPts val="0"/>
                        </a:spcBef>
                        <a:spcAft>
                          <a:spcPts val="0"/>
                        </a:spcAft>
                        <a:buNone/>
                      </a:pPr>
                      <a:r>
                        <a:rPr lang="es-CL" sz="1400"/>
                        <a:t>PSA Biodiversidad</a:t>
                      </a:r>
                      <a:endParaRPr/>
                    </a:p>
                    <a:p>
                      <a:pPr marL="0" marR="0" lvl="0" indent="0" algn="l" rtl="0">
                        <a:spcBef>
                          <a:spcPts val="0"/>
                        </a:spcBef>
                        <a:spcAft>
                          <a:spcPts val="0"/>
                        </a:spcAft>
                        <a:buNone/>
                      </a:pPr>
                      <a:r>
                        <a:rPr lang="es-CL" sz="1400"/>
                        <a:t>PSA Silvoagropecuario</a:t>
                      </a:r>
                      <a:endParaRPr/>
                    </a:p>
                    <a:p>
                      <a:pPr marL="0" marR="0" lvl="0" indent="0" algn="l" rtl="0">
                        <a:spcBef>
                          <a:spcPts val="0"/>
                        </a:spcBef>
                        <a:spcAft>
                          <a:spcPts val="0"/>
                        </a:spcAft>
                        <a:buNone/>
                      </a:pPr>
                      <a:r>
                        <a:rPr lang="es-CL" sz="1400"/>
                        <a:t>PSA Ciudades</a:t>
                      </a:r>
                      <a:endParaRPr/>
                    </a:p>
                    <a:p>
                      <a:pPr marL="0" marR="0" lvl="0" indent="0" algn="l" rtl="0">
                        <a:spcBef>
                          <a:spcPts val="0"/>
                        </a:spcBef>
                        <a:spcAft>
                          <a:spcPts val="0"/>
                        </a:spcAft>
                        <a:buNone/>
                      </a:pPr>
                      <a:r>
                        <a:rPr lang="es-CL" sz="1400"/>
                        <a:t>PSA Pesca y Acuicultura</a:t>
                      </a:r>
                      <a:endParaRPr sz="1400"/>
                    </a:p>
                  </a:txBody>
                  <a:tcPr marL="91450" marR="91450" marT="45725" marB="45725" anchor="ctr"/>
                </a:tc>
                <a:tc>
                  <a:txBody>
                    <a:bodyPr/>
                    <a:lstStyle/>
                    <a:p>
                      <a:pPr marL="0" marR="0" lvl="0" indent="0" algn="l" rtl="0">
                        <a:spcBef>
                          <a:spcPts val="0"/>
                        </a:spcBef>
                        <a:spcAft>
                          <a:spcPts val="0"/>
                        </a:spcAft>
                        <a:buNone/>
                      </a:pPr>
                      <a:r>
                        <a:rPr lang="es-CL" sz="2400"/>
                        <a:t>50%</a:t>
                      </a:r>
                      <a:endParaRPr sz="2400"/>
                    </a:p>
                  </a:txBody>
                  <a:tcPr marL="91450" marR="91450" marT="45725" marB="45725" anchor="ctr"/>
                </a:tc>
                <a:extLst>
                  <a:ext uri="{0D108BD9-81ED-4DB2-BD59-A6C34878D82A}">
                    <a16:rowId xmlns:a16="http://schemas.microsoft.com/office/drawing/2014/main" val="10002"/>
                  </a:ext>
                </a:extLst>
              </a:tr>
              <a:tr h="1573875">
                <a:tc>
                  <a:txBody>
                    <a:bodyPr/>
                    <a:lstStyle/>
                    <a:p>
                      <a:pPr marL="0" marR="0" lvl="0" indent="0" algn="l" rtl="0">
                        <a:spcBef>
                          <a:spcPts val="0"/>
                        </a:spcBef>
                        <a:spcAft>
                          <a:spcPts val="0"/>
                        </a:spcAft>
                        <a:buNone/>
                      </a:pPr>
                      <a:r>
                        <a:rPr lang="es-CL" sz="1400" b="1">
                          <a:solidFill>
                            <a:schemeClr val="dk1"/>
                          </a:solidFill>
                          <a:latin typeface="Calibri"/>
                          <a:ea typeface="Calibri"/>
                          <a:cs typeface="Calibri"/>
                          <a:sym typeface="Calibri"/>
                        </a:rPr>
                        <a:t>Estructuras no Ajustadas</a:t>
                      </a:r>
                      <a:endParaRPr/>
                    </a:p>
                  </a:txBody>
                  <a:tcPr marL="91450" marR="91450" marT="45725" marB="45725"/>
                </a:tc>
                <a:tc>
                  <a:txBody>
                    <a:bodyPr/>
                    <a:lstStyle/>
                    <a:p>
                      <a:pPr marL="0" marR="0" lvl="0" indent="0" algn="l" rtl="0">
                        <a:spcBef>
                          <a:spcPts val="0"/>
                        </a:spcBef>
                        <a:spcAft>
                          <a:spcPts val="0"/>
                        </a:spcAft>
                        <a:buNone/>
                      </a:pPr>
                      <a:r>
                        <a:rPr lang="es-CL" sz="1400" b="1">
                          <a:solidFill>
                            <a:schemeClr val="dk1"/>
                          </a:solidFill>
                          <a:latin typeface="Calibri"/>
                          <a:ea typeface="Calibri"/>
                          <a:cs typeface="Calibri"/>
                          <a:sym typeface="Calibri"/>
                        </a:rPr>
                        <a:t>No siguen los lineamientos del MMA</a:t>
                      </a:r>
                      <a:r>
                        <a:rPr lang="es-CL" sz="1400">
                          <a:solidFill>
                            <a:schemeClr val="dk1"/>
                          </a:solidFill>
                          <a:latin typeface="Calibri"/>
                          <a:ea typeface="Calibri"/>
                          <a:cs typeface="Calibri"/>
                          <a:sym typeface="Calibri"/>
                        </a:rPr>
                        <a:t>, dado que, repite aporte de lineamientos a 3 o más OE simultáneamente, y que además los OE se asocian a 3 o más LE y planes que no cuentan con un propósito definido como Objetivo General e incorpora sub-medidas.</a:t>
                      </a:r>
                      <a:endParaRPr/>
                    </a:p>
                    <a:p>
                      <a:pPr marL="0" marR="0" lvl="0" indent="0" algn="l" rtl="0">
                        <a:spcBef>
                          <a:spcPts val="0"/>
                        </a:spcBef>
                        <a:spcAft>
                          <a:spcPts val="0"/>
                        </a:spcAft>
                        <a:buNone/>
                      </a:pPr>
                      <a:r>
                        <a:rPr lang="es-CL" sz="1400" b="1">
                          <a:solidFill>
                            <a:schemeClr val="dk1"/>
                          </a:solidFill>
                          <a:latin typeface="Calibri"/>
                          <a:ea typeface="Calibri"/>
                          <a:cs typeface="Calibri"/>
                          <a:sym typeface="Calibri"/>
                        </a:rPr>
                        <a:t>Difícil seguimiento de engranaje</a:t>
                      </a:r>
                      <a:r>
                        <a:rPr lang="es-CL" sz="1400">
                          <a:solidFill>
                            <a:schemeClr val="dk1"/>
                          </a:solidFill>
                          <a:latin typeface="Calibri"/>
                          <a:ea typeface="Calibri"/>
                          <a:cs typeface="Calibri"/>
                          <a:sym typeface="Calibri"/>
                        </a:rPr>
                        <a:t>.</a:t>
                      </a:r>
                      <a:endParaRPr/>
                    </a:p>
                  </a:txBody>
                  <a:tcPr marL="91450" marR="91450" marT="45725" marB="45725"/>
                </a:tc>
                <a:tc>
                  <a:txBody>
                    <a:bodyPr/>
                    <a:lstStyle/>
                    <a:p>
                      <a:pPr marL="0" marR="0" lvl="0" indent="0" algn="l" rtl="0">
                        <a:spcBef>
                          <a:spcPts val="0"/>
                        </a:spcBef>
                        <a:spcAft>
                          <a:spcPts val="0"/>
                        </a:spcAft>
                        <a:buNone/>
                      </a:pPr>
                      <a:r>
                        <a:rPr lang="es-CL" sz="1400"/>
                        <a:t>PSA Salud</a:t>
                      </a:r>
                      <a:endParaRPr/>
                    </a:p>
                    <a:p>
                      <a:pPr marL="0" marR="0" lvl="0" indent="0" algn="l" rtl="0">
                        <a:spcBef>
                          <a:spcPts val="0"/>
                        </a:spcBef>
                        <a:spcAft>
                          <a:spcPts val="0"/>
                        </a:spcAft>
                        <a:buNone/>
                      </a:pPr>
                      <a:r>
                        <a:rPr lang="es-CL" sz="1400"/>
                        <a:t>PSMA Transporte</a:t>
                      </a:r>
                      <a:endParaRPr/>
                    </a:p>
                    <a:p>
                      <a:pPr marL="0" marR="0" lvl="0" indent="0" algn="l" rtl="0">
                        <a:spcBef>
                          <a:spcPts val="0"/>
                        </a:spcBef>
                        <a:spcAft>
                          <a:spcPts val="0"/>
                        </a:spcAft>
                        <a:buNone/>
                      </a:pPr>
                      <a:r>
                        <a:rPr lang="es-CL" sz="1400"/>
                        <a:t>PSMA Energía</a:t>
                      </a:r>
                      <a:endParaRPr sz="1400"/>
                    </a:p>
                  </a:txBody>
                  <a:tcPr marL="91450" marR="91450" marT="45725" marB="45725" anchor="ctr"/>
                </a:tc>
                <a:tc>
                  <a:txBody>
                    <a:bodyPr/>
                    <a:lstStyle/>
                    <a:p>
                      <a:pPr marL="0" marR="0" lvl="0" indent="0" algn="l" rtl="0">
                        <a:spcBef>
                          <a:spcPts val="0"/>
                        </a:spcBef>
                        <a:spcAft>
                          <a:spcPts val="0"/>
                        </a:spcAft>
                        <a:buNone/>
                      </a:pPr>
                      <a:r>
                        <a:rPr lang="es-CL" sz="2400"/>
                        <a:t>25%</a:t>
                      </a:r>
                      <a:endParaRPr sz="2400"/>
                    </a:p>
                  </a:txBody>
                  <a:tcPr marL="91450" marR="91450" marT="45725" marB="45725" anchor="ctr"/>
                </a:tc>
                <a:extLst>
                  <a:ext uri="{0D108BD9-81ED-4DB2-BD59-A6C34878D82A}">
                    <a16:rowId xmlns:a16="http://schemas.microsoft.com/office/drawing/2014/main" val="10003"/>
                  </a:ext>
                </a:extLst>
              </a:tr>
            </a:tbl>
          </a:graphicData>
        </a:graphic>
      </p:graphicFrame>
      <p:pic>
        <p:nvPicPr>
          <p:cNvPr id="271" name="Google Shape;271;p17"/>
          <p:cNvPicPr preferRelativeResize="0"/>
          <p:nvPr/>
        </p:nvPicPr>
        <p:blipFill rotWithShape="1">
          <a:blip r:embed="rId3">
            <a:alphaModFix/>
          </a:blip>
          <a:srcRect/>
          <a:stretch/>
        </p:blipFill>
        <p:spPr>
          <a:xfrm>
            <a:off x="10477768" y="642771"/>
            <a:ext cx="1249710" cy="1371600"/>
          </a:xfrm>
          <a:prstGeom prst="rect">
            <a:avLst/>
          </a:prstGeom>
          <a:noFill/>
          <a:ln>
            <a:noFill/>
          </a:ln>
        </p:spPr>
      </p:pic>
      <p:sp>
        <p:nvSpPr>
          <p:cNvPr id="272" name="Google Shape;272;p17"/>
          <p:cNvSpPr/>
          <p:nvPr/>
        </p:nvSpPr>
        <p:spPr>
          <a:xfrm>
            <a:off x="9314121" y="2482701"/>
            <a:ext cx="2551814" cy="1834118"/>
          </a:xfrm>
          <a:prstGeom prst="roundRect">
            <a:avLst>
              <a:gd name="adj" fmla="val 16667"/>
            </a:avLst>
          </a:prstGeom>
          <a:solidFill>
            <a:srgbClr val="CB9900"/>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CL" sz="1800">
                <a:solidFill>
                  <a:schemeClr val="lt1"/>
                </a:solidFill>
                <a:latin typeface="Calibri"/>
                <a:ea typeface="Calibri"/>
                <a:cs typeface="Calibri"/>
                <a:sym typeface="Calibri"/>
              </a:rPr>
              <a:t>Se recomienda considerar en la </a:t>
            </a:r>
            <a:r>
              <a:rPr lang="es-CL" sz="1800" b="1">
                <a:solidFill>
                  <a:schemeClr val="lt1"/>
                </a:solidFill>
                <a:latin typeface="Calibri"/>
                <a:ea typeface="Calibri"/>
                <a:cs typeface="Calibri"/>
                <a:sym typeface="Calibri"/>
              </a:rPr>
              <a:t>actualización de la guía para PSA con un formato más simple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18"/>
          <p:cNvSpPr txBox="1">
            <a:spLocks noGrp="1"/>
          </p:cNvSpPr>
          <p:nvPr>
            <p:ph type="body" idx="3"/>
          </p:nvPr>
        </p:nvSpPr>
        <p:spPr>
          <a:xfrm>
            <a:off x="838200" y="321052"/>
            <a:ext cx="10515600"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400"/>
              <a:buNone/>
            </a:pPr>
            <a:r>
              <a:rPr lang="es-CL" sz="2400"/>
              <a:t>3.1 Diferencias en cuanto a ficha de medidas.</a:t>
            </a:r>
            <a:endParaRPr sz="2400">
              <a:solidFill>
                <a:srgbClr val="5B9BD5"/>
              </a:solidFill>
              <a:latin typeface="Calibri"/>
              <a:ea typeface="Calibri"/>
              <a:cs typeface="Calibri"/>
              <a:sym typeface="Calibri"/>
            </a:endParaRPr>
          </a:p>
        </p:txBody>
      </p:sp>
      <p:pic>
        <p:nvPicPr>
          <p:cNvPr id="278" name="Google Shape;278;p18"/>
          <p:cNvPicPr preferRelativeResize="0"/>
          <p:nvPr/>
        </p:nvPicPr>
        <p:blipFill rotWithShape="1">
          <a:blip r:embed="rId3">
            <a:alphaModFix/>
          </a:blip>
          <a:srcRect/>
          <a:stretch/>
        </p:blipFill>
        <p:spPr>
          <a:xfrm>
            <a:off x="160708" y="731418"/>
            <a:ext cx="10145785" cy="6021436"/>
          </a:xfrm>
          <a:prstGeom prst="rect">
            <a:avLst/>
          </a:prstGeom>
          <a:noFill/>
          <a:ln>
            <a:noFill/>
          </a:ln>
        </p:spPr>
      </p:pic>
      <p:sp>
        <p:nvSpPr>
          <p:cNvPr id="279" name="Google Shape;279;p18"/>
          <p:cNvSpPr/>
          <p:nvPr/>
        </p:nvSpPr>
        <p:spPr>
          <a:xfrm>
            <a:off x="10306493" y="836564"/>
            <a:ext cx="1885507" cy="5700384"/>
          </a:xfrm>
          <a:prstGeom prst="roundRect">
            <a:avLst>
              <a:gd name="adj" fmla="val 16667"/>
            </a:avLst>
          </a:prstGeom>
          <a:solidFill>
            <a:srgbClr val="CB9900"/>
          </a:solidFill>
          <a:ln w="12700"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s-CL" sz="1800" b="1">
                <a:solidFill>
                  <a:schemeClr val="lt1"/>
                </a:solidFill>
                <a:latin typeface="Calibri"/>
                <a:ea typeface="Calibri"/>
                <a:cs typeface="Calibri"/>
                <a:sym typeface="Calibri"/>
              </a:rPr>
              <a:t>24 campos de información</a:t>
            </a:r>
            <a:endParaRPr/>
          </a:p>
          <a:p>
            <a:pPr marL="0" marR="0" lvl="0" indent="0" algn="ctr" rtl="0">
              <a:spcBef>
                <a:spcPts val="0"/>
              </a:spcBef>
              <a:spcAft>
                <a:spcPts val="0"/>
              </a:spcAft>
              <a:buNone/>
            </a:pPr>
            <a:endParaRPr sz="1800" b="1">
              <a:solidFill>
                <a:schemeClr val="lt1"/>
              </a:solidFill>
              <a:latin typeface="Calibri"/>
              <a:ea typeface="Calibri"/>
              <a:cs typeface="Calibri"/>
              <a:sym typeface="Calibri"/>
            </a:endParaRPr>
          </a:p>
          <a:p>
            <a:pPr marL="0" marR="0" lvl="0" indent="0" algn="ctr" rtl="0">
              <a:spcBef>
                <a:spcPts val="0"/>
              </a:spcBef>
              <a:spcAft>
                <a:spcPts val="0"/>
              </a:spcAft>
              <a:buNone/>
            </a:pPr>
            <a:r>
              <a:rPr lang="es-CL" sz="1800">
                <a:solidFill>
                  <a:schemeClr val="lt1"/>
                </a:solidFill>
                <a:latin typeface="Calibri"/>
                <a:ea typeface="Calibri"/>
                <a:cs typeface="Calibri"/>
                <a:sym typeface="Calibri"/>
              </a:rPr>
              <a:t>8 PSA (66%) cumplen con la información solicitada en &gt;90%</a:t>
            </a:r>
            <a:endParaRPr/>
          </a:p>
          <a:p>
            <a:pPr marL="0" marR="0" lvl="0" indent="0" algn="ctr" rtl="0">
              <a:spcBef>
                <a:spcPts val="0"/>
              </a:spcBef>
              <a:spcAft>
                <a:spcPts val="0"/>
              </a:spcAft>
              <a:buNone/>
            </a:pPr>
            <a:endParaRPr sz="1800">
              <a:solidFill>
                <a:schemeClr val="lt1"/>
              </a:solidFill>
              <a:latin typeface="Calibri"/>
              <a:ea typeface="Calibri"/>
              <a:cs typeface="Calibri"/>
              <a:sym typeface="Calibri"/>
            </a:endParaRPr>
          </a:p>
          <a:p>
            <a:pPr marL="0" marR="0" lvl="0" indent="0" algn="ctr" rtl="0">
              <a:spcBef>
                <a:spcPts val="0"/>
              </a:spcBef>
              <a:spcAft>
                <a:spcPts val="0"/>
              </a:spcAft>
              <a:buNone/>
            </a:pPr>
            <a:r>
              <a:rPr lang="es-CL" sz="1800">
                <a:solidFill>
                  <a:schemeClr val="lt1"/>
                </a:solidFill>
                <a:latin typeface="Calibri"/>
                <a:ea typeface="Calibri"/>
                <a:cs typeface="Calibri"/>
                <a:sym typeface="Calibri"/>
              </a:rPr>
              <a:t>Se sugiere simplificar formato y fortalecer narrativa de justificación.</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83"/>
        <p:cNvGrpSpPr/>
        <p:nvPr/>
      </p:nvGrpSpPr>
      <p:grpSpPr>
        <a:xfrm>
          <a:off x="0" y="0"/>
          <a:ext cx="0" cy="0"/>
          <a:chOff x="0" y="0"/>
          <a:chExt cx="0" cy="0"/>
        </a:xfrm>
      </p:grpSpPr>
      <p:sp>
        <p:nvSpPr>
          <p:cNvPr id="284" name="Google Shape;284;p19"/>
          <p:cNvSpPr txBox="1">
            <a:spLocks noGrp="1"/>
          </p:cNvSpPr>
          <p:nvPr>
            <p:ph type="body" idx="3"/>
          </p:nvPr>
        </p:nvSpPr>
        <p:spPr>
          <a:xfrm>
            <a:off x="838200" y="321052"/>
            <a:ext cx="10515600"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400"/>
              <a:buNone/>
            </a:pPr>
            <a:r>
              <a:rPr lang="es-CL" sz="2400"/>
              <a:t>3.1 Diferencias en cuanto a ficha de medidas.</a:t>
            </a:r>
            <a:endParaRPr sz="2400">
              <a:solidFill>
                <a:srgbClr val="5B9BD5"/>
              </a:solidFill>
              <a:latin typeface="Calibri"/>
              <a:ea typeface="Calibri"/>
              <a:cs typeface="Calibri"/>
              <a:sym typeface="Calibri"/>
            </a:endParaRPr>
          </a:p>
        </p:txBody>
      </p:sp>
      <p:sp>
        <p:nvSpPr>
          <p:cNvPr id="285" name="Google Shape;285;p19"/>
          <p:cNvSpPr txBox="1"/>
          <p:nvPr/>
        </p:nvSpPr>
        <p:spPr>
          <a:xfrm>
            <a:off x="348029" y="1139712"/>
            <a:ext cx="11495941" cy="50167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dirty="0">
                <a:solidFill>
                  <a:srgbClr val="548135"/>
                </a:solidFill>
                <a:latin typeface="Verdana"/>
                <a:ea typeface="Verdana"/>
                <a:cs typeface="Verdana"/>
                <a:sym typeface="Verdana"/>
              </a:rPr>
              <a:t>Objetivos específicos de las fichas de medidas</a:t>
            </a:r>
            <a:endParaRPr sz="1800" b="1" dirty="0">
              <a:solidFill>
                <a:srgbClr val="548135"/>
              </a:solidFill>
              <a:latin typeface="Verdana"/>
              <a:ea typeface="Verdana"/>
              <a:cs typeface="Verdana"/>
              <a:sym typeface="Verdana"/>
            </a:endParaRPr>
          </a:p>
          <a:p>
            <a:pPr marL="285750" marR="0" lvl="0" indent="-285750" algn="l" rtl="0">
              <a:spcBef>
                <a:spcPts val="0"/>
              </a:spcBef>
              <a:spcAft>
                <a:spcPts val="0"/>
              </a:spcAft>
              <a:buClr>
                <a:srgbClr val="000000"/>
              </a:buClr>
              <a:buSzPts val="1800"/>
              <a:buFont typeface="Arial"/>
              <a:buChar char="•"/>
            </a:pPr>
            <a:r>
              <a:rPr lang="es-CL" sz="1800" b="1" dirty="0">
                <a:solidFill>
                  <a:schemeClr val="dk1"/>
                </a:solidFill>
                <a:latin typeface="Calibri"/>
                <a:ea typeface="Calibri"/>
                <a:cs typeface="Calibri"/>
                <a:sym typeface="Calibri"/>
              </a:rPr>
              <a:t>7</a:t>
            </a:r>
            <a:r>
              <a:rPr lang="es-CL" sz="1800" dirty="0">
                <a:solidFill>
                  <a:schemeClr val="dk1"/>
                </a:solidFill>
                <a:latin typeface="Calibri"/>
                <a:ea typeface="Calibri"/>
                <a:cs typeface="Calibri"/>
                <a:sym typeface="Calibri"/>
              </a:rPr>
              <a:t> </a:t>
            </a:r>
            <a:r>
              <a:rPr lang="es-CL" sz="1800" b="1" dirty="0">
                <a:solidFill>
                  <a:schemeClr val="dk1"/>
                </a:solidFill>
                <a:latin typeface="Calibri"/>
                <a:ea typeface="Calibri"/>
                <a:cs typeface="Calibri"/>
                <a:sym typeface="Calibri"/>
              </a:rPr>
              <a:t>PSA vinculan medida con los OE del mismo plan </a:t>
            </a:r>
            <a:r>
              <a:rPr lang="es-CL" sz="1800" dirty="0">
                <a:solidFill>
                  <a:schemeClr val="dk1"/>
                </a:solidFill>
                <a:latin typeface="Calibri"/>
                <a:ea typeface="Calibri"/>
                <a:cs typeface="Calibri"/>
                <a:sym typeface="Calibri"/>
              </a:rPr>
              <a:t>como se solicita en la guía </a:t>
            </a:r>
            <a:r>
              <a:rPr lang="es-CL" sz="1200" dirty="0">
                <a:solidFill>
                  <a:schemeClr val="dk1"/>
                </a:solidFill>
                <a:latin typeface="Calibri"/>
                <a:ea typeface="Calibri"/>
                <a:cs typeface="Calibri"/>
                <a:sym typeface="Calibri"/>
              </a:rPr>
              <a:t>(</a:t>
            </a:r>
            <a:r>
              <a:rPr lang="es-CL" sz="1400" dirty="0">
                <a:solidFill>
                  <a:schemeClr val="dk1"/>
                </a:solidFill>
                <a:latin typeface="Calibri"/>
                <a:ea typeface="Calibri"/>
                <a:cs typeface="Calibri"/>
                <a:sym typeface="Calibri"/>
              </a:rPr>
              <a:t>Turismo; Zona Costera; RRHH; Biodiversidad; Minería; Transporte; Ciudades)</a:t>
            </a:r>
            <a:r>
              <a:rPr lang="es-CL" sz="1400" b="1" dirty="0">
                <a:solidFill>
                  <a:schemeClr val="dk1"/>
                </a:solidFill>
                <a:latin typeface="Calibri"/>
                <a:ea typeface="Calibri"/>
                <a:cs typeface="Calibri"/>
                <a:sym typeface="Calibri"/>
              </a:rPr>
              <a:t>.</a:t>
            </a:r>
            <a:endParaRPr sz="1800" b="1" dirty="0">
              <a:solidFill>
                <a:schemeClr val="dk1"/>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s-CL" sz="1800" b="1" dirty="0">
                <a:solidFill>
                  <a:schemeClr val="dk1"/>
                </a:solidFill>
                <a:latin typeface="Calibri"/>
                <a:ea typeface="Calibri"/>
                <a:cs typeface="Calibri"/>
                <a:sym typeface="Calibri"/>
              </a:rPr>
              <a:t>4 PSA lo</a:t>
            </a:r>
            <a:r>
              <a:rPr lang="es-CL" sz="1800" dirty="0">
                <a:solidFill>
                  <a:schemeClr val="dk1"/>
                </a:solidFill>
                <a:latin typeface="Calibri"/>
                <a:ea typeface="Calibri"/>
                <a:cs typeface="Calibri"/>
                <a:sym typeface="Calibri"/>
              </a:rPr>
              <a:t> </a:t>
            </a:r>
            <a:r>
              <a:rPr lang="es-CL" sz="1800" b="1" dirty="0">
                <a:solidFill>
                  <a:schemeClr val="dk1"/>
                </a:solidFill>
                <a:latin typeface="Calibri"/>
                <a:ea typeface="Calibri"/>
                <a:cs typeface="Calibri"/>
                <a:sym typeface="Calibri"/>
              </a:rPr>
              <a:t>redactó como objetivo de la medida </a:t>
            </a:r>
            <a:r>
              <a:rPr lang="es-CL" sz="1400" dirty="0">
                <a:solidFill>
                  <a:schemeClr val="dk1"/>
                </a:solidFill>
                <a:latin typeface="Calibri"/>
                <a:ea typeface="Calibri"/>
                <a:cs typeface="Calibri"/>
                <a:sym typeface="Calibri"/>
              </a:rPr>
              <a:t>(Pesca; Salud; Infraestructura y Energía) </a:t>
            </a:r>
            <a:r>
              <a:rPr lang="es-CL" sz="1800" dirty="0">
                <a:solidFill>
                  <a:schemeClr val="dk1"/>
                </a:solidFill>
                <a:latin typeface="Calibri"/>
                <a:ea typeface="Calibri"/>
                <a:cs typeface="Calibri"/>
                <a:sym typeface="Calibri"/>
              </a:rPr>
              <a:t>, a pesar presentar diagramas que vinculan medidas con objetivos específicos del plan. </a:t>
            </a:r>
            <a:endParaRPr dirty="0"/>
          </a:p>
          <a:p>
            <a:pPr marL="285750" marR="0" lvl="0" indent="-285750" algn="l" rtl="0">
              <a:spcBef>
                <a:spcPts val="0"/>
              </a:spcBef>
              <a:spcAft>
                <a:spcPts val="0"/>
              </a:spcAft>
              <a:buClr>
                <a:srgbClr val="000000"/>
              </a:buClr>
              <a:buSzPts val="1800"/>
              <a:buFont typeface="Arial"/>
              <a:buChar char="•"/>
            </a:pPr>
            <a:r>
              <a:rPr lang="es-CL" sz="1800" b="1" dirty="0">
                <a:solidFill>
                  <a:schemeClr val="dk1"/>
                </a:solidFill>
                <a:latin typeface="Calibri"/>
                <a:ea typeface="Calibri"/>
                <a:cs typeface="Calibri"/>
                <a:sym typeface="Calibri"/>
              </a:rPr>
              <a:t>PSA Silvoagropecuario</a:t>
            </a:r>
            <a:r>
              <a:rPr lang="es-CL" sz="1800" dirty="0">
                <a:solidFill>
                  <a:schemeClr val="dk1"/>
                </a:solidFill>
                <a:latin typeface="Calibri"/>
                <a:ea typeface="Calibri"/>
                <a:cs typeface="Calibri"/>
                <a:sym typeface="Calibri"/>
              </a:rPr>
              <a:t>, </a:t>
            </a:r>
            <a:r>
              <a:rPr lang="es-CL" sz="1800" b="1" dirty="0">
                <a:solidFill>
                  <a:schemeClr val="dk1"/>
                </a:solidFill>
                <a:latin typeface="Calibri"/>
                <a:ea typeface="Calibri"/>
                <a:cs typeface="Calibri"/>
                <a:sym typeface="Calibri"/>
              </a:rPr>
              <a:t>no se vinculan objetivos específicos</a:t>
            </a:r>
            <a:r>
              <a:rPr lang="es-CL" sz="1800" dirty="0">
                <a:solidFill>
                  <a:schemeClr val="dk1"/>
                </a:solidFill>
                <a:latin typeface="Calibri"/>
                <a:ea typeface="Calibri"/>
                <a:cs typeface="Calibri"/>
                <a:sym typeface="Calibri"/>
              </a:rPr>
              <a:t> con medidas, ni en la ficha, ni en una sección introductoria.</a:t>
            </a:r>
            <a:endParaRPr dirty="0"/>
          </a:p>
          <a:p>
            <a:pPr marL="0" marR="0" lvl="0" indent="0" algn="l" rtl="0">
              <a:spcBef>
                <a:spcPts val="0"/>
              </a:spcBef>
              <a:spcAft>
                <a:spcPts val="0"/>
              </a:spcAft>
              <a:buNone/>
            </a:pPr>
            <a:r>
              <a:rPr lang="es-CL" sz="1800" b="1" dirty="0">
                <a:solidFill>
                  <a:srgbClr val="CB9900"/>
                </a:solidFill>
                <a:latin typeface="Calibri"/>
                <a:ea typeface="Calibri"/>
                <a:cs typeface="Calibri"/>
                <a:sym typeface="Calibri"/>
              </a:rPr>
              <a:t>Es deseable que los objetivos deben contar con metas claras</a:t>
            </a:r>
            <a:r>
              <a:rPr lang="es-CL" sz="1800" dirty="0">
                <a:solidFill>
                  <a:srgbClr val="CB9900"/>
                </a:solidFill>
                <a:latin typeface="Calibri"/>
                <a:ea typeface="Calibri"/>
                <a:cs typeface="Calibri"/>
                <a:sym typeface="Calibri"/>
              </a:rPr>
              <a:t>, desafíos, que debe abordarse en los próximos años, dado que ninguno de los planes lo </a:t>
            </a:r>
            <a:r>
              <a:rPr lang="es-CL" sz="1800" b="1" dirty="0">
                <a:solidFill>
                  <a:srgbClr val="CB9900"/>
                </a:solidFill>
                <a:latin typeface="Calibri"/>
                <a:ea typeface="Calibri"/>
                <a:cs typeface="Calibri"/>
                <a:sym typeface="Calibri"/>
              </a:rPr>
              <a:t>considera, </a:t>
            </a:r>
            <a:r>
              <a:rPr lang="es-CL" sz="1800" dirty="0">
                <a:solidFill>
                  <a:srgbClr val="CB9900"/>
                </a:solidFill>
                <a:latin typeface="Calibri"/>
                <a:ea typeface="Calibri"/>
                <a:cs typeface="Calibri"/>
                <a:sym typeface="Calibri"/>
              </a:rPr>
              <a:t>de lo contrario </a:t>
            </a:r>
            <a:r>
              <a:rPr lang="es-CL" sz="1800" b="1" dirty="0">
                <a:solidFill>
                  <a:srgbClr val="CB9900"/>
                </a:solidFill>
                <a:latin typeface="Calibri"/>
                <a:ea typeface="Calibri"/>
                <a:cs typeface="Calibri"/>
                <a:sym typeface="Calibri"/>
              </a:rPr>
              <a:t>dificulta identificar el impacto que puede tener una medida en relación a un objetivo mayor.</a:t>
            </a:r>
            <a:endParaRPr sz="1800" dirty="0">
              <a:solidFill>
                <a:srgbClr val="CB9900"/>
              </a:solidFill>
              <a:latin typeface="Calibri"/>
              <a:ea typeface="Calibri"/>
              <a:cs typeface="Calibri"/>
              <a:sym typeface="Calibri"/>
            </a:endParaRPr>
          </a:p>
          <a:p>
            <a:pPr marL="285750" marR="0" lvl="0" indent="-171450" algn="l" rtl="0">
              <a:spcBef>
                <a:spcPts val="0"/>
              </a:spcBef>
              <a:spcAft>
                <a:spcPts val="0"/>
              </a:spcAft>
              <a:buClr>
                <a:srgbClr val="000000"/>
              </a:buClr>
              <a:buSzPts val="1800"/>
              <a:buFont typeface="Arial"/>
              <a:buNone/>
            </a:pPr>
            <a:endParaRPr sz="1800" dirty="0">
              <a:solidFill>
                <a:srgbClr val="0C4581"/>
              </a:solidFill>
              <a:latin typeface="Verdana"/>
              <a:ea typeface="Verdana"/>
              <a:cs typeface="Verdana"/>
              <a:sym typeface="Verdana"/>
            </a:endParaRPr>
          </a:p>
          <a:p>
            <a:pPr marL="0" marR="0" lvl="0" indent="0" algn="l" rtl="0">
              <a:spcBef>
                <a:spcPts val="0"/>
              </a:spcBef>
              <a:spcAft>
                <a:spcPts val="0"/>
              </a:spcAft>
              <a:buNone/>
            </a:pPr>
            <a:r>
              <a:rPr lang="es-CL" sz="1800" b="1" dirty="0">
                <a:solidFill>
                  <a:srgbClr val="548135"/>
                </a:solidFill>
                <a:latin typeface="Verdana"/>
                <a:ea typeface="Verdana"/>
                <a:cs typeface="Verdana"/>
                <a:sym typeface="Verdana"/>
              </a:rPr>
              <a:t>Supuestos y/o Condiciones de cumplimiento de medidas</a:t>
            </a:r>
            <a:endParaRPr dirty="0"/>
          </a:p>
          <a:p>
            <a:pPr marL="285750" marR="0" lvl="0" indent="-285750" algn="l" rtl="0">
              <a:spcBef>
                <a:spcPts val="0"/>
              </a:spcBef>
              <a:spcAft>
                <a:spcPts val="0"/>
              </a:spcAft>
              <a:buClr>
                <a:srgbClr val="000000"/>
              </a:buClr>
              <a:buSzPts val="1800"/>
              <a:buFont typeface="Arial"/>
              <a:buChar char="•"/>
            </a:pPr>
            <a:r>
              <a:rPr lang="es-CL" sz="1800" b="1" dirty="0">
                <a:solidFill>
                  <a:schemeClr val="dk1"/>
                </a:solidFill>
                <a:latin typeface="Calibri"/>
                <a:ea typeface="Calibri"/>
                <a:cs typeface="Calibri"/>
                <a:sym typeface="Calibri"/>
              </a:rPr>
              <a:t>6 planes rellenaron </a:t>
            </a:r>
            <a:r>
              <a:rPr lang="es-CL" sz="1800" dirty="0">
                <a:solidFill>
                  <a:schemeClr val="dk1"/>
                </a:solidFill>
                <a:latin typeface="Calibri"/>
                <a:ea typeface="Calibri"/>
                <a:cs typeface="Calibri"/>
                <a:sym typeface="Calibri"/>
              </a:rPr>
              <a:t>el campo de </a:t>
            </a:r>
            <a:r>
              <a:rPr lang="es-CL" sz="1400" dirty="0">
                <a:solidFill>
                  <a:schemeClr val="dk1"/>
                </a:solidFill>
                <a:latin typeface="Calibri"/>
                <a:ea typeface="Calibri"/>
                <a:cs typeface="Calibri"/>
                <a:sym typeface="Calibri"/>
              </a:rPr>
              <a:t>supuestos (Turismo; Salud; Zona Costera; RRHH; Transporte, Ciudades), </a:t>
            </a:r>
            <a:r>
              <a:rPr lang="es-CL" sz="1800" dirty="0">
                <a:solidFill>
                  <a:schemeClr val="dk1"/>
                </a:solidFill>
                <a:latin typeface="Calibri"/>
                <a:ea typeface="Calibri"/>
                <a:cs typeface="Calibri"/>
                <a:sym typeface="Calibri"/>
              </a:rPr>
              <a:t>1 financiero.</a:t>
            </a:r>
            <a:endParaRPr dirty="0"/>
          </a:p>
          <a:p>
            <a:pPr marL="285750" marR="0" lvl="0" indent="-285750" algn="l" rtl="0">
              <a:spcBef>
                <a:spcPts val="0"/>
              </a:spcBef>
              <a:spcAft>
                <a:spcPts val="0"/>
              </a:spcAft>
              <a:buClr>
                <a:srgbClr val="000000"/>
              </a:buClr>
              <a:buSzPts val="1800"/>
              <a:buFont typeface="Arial"/>
              <a:buChar char="•"/>
            </a:pPr>
            <a:r>
              <a:rPr lang="es-CL" sz="1800" dirty="0">
                <a:solidFill>
                  <a:schemeClr val="dk1"/>
                </a:solidFill>
                <a:latin typeface="Calibri"/>
                <a:ea typeface="Calibri"/>
                <a:cs typeface="Calibri"/>
                <a:sym typeface="Calibri"/>
              </a:rPr>
              <a:t>1 PSA lo tiene el campo de supuesto, </a:t>
            </a:r>
            <a:r>
              <a:rPr lang="es-CL" sz="1800" b="1" dirty="0">
                <a:solidFill>
                  <a:schemeClr val="dk1"/>
                </a:solidFill>
                <a:latin typeface="Calibri"/>
                <a:ea typeface="Calibri"/>
                <a:cs typeface="Calibri"/>
                <a:sym typeface="Calibri"/>
              </a:rPr>
              <a:t>pero no es completado </a:t>
            </a:r>
            <a:r>
              <a:rPr lang="es-CL" sz="1400" dirty="0">
                <a:solidFill>
                  <a:schemeClr val="dk1"/>
                </a:solidFill>
                <a:latin typeface="Calibri"/>
                <a:ea typeface="Calibri"/>
                <a:cs typeface="Calibri"/>
                <a:sym typeface="Calibri"/>
              </a:rPr>
              <a:t>(Infraestructura); </a:t>
            </a:r>
            <a:endParaRPr sz="1800" dirty="0">
              <a:solidFill>
                <a:schemeClr val="dk1"/>
              </a:solidFill>
              <a:latin typeface="Calibri"/>
              <a:ea typeface="Calibri"/>
              <a:cs typeface="Calibri"/>
              <a:sym typeface="Calibri"/>
            </a:endParaRPr>
          </a:p>
          <a:p>
            <a:pPr marL="285750" marR="0" lvl="0" indent="-285750" algn="l" rtl="0">
              <a:spcBef>
                <a:spcPts val="0"/>
              </a:spcBef>
              <a:spcAft>
                <a:spcPts val="0"/>
              </a:spcAft>
              <a:buClr>
                <a:srgbClr val="000000"/>
              </a:buClr>
              <a:buSzPts val="1800"/>
              <a:buFont typeface="Arial"/>
              <a:buChar char="•"/>
            </a:pPr>
            <a:r>
              <a:rPr lang="es-CL" sz="1800" b="1" dirty="0">
                <a:solidFill>
                  <a:schemeClr val="dk1"/>
                </a:solidFill>
                <a:latin typeface="Calibri"/>
                <a:ea typeface="Calibri"/>
                <a:cs typeface="Calibri"/>
                <a:sym typeface="Calibri"/>
              </a:rPr>
              <a:t>2 PSA </a:t>
            </a:r>
            <a:r>
              <a:rPr lang="es-CL" sz="1800" dirty="0">
                <a:solidFill>
                  <a:schemeClr val="dk1"/>
                </a:solidFill>
                <a:latin typeface="Calibri"/>
                <a:ea typeface="Calibri"/>
                <a:cs typeface="Calibri"/>
                <a:sym typeface="Calibri"/>
              </a:rPr>
              <a:t>cuentan con una sección de </a:t>
            </a:r>
            <a:r>
              <a:rPr lang="es-CL" sz="1800" b="1" dirty="0">
                <a:solidFill>
                  <a:schemeClr val="dk1"/>
                </a:solidFill>
                <a:latin typeface="Calibri"/>
                <a:ea typeface="Calibri"/>
                <a:cs typeface="Calibri"/>
                <a:sym typeface="Calibri"/>
              </a:rPr>
              <a:t>barreras en vez de supuestos o condiciones </a:t>
            </a:r>
            <a:r>
              <a:rPr lang="es-CL" sz="1400" dirty="0">
                <a:solidFill>
                  <a:schemeClr val="dk1"/>
                </a:solidFill>
                <a:latin typeface="Calibri"/>
                <a:ea typeface="Calibri"/>
                <a:cs typeface="Calibri"/>
                <a:sym typeface="Calibri"/>
              </a:rPr>
              <a:t>(Energía y Biodiversidad) </a:t>
            </a:r>
            <a:r>
              <a:rPr lang="es-CL" sz="1800" dirty="0">
                <a:solidFill>
                  <a:schemeClr val="dk1"/>
                </a:solidFill>
                <a:latin typeface="Calibri"/>
                <a:ea typeface="Calibri"/>
                <a:cs typeface="Calibri"/>
                <a:sym typeface="Calibri"/>
              </a:rPr>
              <a:t>y</a:t>
            </a:r>
            <a:endParaRPr dirty="0"/>
          </a:p>
          <a:p>
            <a:pPr marL="285750" marR="0" lvl="0" indent="-285750" algn="l" rtl="0">
              <a:spcBef>
                <a:spcPts val="0"/>
              </a:spcBef>
              <a:spcAft>
                <a:spcPts val="0"/>
              </a:spcAft>
              <a:buClr>
                <a:srgbClr val="000000"/>
              </a:buClr>
              <a:buSzPts val="1800"/>
              <a:buFont typeface="Arial"/>
              <a:buChar char="•"/>
            </a:pPr>
            <a:r>
              <a:rPr lang="es-CL" sz="1800" b="1" dirty="0">
                <a:solidFill>
                  <a:schemeClr val="dk1"/>
                </a:solidFill>
                <a:latin typeface="Calibri"/>
                <a:ea typeface="Calibri"/>
                <a:cs typeface="Calibri"/>
                <a:sym typeface="Calibri"/>
              </a:rPr>
              <a:t>3 PSA </a:t>
            </a:r>
            <a:r>
              <a:rPr lang="es-CL" sz="1400" dirty="0">
                <a:solidFill>
                  <a:schemeClr val="dk1"/>
                </a:solidFill>
                <a:latin typeface="Calibri"/>
                <a:ea typeface="Calibri"/>
                <a:cs typeface="Calibri"/>
                <a:sym typeface="Calibri"/>
              </a:rPr>
              <a:t>(Pesca y acuicultura; Silvoagropecuario; Minería) </a:t>
            </a:r>
            <a:r>
              <a:rPr lang="es-CL" sz="1800" b="1" dirty="0">
                <a:solidFill>
                  <a:schemeClr val="dk1"/>
                </a:solidFill>
                <a:latin typeface="Calibri"/>
                <a:ea typeface="Calibri"/>
                <a:cs typeface="Calibri"/>
                <a:sym typeface="Calibri"/>
              </a:rPr>
              <a:t>no presentan dicho campo </a:t>
            </a:r>
            <a:r>
              <a:rPr lang="es-CL" sz="1800" dirty="0">
                <a:solidFill>
                  <a:schemeClr val="dk1"/>
                </a:solidFill>
                <a:latin typeface="Calibri"/>
                <a:ea typeface="Calibri"/>
                <a:cs typeface="Calibri"/>
                <a:sym typeface="Calibri"/>
              </a:rPr>
              <a:t>en la ficha.</a:t>
            </a:r>
            <a:endParaRPr sz="1800" dirty="0">
              <a:solidFill>
                <a:srgbClr val="0C4581"/>
              </a:solidFill>
              <a:latin typeface="Verdana"/>
              <a:ea typeface="Verdana"/>
              <a:cs typeface="Verdana"/>
              <a:sym typeface="Verdana"/>
            </a:endParaRPr>
          </a:p>
          <a:p>
            <a:pPr marL="0" marR="0" lvl="0" indent="0" algn="l" rtl="0">
              <a:spcBef>
                <a:spcPts val="0"/>
              </a:spcBef>
              <a:spcAft>
                <a:spcPts val="0"/>
              </a:spcAft>
              <a:buNone/>
            </a:pPr>
            <a:r>
              <a:rPr lang="es-CL" sz="1800" b="1" dirty="0">
                <a:solidFill>
                  <a:srgbClr val="CB9900"/>
                </a:solidFill>
                <a:latin typeface="Calibri"/>
                <a:ea typeface="Calibri"/>
                <a:cs typeface="Calibri"/>
                <a:sym typeface="Calibri"/>
              </a:rPr>
              <a:t>Estos pueden influir en la concreción de los compromisos, pero son</a:t>
            </a:r>
            <a:r>
              <a:rPr lang="es-CL" sz="1800" dirty="0">
                <a:solidFill>
                  <a:srgbClr val="CB9900"/>
                </a:solidFill>
                <a:latin typeface="Calibri"/>
                <a:ea typeface="Calibri"/>
                <a:cs typeface="Calibri"/>
                <a:sym typeface="Calibri"/>
              </a:rPr>
              <a:t> </a:t>
            </a:r>
            <a:r>
              <a:rPr lang="es-CL" sz="1800" b="1" dirty="0">
                <a:solidFill>
                  <a:srgbClr val="CB9900"/>
                </a:solidFill>
                <a:latin typeface="Calibri"/>
                <a:ea typeface="Calibri"/>
                <a:cs typeface="Calibri"/>
                <a:sym typeface="Calibri"/>
              </a:rPr>
              <a:t>comprendidas de maneras distinta por los sectores</a:t>
            </a:r>
            <a:r>
              <a:rPr lang="es-CL" sz="1800" dirty="0">
                <a:solidFill>
                  <a:srgbClr val="CB9900"/>
                </a:solidFill>
                <a:latin typeface="Calibri"/>
                <a:ea typeface="Calibri"/>
                <a:cs typeface="Calibri"/>
                <a:sym typeface="Calibri"/>
              </a:rPr>
              <a:t>. </a:t>
            </a:r>
            <a:endParaRPr dirty="0"/>
          </a:p>
          <a:p>
            <a:pPr marL="0" marR="0" lvl="0" indent="0" algn="l" rtl="0">
              <a:spcBef>
                <a:spcPts val="0"/>
              </a:spcBef>
              <a:spcAft>
                <a:spcPts val="0"/>
              </a:spcAft>
              <a:buNone/>
            </a:pPr>
            <a:r>
              <a:rPr lang="es-CL" sz="1800" b="1" dirty="0">
                <a:solidFill>
                  <a:srgbClr val="CB9900"/>
                </a:solidFill>
                <a:latin typeface="Calibri"/>
                <a:ea typeface="Calibri"/>
                <a:cs typeface="Calibri"/>
                <a:sym typeface="Calibri"/>
              </a:rPr>
              <a:t>El MMA debe ser más claro en qué información es relevante identificar en la ficha.</a:t>
            </a:r>
            <a:endParaRPr sz="1800" b="1" dirty="0">
              <a:solidFill>
                <a:srgbClr val="0C4581"/>
              </a:solidFill>
              <a:latin typeface="Verdana"/>
              <a:ea typeface="Verdana"/>
              <a:cs typeface="Verdana"/>
              <a:sym typeface="Verdana"/>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1"/>
        <p:cNvGrpSpPr/>
        <p:nvPr/>
      </p:nvGrpSpPr>
      <p:grpSpPr>
        <a:xfrm>
          <a:off x="0" y="0"/>
          <a:ext cx="0" cy="0"/>
          <a:chOff x="0" y="0"/>
          <a:chExt cx="0" cy="0"/>
        </a:xfrm>
      </p:grpSpPr>
      <p:graphicFrame>
        <p:nvGraphicFramePr>
          <p:cNvPr id="52" name="Google Shape;52;p2"/>
          <p:cNvGraphicFramePr/>
          <p:nvPr/>
        </p:nvGraphicFramePr>
        <p:xfrm>
          <a:off x="1275191" y="972582"/>
          <a:ext cx="9471675" cy="4783350"/>
        </p:xfrm>
        <a:graphic>
          <a:graphicData uri="http://schemas.openxmlformats.org/drawingml/2006/table">
            <a:tbl>
              <a:tblPr firstCol="1" bandRow="1">
                <a:noFill/>
                <a:tableStyleId>{9E067391-B82A-453A-A23F-1E92B03EFE9A}</a:tableStyleId>
              </a:tblPr>
              <a:tblGrid>
                <a:gridCol w="3210550">
                  <a:extLst>
                    <a:ext uri="{9D8B030D-6E8A-4147-A177-3AD203B41FA5}">
                      <a16:colId xmlns:a16="http://schemas.microsoft.com/office/drawing/2014/main" val="20000"/>
                    </a:ext>
                  </a:extLst>
                </a:gridCol>
                <a:gridCol w="6261125">
                  <a:extLst>
                    <a:ext uri="{9D8B030D-6E8A-4147-A177-3AD203B41FA5}">
                      <a16:colId xmlns:a16="http://schemas.microsoft.com/office/drawing/2014/main" val="20001"/>
                    </a:ext>
                  </a:extLst>
                </a:gridCol>
              </a:tblGrid>
              <a:tr h="1551950">
                <a:tc>
                  <a:txBody>
                    <a:bodyPr/>
                    <a:lstStyle/>
                    <a:p>
                      <a:pPr marL="0" marR="0" lvl="0" indent="0" algn="l" rtl="0">
                        <a:lnSpc>
                          <a:spcPct val="115000"/>
                        </a:lnSpc>
                        <a:spcBef>
                          <a:spcPts val="0"/>
                        </a:spcBef>
                        <a:spcAft>
                          <a:spcPts val="0"/>
                        </a:spcAft>
                        <a:buNone/>
                      </a:pPr>
                      <a:r>
                        <a:rPr lang="es-CL" sz="2000" u="none" strike="noStrike" cap="none"/>
                        <a:t>Título del proyecto</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r>
                        <a:rPr lang="es-CL" sz="2000" u="none" strike="noStrike" cap="none" dirty="0"/>
                        <a:t>Apoyo técnico para la elaboración de Contribuciones Determinadas Nacionales (NDC) a ser reportadas a la Marco de </a:t>
                      </a:r>
                      <a:r>
                        <a:rPr lang="es-CL" sz="2000" u="none" strike="noStrike" cap="none" dirty="0" err="1"/>
                        <a:t>cccc</a:t>
                      </a:r>
                      <a:r>
                        <a:rPr lang="es-CL" sz="2000" u="none" strike="noStrike" cap="none" dirty="0"/>
                        <a:t> en 2025 – Componente de Adaptación</a:t>
                      </a:r>
                      <a:endParaRPr sz="24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0"/>
                  </a:ext>
                </a:extLst>
              </a:tr>
              <a:tr h="377075">
                <a:tc>
                  <a:txBody>
                    <a:bodyPr/>
                    <a:lstStyle/>
                    <a:p>
                      <a:pPr marL="0" marR="0" lvl="0" indent="0" algn="l" rtl="0">
                        <a:lnSpc>
                          <a:spcPct val="115000"/>
                        </a:lnSpc>
                        <a:spcBef>
                          <a:spcPts val="0"/>
                        </a:spcBef>
                        <a:spcAft>
                          <a:spcPts val="0"/>
                        </a:spcAft>
                        <a:buNone/>
                      </a:pPr>
                      <a:r>
                        <a:rPr lang="es-CL" sz="2000" u="none" strike="noStrike" cap="none"/>
                        <a:t>Código del proyecto</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r>
                        <a:rPr lang="es-CL" sz="2000" u="none" strike="noStrike" cap="none"/>
                        <a:t>PAF24-Q4-BA-15</a:t>
                      </a:r>
                      <a:endParaRPr sz="2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1"/>
                  </a:ext>
                </a:extLst>
              </a:tr>
              <a:tr h="377075">
                <a:tc>
                  <a:txBody>
                    <a:bodyPr/>
                    <a:lstStyle/>
                    <a:p>
                      <a:pPr marL="0" marR="0" lvl="0" indent="0" algn="l" rtl="0">
                        <a:lnSpc>
                          <a:spcPct val="115000"/>
                        </a:lnSpc>
                        <a:spcBef>
                          <a:spcPts val="0"/>
                        </a:spcBef>
                        <a:spcAft>
                          <a:spcPts val="0"/>
                        </a:spcAft>
                        <a:buNone/>
                      </a:pPr>
                      <a:r>
                        <a:rPr lang="es-CL" sz="2000" u="none" strike="noStrike" cap="none"/>
                        <a:t>Número de concesión</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r>
                        <a:rPr lang="es-CL" sz="2000" u="none" strike="noStrike" cap="none"/>
                        <a:t>PAF24Q4-BA-CHL-UNEP-002</a:t>
                      </a:r>
                      <a:endParaRPr sz="2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2"/>
                  </a:ext>
                </a:extLst>
              </a:tr>
              <a:tr h="377075">
                <a:tc>
                  <a:txBody>
                    <a:bodyPr/>
                    <a:lstStyle/>
                    <a:p>
                      <a:pPr marL="0" marR="0" lvl="0" indent="0" algn="l" rtl="0">
                        <a:lnSpc>
                          <a:spcPct val="115000"/>
                        </a:lnSpc>
                        <a:spcBef>
                          <a:spcPts val="0"/>
                        </a:spcBef>
                        <a:spcAft>
                          <a:spcPts val="0"/>
                        </a:spcAft>
                        <a:buNone/>
                      </a:pPr>
                      <a:r>
                        <a:rPr lang="es-CL" sz="2000" u="none" strike="noStrike" cap="none"/>
                        <a:t>Destinatario</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r>
                        <a:rPr lang="es-CL" sz="2000" u="none" strike="noStrike" cap="none"/>
                        <a:t>Ministerio del Medio Ambiente – Gobierno de Chile</a:t>
                      </a:r>
                      <a:endParaRPr sz="2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3"/>
                  </a:ext>
                </a:extLst>
              </a:tr>
              <a:tr h="377075">
                <a:tc>
                  <a:txBody>
                    <a:bodyPr/>
                    <a:lstStyle/>
                    <a:p>
                      <a:pPr marL="0" marR="0" lvl="0" indent="0" algn="l" rtl="0">
                        <a:lnSpc>
                          <a:spcPct val="115000"/>
                        </a:lnSpc>
                        <a:spcBef>
                          <a:spcPts val="0"/>
                        </a:spcBef>
                        <a:spcAft>
                          <a:spcPts val="0"/>
                        </a:spcAft>
                        <a:buNone/>
                      </a:pPr>
                      <a:r>
                        <a:rPr lang="es-CL" sz="2000" u="none" strike="noStrike" cap="none"/>
                        <a:t>Financiamiento</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r>
                        <a:rPr lang="es-CL" sz="2000" u="none" strike="noStrike" cap="none"/>
                        <a:t>NDC Partnership – Partnership Action Fund</a:t>
                      </a:r>
                      <a:endParaRPr sz="2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4"/>
                  </a:ext>
                </a:extLst>
              </a:tr>
              <a:tr h="958675">
                <a:tc>
                  <a:txBody>
                    <a:bodyPr/>
                    <a:lstStyle/>
                    <a:p>
                      <a:pPr marL="0" marR="0" lvl="0" indent="0" algn="l" rtl="0">
                        <a:lnSpc>
                          <a:spcPct val="115000"/>
                        </a:lnSpc>
                        <a:spcBef>
                          <a:spcPts val="0"/>
                        </a:spcBef>
                        <a:spcAft>
                          <a:spcPts val="0"/>
                        </a:spcAft>
                        <a:buNone/>
                      </a:pPr>
                      <a:r>
                        <a:rPr lang="es-CL" sz="2000" u="none" strike="noStrike" cap="none"/>
                        <a:t>Instituciones involucradas en el proyecto</a:t>
                      </a:r>
                      <a:endParaRPr sz="2400" u="none" strike="noStrike" cap="none">
                        <a:latin typeface="Arial"/>
                        <a:ea typeface="Arial"/>
                        <a:cs typeface="Arial"/>
                        <a:sym typeface="Arial"/>
                      </a:endParaRPr>
                    </a:p>
                  </a:txBody>
                  <a:tcPr marL="68575" marR="68575" marT="0" marB="0"/>
                </a:tc>
                <a:tc>
                  <a:txBody>
                    <a:bodyPr/>
                    <a:lstStyle/>
                    <a:p>
                      <a:pPr marL="0" marR="0" lvl="0" indent="0" algn="l" rtl="0">
                        <a:lnSpc>
                          <a:spcPct val="115000"/>
                        </a:lnSpc>
                        <a:spcBef>
                          <a:spcPts val="0"/>
                        </a:spcBef>
                        <a:spcAft>
                          <a:spcPts val="0"/>
                        </a:spcAft>
                        <a:buNone/>
                      </a:pPr>
                      <a:r>
                        <a:rPr lang="es-CL" sz="2000" u="none" strike="noStrike" cap="none"/>
                        <a:t>NDC Partnership; UNEP-CCC; Ministerio del Medio Ambiente – Gobierno de Chile</a:t>
                      </a:r>
                      <a:endParaRPr sz="2400" u="none" strike="noStrike" cap="none">
                        <a:latin typeface="Arial"/>
                        <a:ea typeface="Arial"/>
                        <a:cs typeface="Arial"/>
                        <a:sym typeface="Arial"/>
                      </a:endParaRPr>
                    </a:p>
                  </a:txBody>
                  <a:tcPr marL="68575" marR="68575" marT="0" marB="0"/>
                </a:tc>
                <a:extLst>
                  <a:ext uri="{0D108BD9-81ED-4DB2-BD59-A6C34878D82A}">
                    <a16:rowId xmlns:a16="http://schemas.microsoft.com/office/drawing/2014/main" val="10005"/>
                  </a:ext>
                </a:extLst>
              </a:tr>
              <a:tr h="764425">
                <a:tc>
                  <a:txBody>
                    <a:bodyPr/>
                    <a:lstStyle/>
                    <a:p>
                      <a:pPr marL="0" marR="0" lvl="0" indent="0" algn="l" rtl="0">
                        <a:lnSpc>
                          <a:spcPct val="115000"/>
                        </a:lnSpc>
                        <a:spcBef>
                          <a:spcPts val="0"/>
                        </a:spcBef>
                        <a:spcAft>
                          <a:spcPts val="0"/>
                        </a:spcAft>
                        <a:buNone/>
                      </a:pPr>
                      <a:r>
                        <a:rPr lang="es-CL" sz="2000" b="1" u="none" strike="noStrike" cap="none">
                          <a:solidFill>
                            <a:schemeClr val="lt1"/>
                          </a:solidFill>
                          <a:latin typeface="Calibri"/>
                          <a:ea typeface="Calibri"/>
                          <a:cs typeface="Calibri"/>
                          <a:sym typeface="Calibri"/>
                        </a:rPr>
                        <a:t>Duración</a:t>
                      </a:r>
                      <a:endParaRPr sz="2000" b="1" u="none" strike="noStrike" cap="none">
                        <a:solidFill>
                          <a:schemeClr val="lt1"/>
                        </a:solidFill>
                        <a:latin typeface="Calibri"/>
                        <a:ea typeface="Calibri"/>
                        <a:cs typeface="Calibri"/>
                        <a:sym typeface="Calibri"/>
                      </a:endParaRPr>
                    </a:p>
                  </a:txBody>
                  <a:tcPr marL="68575" marR="68575" marT="0" marB="0"/>
                </a:tc>
                <a:tc>
                  <a:txBody>
                    <a:bodyPr/>
                    <a:lstStyle/>
                    <a:p>
                      <a:pPr marL="0" marR="0" lvl="0" indent="0" algn="l" rtl="0">
                        <a:lnSpc>
                          <a:spcPct val="115000"/>
                        </a:lnSpc>
                        <a:spcBef>
                          <a:spcPts val="0"/>
                        </a:spcBef>
                        <a:spcAft>
                          <a:spcPts val="0"/>
                        </a:spcAft>
                        <a:buNone/>
                      </a:pPr>
                      <a:r>
                        <a:rPr lang="es-CL" sz="2000" u="none" strike="noStrike" cap="none" dirty="0">
                          <a:latin typeface="Arial"/>
                          <a:ea typeface="Arial"/>
                          <a:cs typeface="Arial"/>
                          <a:sym typeface="Arial"/>
                        </a:rPr>
                        <a:t>Julio a Diciembre 2025</a:t>
                      </a:r>
                      <a:endParaRPr sz="2000" u="none" strike="noStrike" cap="none" dirty="0">
                        <a:latin typeface="Arial"/>
                        <a:ea typeface="Arial"/>
                        <a:cs typeface="Arial"/>
                        <a:sym typeface="Arial"/>
                      </a:endParaRPr>
                    </a:p>
                  </a:txBody>
                  <a:tcPr marL="68575" marR="68575" marT="0" marB="0"/>
                </a:tc>
                <a:extLst>
                  <a:ext uri="{0D108BD9-81ED-4DB2-BD59-A6C34878D82A}">
                    <a16:rowId xmlns:a16="http://schemas.microsoft.com/office/drawing/2014/main" val="10006"/>
                  </a:ext>
                </a:extLst>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9"/>
        <p:cNvGrpSpPr/>
        <p:nvPr/>
      </p:nvGrpSpPr>
      <p:grpSpPr>
        <a:xfrm>
          <a:off x="0" y="0"/>
          <a:ext cx="0" cy="0"/>
          <a:chOff x="0" y="0"/>
          <a:chExt cx="0" cy="0"/>
        </a:xfrm>
      </p:grpSpPr>
      <p:sp>
        <p:nvSpPr>
          <p:cNvPr id="290" name="Google Shape;290;p20"/>
          <p:cNvSpPr txBox="1">
            <a:spLocks noGrp="1"/>
          </p:cNvSpPr>
          <p:nvPr>
            <p:ph type="body" idx="3"/>
          </p:nvPr>
        </p:nvSpPr>
        <p:spPr>
          <a:xfrm>
            <a:off x="838200" y="321052"/>
            <a:ext cx="10515600"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400"/>
              <a:buNone/>
            </a:pPr>
            <a:r>
              <a:rPr lang="es-CL" sz="2400"/>
              <a:t>3.1 Diferencias en cuanto a ficha de medidas.</a:t>
            </a:r>
            <a:endParaRPr sz="2400">
              <a:solidFill>
                <a:srgbClr val="5B9BD5"/>
              </a:solidFill>
              <a:latin typeface="Calibri"/>
              <a:ea typeface="Calibri"/>
              <a:cs typeface="Calibri"/>
              <a:sym typeface="Calibri"/>
            </a:endParaRPr>
          </a:p>
        </p:txBody>
      </p:sp>
      <p:sp>
        <p:nvSpPr>
          <p:cNvPr id="291" name="Google Shape;291;p20"/>
          <p:cNvSpPr txBox="1"/>
          <p:nvPr/>
        </p:nvSpPr>
        <p:spPr>
          <a:xfrm>
            <a:off x="248092" y="849491"/>
            <a:ext cx="11695815" cy="59092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b="1">
                <a:solidFill>
                  <a:srgbClr val="548135"/>
                </a:solidFill>
                <a:latin typeface="Verdana"/>
                <a:ea typeface="Verdana"/>
                <a:cs typeface="Verdana"/>
                <a:sym typeface="Verdana"/>
              </a:rPr>
              <a:t>Responsables de medidas</a:t>
            </a:r>
            <a:endParaRPr/>
          </a:p>
          <a:p>
            <a:pPr marL="285750" marR="0" lvl="0" indent="-285750" algn="l" rtl="0">
              <a:spcBef>
                <a:spcPts val="0"/>
              </a:spcBef>
              <a:spcAft>
                <a:spcPts val="0"/>
              </a:spcAft>
              <a:buClr>
                <a:srgbClr val="000000"/>
              </a:buClr>
              <a:buSzPts val="1800"/>
              <a:buFont typeface="Arial"/>
              <a:buChar char="•"/>
            </a:pPr>
            <a:r>
              <a:rPr lang="es-CL" sz="1800" b="1">
                <a:solidFill>
                  <a:schemeClr val="dk1"/>
                </a:solidFill>
                <a:latin typeface="Calibri"/>
                <a:ea typeface="Calibri"/>
                <a:cs typeface="Calibri"/>
                <a:sym typeface="Calibri"/>
              </a:rPr>
              <a:t>8 PSA</a:t>
            </a:r>
            <a:r>
              <a:rPr lang="es-CL" sz="1800">
                <a:solidFill>
                  <a:schemeClr val="dk1"/>
                </a:solidFill>
                <a:latin typeface="Calibri"/>
                <a:ea typeface="Calibri"/>
                <a:cs typeface="Calibri"/>
                <a:sym typeface="Calibri"/>
              </a:rPr>
              <a:t>, identificado en la ficha. </a:t>
            </a:r>
            <a:r>
              <a:rPr lang="es-CL" sz="1800" b="1">
                <a:solidFill>
                  <a:schemeClr val="dk1"/>
                </a:solidFill>
                <a:latin typeface="Calibri"/>
                <a:ea typeface="Calibri"/>
                <a:cs typeface="Calibri"/>
                <a:sym typeface="Calibri"/>
              </a:rPr>
              <a:t>2 PSA </a:t>
            </a:r>
            <a:r>
              <a:rPr lang="es-CL" sz="1800">
                <a:solidFill>
                  <a:schemeClr val="dk1"/>
                </a:solidFill>
                <a:latin typeface="Calibri"/>
                <a:ea typeface="Calibri"/>
                <a:cs typeface="Calibri"/>
                <a:sym typeface="Calibri"/>
              </a:rPr>
              <a:t>mencionan </a:t>
            </a:r>
            <a:r>
              <a:rPr lang="es-CL" sz="1800" b="1">
                <a:solidFill>
                  <a:schemeClr val="dk1"/>
                </a:solidFill>
                <a:latin typeface="Calibri"/>
                <a:ea typeface="Calibri"/>
                <a:cs typeface="Calibri"/>
                <a:sym typeface="Calibri"/>
              </a:rPr>
              <a:t>sólo en la narrativa del plan</a:t>
            </a:r>
            <a:r>
              <a:rPr lang="es-CL" sz="1800">
                <a:solidFill>
                  <a:schemeClr val="dk1"/>
                </a:solidFill>
                <a:latin typeface="Calibri"/>
                <a:ea typeface="Calibri"/>
                <a:cs typeface="Calibri"/>
                <a:sym typeface="Calibri"/>
              </a:rPr>
              <a:t>. </a:t>
            </a:r>
            <a:r>
              <a:rPr lang="es-CL" sz="1800" b="1">
                <a:solidFill>
                  <a:schemeClr val="dk1"/>
                </a:solidFill>
                <a:latin typeface="Calibri"/>
                <a:ea typeface="Calibri"/>
                <a:cs typeface="Calibri"/>
                <a:sym typeface="Calibri"/>
              </a:rPr>
              <a:t>2 PSA no hace mención </a:t>
            </a:r>
            <a:r>
              <a:rPr lang="es-CL" sz="1800">
                <a:solidFill>
                  <a:schemeClr val="dk1"/>
                </a:solidFill>
                <a:latin typeface="Calibri"/>
                <a:ea typeface="Calibri"/>
                <a:cs typeface="Calibri"/>
                <a:sym typeface="Calibri"/>
              </a:rPr>
              <a:t>de responsables explícitos</a:t>
            </a:r>
            <a:r>
              <a:rPr lang="es-CL" sz="1800">
                <a:solidFill>
                  <a:srgbClr val="CB9900"/>
                </a:solidFill>
                <a:latin typeface="Calibri"/>
                <a:ea typeface="Calibri"/>
                <a:cs typeface="Calibri"/>
                <a:sym typeface="Calibri"/>
              </a:rPr>
              <a:t>. </a:t>
            </a:r>
            <a:endParaRPr/>
          </a:p>
          <a:p>
            <a:pPr marL="0" marR="0" lvl="0" indent="0" algn="l" rtl="0">
              <a:spcBef>
                <a:spcPts val="0"/>
              </a:spcBef>
              <a:spcAft>
                <a:spcPts val="0"/>
              </a:spcAft>
              <a:buNone/>
            </a:pPr>
            <a:r>
              <a:rPr lang="es-CL" sz="1800" b="1">
                <a:solidFill>
                  <a:srgbClr val="CB9900"/>
                </a:solidFill>
                <a:latin typeface="Calibri"/>
                <a:ea typeface="Calibri"/>
                <a:cs typeface="Calibri"/>
                <a:sym typeface="Calibri"/>
              </a:rPr>
              <a:t>Es importante la visibilizar explícitamente la entidad responsable de las medidas en la ficha de cara a la ciudadanía, quienes, se dirigen a una medida en particular.</a:t>
            </a:r>
            <a:endParaRPr sz="1800">
              <a:solidFill>
                <a:srgbClr val="CB9900"/>
              </a:solidFill>
              <a:latin typeface="Calibri"/>
              <a:ea typeface="Calibri"/>
              <a:cs typeface="Calibri"/>
              <a:sym typeface="Calibri"/>
            </a:endParaRPr>
          </a:p>
          <a:p>
            <a:pPr marL="0" marR="0" lvl="0" indent="0" algn="l" rtl="0">
              <a:spcBef>
                <a:spcPts val="0"/>
              </a:spcBef>
              <a:spcAft>
                <a:spcPts val="0"/>
              </a:spcAft>
              <a:buNone/>
            </a:pPr>
            <a:endParaRPr sz="1800" b="1">
              <a:solidFill>
                <a:srgbClr val="548135"/>
              </a:solidFill>
              <a:latin typeface="Verdana"/>
              <a:ea typeface="Verdana"/>
              <a:cs typeface="Verdana"/>
              <a:sym typeface="Verdana"/>
            </a:endParaRPr>
          </a:p>
          <a:p>
            <a:pPr marL="0" marR="0" lvl="0" indent="0" algn="l" rtl="0">
              <a:spcBef>
                <a:spcPts val="0"/>
              </a:spcBef>
              <a:spcAft>
                <a:spcPts val="0"/>
              </a:spcAft>
              <a:buNone/>
            </a:pPr>
            <a:r>
              <a:rPr lang="es-CL" sz="1800" b="1">
                <a:solidFill>
                  <a:srgbClr val="548135"/>
                </a:solidFill>
                <a:latin typeface="Verdana"/>
                <a:ea typeface="Verdana"/>
                <a:cs typeface="Verdana"/>
                <a:sym typeface="Verdana"/>
              </a:rPr>
              <a:t>Estimación de costos de las medidas</a:t>
            </a:r>
            <a:endParaRPr sz="1800" b="1">
              <a:solidFill>
                <a:srgbClr val="548135"/>
              </a:solidFill>
              <a:latin typeface="Verdana"/>
              <a:ea typeface="Verdana"/>
              <a:cs typeface="Verdana"/>
              <a:sym typeface="Verdana"/>
            </a:endParaRPr>
          </a:p>
          <a:p>
            <a:pPr marL="285750" marR="0" lvl="0" indent="-285750" algn="l" rtl="0">
              <a:spcBef>
                <a:spcPts val="0"/>
              </a:spcBef>
              <a:spcAft>
                <a:spcPts val="0"/>
              </a:spcAft>
              <a:buClr>
                <a:srgbClr val="000000"/>
              </a:buClr>
              <a:buSzPts val="1800"/>
              <a:buFont typeface="Arial"/>
              <a:buChar char="•"/>
            </a:pPr>
            <a:r>
              <a:rPr lang="es-CL" sz="1800">
                <a:solidFill>
                  <a:schemeClr val="dk1"/>
                </a:solidFill>
                <a:latin typeface="Calibri"/>
                <a:ea typeface="Calibri"/>
                <a:cs typeface="Calibri"/>
                <a:sym typeface="Calibri"/>
              </a:rPr>
              <a:t>Todos los planes lo considera, pero </a:t>
            </a:r>
            <a:r>
              <a:rPr lang="es-CL" sz="1800" b="1">
                <a:solidFill>
                  <a:schemeClr val="dk1"/>
                </a:solidFill>
                <a:latin typeface="Calibri"/>
                <a:ea typeface="Calibri"/>
                <a:cs typeface="Calibri"/>
                <a:sym typeface="Calibri"/>
              </a:rPr>
              <a:t>existen diferencias en relación a como se calcula y la moneda de cálculo</a:t>
            </a:r>
            <a:endParaRPr/>
          </a:p>
          <a:p>
            <a:pPr marL="742950" marR="0" lvl="1" indent="-285750" algn="l" rtl="0">
              <a:spcBef>
                <a:spcPts val="0"/>
              </a:spcBef>
              <a:spcAft>
                <a:spcPts val="0"/>
              </a:spcAft>
              <a:buClr>
                <a:srgbClr val="000000"/>
              </a:buClr>
              <a:buSzPts val="1800"/>
              <a:buFont typeface="Arial"/>
              <a:buChar char="•"/>
            </a:pPr>
            <a:r>
              <a:rPr lang="es-CL" sz="1800" b="0" i="0" u="none" strike="noStrike" cap="none">
                <a:solidFill>
                  <a:schemeClr val="dk1"/>
                </a:solidFill>
                <a:latin typeface="Calibri"/>
                <a:ea typeface="Calibri"/>
                <a:cs typeface="Calibri"/>
                <a:sym typeface="Calibri"/>
              </a:rPr>
              <a:t>2 PSA usa USD en vez de CLP, pero ninguno indica el año de referencia para el USD.</a:t>
            </a:r>
            <a:endParaRPr/>
          </a:p>
          <a:p>
            <a:pPr marL="742950" marR="0" lvl="1" indent="-285750" algn="l" rtl="0">
              <a:spcBef>
                <a:spcPts val="0"/>
              </a:spcBef>
              <a:spcAft>
                <a:spcPts val="0"/>
              </a:spcAft>
              <a:buClr>
                <a:srgbClr val="000000"/>
              </a:buClr>
              <a:buSzPts val="1800"/>
              <a:buFont typeface="Arial"/>
              <a:buChar char="•"/>
            </a:pPr>
            <a:r>
              <a:rPr lang="es-CL" sz="1800" b="0" i="0" u="none" strike="noStrike" cap="none">
                <a:solidFill>
                  <a:schemeClr val="dk1"/>
                </a:solidFill>
                <a:latin typeface="Calibri"/>
                <a:ea typeface="Calibri"/>
                <a:cs typeface="Calibri"/>
                <a:sym typeface="Calibri"/>
              </a:rPr>
              <a:t>1 PSA considera sólo gasto fiscal. </a:t>
            </a:r>
            <a:endParaRPr/>
          </a:p>
          <a:p>
            <a:pPr marL="742950" marR="0" lvl="1" indent="-285750" algn="l" rtl="0">
              <a:spcBef>
                <a:spcPts val="0"/>
              </a:spcBef>
              <a:spcAft>
                <a:spcPts val="0"/>
              </a:spcAft>
              <a:buClr>
                <a:srgbClr val="000000"/>
              </a:buClr>
              <a:buSzPts val="1800"/>
              <a:buFont typeface="Arial"/>
              <a:buChar char="•"/>
            </a:pPr>
            <a:r>
              <a:rPr lang="es-CL" sz="1800" b="0" i="0" u="none" strike="noStrike" cap="none">
                <a:solidFill>
                  <a:schemeClr val="dk1"/>
                </a:solidFill>
                <a:latin typeface="Calibri"/>
                <a:ea typeface="Calibri"/>
                <a:cs typeface="Calibri"/>
                <a:sym typeface="Calibri"/>
              </a:rPr>
              <a:t>1 PSA gastos fuera del presupuesto de la cartera.</a:t>
            </a:r>
            <a:endParaRPr/>
          </a:p>
          <a:p>
            <a:pPr marL="742950" marR="0" lvl="1" indent="-285750" algn="l" rtl="0">
              <a:spcBef>
                <a:spcPts val="0"/>
              </a:spcBef>
              <a:spcAft>
                <a:spcPts val="0"/>
              </a:spcAft>
              <a:buClr>
                <a:srgbClr val="000000"/>
              </a:buClr>
              <a:buSzPts val="1800"/>
              <a:buFont typeface="Arial"/>
              <a:buChar char="•"/>
            </a:pPr>
            <a:r>
              <a:rPr lang="es-CL" sz="1800" b="0" i="0" u="none" strike="noStrike" cap="none">
                <a:solidFill>
                  <a:schemeClr val="dk1"/>
                </a:solidFill>
                <a:latin typeface="Calibri"/>
                <a:ea typeface="Calibri"/>
                <a:cs typeface="Calibri"/>
                <a:sym typeface="Calibri"/>
              </a:rPr>
              <a:t>Costo por acción en 10 de 12 PSA, y el costo por año en 8 PSA.</a:t>
            </a:r>
            <a:endParaRPr/>
          </a:p>
          <a:p>
            <a:pPr marL="0" marR="0" lvl="0" indent="0" algn="l" rtl="0">
              <a:spcBef>
                <a:spcPts val="0"/>
              </a:spcBef>
              <a:spcAft>
                <a:spcPts val="0"/>
              </a:spcAft>
              <a:buNone/>
            </a:pPr>
            <a:r>
              <a:rPr lang="es-CL" sz="1800">
                <a:solidFill>
                  <a:srgbClr val="CB9900"/>
                </a:solidFill>
                <a:latin typeface="Calibri"/>
                <a:ea typeface="Calibri"/>
                <a:cs typeface="Calibri"/>
                <a:sym typeface="Calibri"/>
              </a:rPr>
              <a:t>Se definir </a:t>
            </a:r>
            <a:r>
              <a:rPr lang="es-CL" sz="1800" b="1">
                <a:solidFill>
                  <a:srgbClr val="CB9900"/>
                </a:solidFill>
                <a:latin typeface="Calibri"/>
                <a:ea typeface="Calibri"/>
                <a:cs typeface="Calibri"/>
                <a:sym typeface="Calibri"/>
              </a:rPr>
              <a:t>metodología y criterios estándares para la evaluación de costo </a:t>
            </a:r>
            <a:r>
              <a:rPr lang="es-CL" sz="1800">
                <a:solidFill>
                  <a:srgbClr val="CB9900"/>
                </a:solidFill>
                <a:latin typeface="Calibri"/>
                <a:ea typeface="Calibri"/>
                <a:cs typeface="Calibri"/>
                <a:sym typeface="Calibri"/>
              </a:rPr>
              <a:t>de las medidas de los planes de adaptación que permita ser </a:t>
            </a:r>
            <a:r>
              <a:rPr lang="es-CL" sz="1800" b="1">
                <a:solidFill>
                  <a:srgbClr val="CB9900"/>
                </a:solidFill>
                <a:latin typeface="Calibri"/>
                <a:ea typeface="Calibri"/>
                <a:cs typeface="Calibri"/>
                <a:sym typeface="Calibri"/>
              </a:rPr>
              <a:t>comparable entre sí.</a:t>
            </a:r>
            <a:endParaRPr sz="1800" b="1">
              <a:solidFill>
                <a:srgbClr val="CB9900"/>
              </a:solidFill>
              <a:latin typeface="Verdana"/>
              <a:ea typeface="Verdana"/>
              <a:cs typeface="Verdana"/>
              <a:sym typeface="Verdana"/>
            </a:endParaRPr>
          </a:p>
          <a:p>
            <a:pPr marL="0" marR="0" lvl="0" indent="0" algn="l" rtl="0">
              <a:spcBef>
                <a:spcPts val="0"/>
              </a:spcBef>
              <a:spcAft>
                <a:spcPts val="0"/>
              </a:spcAft>
              <a:buNone/>
            </a:pPr>
            <a:endParaRPr sz="1800">
              <a:solidFill>
                <a:srgbClr val="0C4581"/>
              </a:solidFill>
              <a:latin typeface="Verdana"/>
              <a:ea typeface="Verdana"/>
              <a:cs typeface="Verdana"/>
              <a:sym typeface="Verdana"/>
            </a:endParaRPr>
          </a:p>
          <a:p>
            <a:pPr marL="0" marR="0" lvl="0" indent="0" algn="l" rtl="0">
              <a:spcBef>
                <a:spcPts val="0"/>
              </a:spcBef>
              <a:spcAft>
                <a:spcPts val="0"/>
              </a:spcAft>
              <a:buNone/>
            </a:pPr>
            <a:r>
              <a:rPr lang="es-CL" sz="1800" b="1">
                <a:solidFill>
                  <a:srgbClr val="548135"/>
                </a:solidFill>
                <a:latin typeface="Verdana"/>
                <a:ea typeface="Verdana"/>
                <a:cs typeface="Verdana"/>
                <a:sym typeface="Verdana"/>
              </a:rPr>
              <a:t>Cronograma de acciones</a:t>
            </a:r>
            <a:endParaRPr sz="1800" b="1">
              <a:solidFill>
                <a:srgbClr val="548135"/>
              </a:solidFill>
              <a:latin typeface="Verdana"/>
              <a:ea typeface="Verdana"/>
              <a:cs typeface="Verdana"/>
              <a:sym typeface="Verdana"/>
            </a:endParaRPr>
          </a:p>
          <a:p>
            <a:pPr marL="285750" marR="0" lvl="0" indent="-285750" algn="l" rtl="0">
              <a:spcBef>
                <a:spcPts val="0"/>
              </a:spcBef>
              <a:spcAft>
                <a:spcPts val="0"/>
              </a:spcAft>
              <a:buClr>
                <a:srgbClr val="000000"/>
              </a:buClr>
              <a:buSzPts val="1800"/>
              <a:buFont typeface="Arial"/>
              <a:buChar char="•"/>
            </a:pPr>
            <a:r>
              <a:rPr lang="es-CL" sz="1800">
                <a:solidFill>
                  <a:schemeClr val="dk1"/>
                </a:solidFill>
                <a:latin typeface="Calibri"/>
                <a:ea typeface="Calibri"/>
                <a:cs typeface="Calibri"/>
                <a:sym typeface="Calibri"/>
              </a:rPr>
              <a:t>10 de los 12 PSA lo considera</a:t>
            </a:r>
            <a:endParaRPr/>
          </a:p>
          <a:p>
            <a:pPr marL="285750" marR="0" lvl="0" indent="-285750" algn="l" rtl="0">
              <a:spcBef>
                <a:spcPts val="0"/>
              </a:spcBef>
              <a:spcAft>
                <a:spcPts val="0"/>
              </a:spcAft>
              <a:buClr>
                <a:srgbClr val="000000"/>
              </a:buClr>
              <a:buSzPts val="1800"/>
              <a:buFont typeface="Arial"/>
              <a:buChar char="•"/>
            </a:pPr>
            <a:r>
              <a:rPr lang="es-CL" sz="1800">
                <a:solidFill>
                  <a:schemeClr val="dk1"/>
                </a:solidFill>
                <a:latin typeface="Calibri"/>
                <a:ea typeface="Calibri"/>
                <a:cs typeface="Calibri"/>
                <a:sym typeface="Calibri"/>
              </a:rPr>
              <a:t>2 PSA presentan un </a:t>
            </a:r>
            <a:r>
              <a:rPr lang="es-CL" sz="1800" b="1">
                <a:solidFill>
                  <a:schemeClr val="dk1"/>
                </a:solidFill>
                <a:latin typeface="Calibri"/>
                <a:ea typeface="Calibri"/>
                <a:cs typeface="Calibri"/>
                <a:sym typeface="Calibri"/>
              </a:rPr>
              <a:t>listado de acciones con un periodo de implementación, </a:t>
            </a:r>
            <a:r>
              <a:rPr lang="es-CL" sz="1800">
                <a:solidFill>
                  <a:schemeClr val="dk1"/>
                </a:solidFill>
                <a:latin typeface="Calibri"/>
                <a:ea typeface="Calibri"/>
                <a:cs typeface="Calibri"/>
                <a:sym typeface="Calibri"/>
              </a:rPr>
              <a:t>sin especificar actividad por año.</a:t>
            </a:r>
            <a:endParaRPr/>
          </a:p>
          <a:p>
            <a:pPr marL="285750" marR="0" lvl="0" indent="-285750" algn="l" rtl="0">
              <a:spcBef>
                <a:spcPts val="0"/>
              </a:spcBef>
              <a:spcAft>
                <a:spcPts val="0"/>
              </a:spcAft>
              <a:buClr>
                <a:srgbClr val="000000"/>
              </a:buClr>
              <a:buSzPts val="1800"/>
              <a:buFont typeface="Arial"/>
              <a:buChar char="•"/>
            </a:pPr>
            <a:r>
              <a:rPr lang="es-CL" sz="1800">
                <a:solidFill>
                  <a:schemeClr val="dk1"/>
                </a:solidFill>
                <a:latin typeface="Calibri"/>
                <a:ea typeface="Calibri"/>
                <a:cs typeface="Calibri"/>
                <a:sym typeface="Calibri"/>
              </a:rPr>
              <a:t>Sólo </a:t>
            </a:r>
            <a:r>
              <a:rPr lang="es-CL" sz="1800" b="1">
                <a:solidFill>
                  <a:schemeClr val="dk1"/>
                </a:solidFill>
                <a:latin typeface="Calibri"/>
                <a:ea typeface="Calibri"/>
                <a:cs typeface="Calibri"/>
                <a:sym typeface="Calibri"/>
              </a:rPr>
              <a:t>6 PSA </a:t>
            </a:r>
            <a:r>
              <a:rPr lang="es-CL" sz="1800">
                <a:solidFill>
                  <a:schemeClr val="dk1"/>
                </a:solidFill>
                <a:latin typeface="Calibri"/>
                <a:ea typeface="Calibri"/>
                <a:cs typeface="Calibri"/>
                <a:sym typeface="Calibri"/>
              </a:rPr>
              <a:t>especifican una </a:t>
            </a:r>
            <a:r>
              <a:rPr lang="es-CL" sz="1800" b="1">
                <a:solidFill>
                  <a:schemeClr val="dk1"/>
                </a:solidFill>
                <a:latin typeface="Calibri"/>
                <a:ea typeface="Calibri"/>
                <a:cs typeface="Calibri"/>
                <a:sym typeface="Calibri"/>
              </a:rPr>
              <a:t>planificación de las tareas por año</a:t>
            </a:r>
            <a:r>
              <a:rPr lang="es-CL" sz="1800">
                <a:solidFill>
                  <a:schemeClr val="dk1"/>
                </a:solidFill>
                <a:latin typeface="Calibri"/>
                <a:ea typeface="Calibri"/>
                <a:cs typeface="Calibri"/>
                <a:sym typeface="Calibri"/>
              </a:rPr>
              <a:t>.</a:t>
            </a:r>
            <a:endParaRPr/>
          </a:p>
          <a:p>
            <a:pPr marL="0" marR="0" lvl="0" indent="0" algn="l" rtl="0">
              <a:spcBef>
                <a:spcPts val="0"/>
              </a:spcBef>
              <a:spcAft>
                <a:spcPts val="0"/>
              </a:spcAft>
              <a:buNone/>
            </a:pPr>
            <a:r>
              <a:rPr lang="es-CL" sz="1800" b="1">
                <a:solidFill>
                  <a:srgbClr val="CB9900"/>
                </a:solidFill>
                <a:latin typeface="Calibri"/>
                <a:ea typeface="Calibri"/>
                <a:cs typeface="Calibri"/>
                <a:sym typeface="Calibri"/>
              </a:rPr>
              <a:t>Detalles de tareas </a:t>
            </a:r>
            <a:r>
              <a:rPr lang="es-CL" sz="1800">
                <a:solidFill>
                  <a:srgbClr val="CB9900"/>
                </a:solidFill>
                <a:latin typeface="Calibri"/>
                <a:ea typeface="Calibri"/>
                <a:cs typeface="Calibri"/>
                <a:sym typeface="Calibri"/>
              </a:rPr>
              <a:t>a ejecutar: </a:t>
            </a:r>
            <a:r>
              <a:rPr lang="es-CL" sz="1800" b="1">
                <a:solidFill>
                  <a:srgbClr val="CB9900"/>
                </a:solidFill>
                <a:latin typeface="Calibri"/>
                <a:ea typeface="Calibri"/>
                <a:cs typeface="Calibri"/>
                <a:sym typeface="Calibri"/>
              </a:rPr>
              <a:t>mayor nivel de planificación por parte del sector facilita seguimiento, v/s</a:t>
            </a:r>
            <a:r>
              <a:rPr lang="es-CL" sz="1800">
                <a:solidFill>
                  <a:srgbClr val="CB9900"/>
                </a:solidFill>
                <a:latin typeface="Calibri"/>
                <a:ea typeface="Calibri"/>
                <a:cs typeface="Calibri"/>
                <a:sym typeface="Calibri"/>
              </a:rPr>
              <a:t> </a:t>
            </a:r>
            <a:r>
              <a:rPr lang="es-CL" sz="1800" b="1">
                <a:solidFill>
                  <a:srgbClr val="CB9900"/>
                </a:solidFill>
                <a:latin typeface="Calibri"/>
                <a:ea typeface="Calibri"/>
                <a:cs typeface="Calibri"/>
                <a:sym typeface="Calibri"/>
              </a:rPr>
              <a:t>riesgo importante si no se cuenta con el presupuesto aprobado </a:t>
            </a:r>
            <a:r>
              <a:rPr lang="es-CL" sz="1800">
                <a:solidFill>
                  <a:srgbClr val="CB9900"/>
                </a:solidFill>
                <a:latin typeface="Calibri"/>
                <a:ea typeface="Calibri"/>
                <a:cs typeface="Calibri"/>
                <a:sym typeface="Calibri"/>
              </a:rPr>
              <a:t>para su implementación.</a:t>
            </a:r>
            <a:endParaRPr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95"/>
        <p:cNvGrpSpPr/>
        <p:nvPr/>
      </p:nvGrpSpPr>
      <p:grpSpPr>
        <a:xfrm>
          <a:off x="0" y="0"/>
          <a:ext cx="0" cy="0"/>
          <a:chOff x="0" y="0"/>
          <a:chExt cx="0" cy="0"/>
        </a:xfrm>
      </p:grpSpPr>
      <p:sp>
        <p:nvSpPr>
          <p:cNvPr id="296" name="Google Shape;296;p21"/>
          <p:cNvSpPr txBox="1">
            <a:spLocks noGrp="1"/>
          </p:cNvSpPr>
          <p:nvPr>
            <p:ph type="body" idx="3"/>
          </p:nvPr>
        </p:nvSpPr>
        <p:spPr>
          <a:xfrm>
            <a:off x="838200" y="321052"/>
            <a:ext cx="10515600"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400"/>
              <a:buNone/>
            </a:pPr>
            <a:r>
              <a:rPr lang="es-CL" sz="2400"/>
              <a:t>3.1 Diferencias en cuanto a ficha de medidas.</a:t>
            </a:r>
            <a:endParaRPr sz="2400">
              <a:solidFill>
                <a:srgbClr val="5B9BD5"/>
              </a:solidFill>
              <a:latin typeface="Calibri"/>
              <a:ea typeface="Calibri"/>
              <a:cs typeface="Calibri"/>
              <a:sym typeface="Calibri"/>
            </a:endParaRPr>
          </a:p>
        </p:txBody>
      </p:sp>
      <p:sp>
        <p:nvSpPr>
          <p:cNvPr id="297" name="Google Shape;297;p21"/>
          <p:cNvSpPr txBox="1"/>
          <p:nvPr/>
        </p:nvSpPr>
        <p:spPr>
          <a:xfrm>
            <a:off x="251802" y="948730"/>
            <a:ext cx="11688396" cy="590927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a:solidFill>
                  <a:schemeClr val="dk1"/>
                </a:solidFill>
                <a:latin typeface="Calibri"/>
                <a:ea typeface="Calibri"/>
                <a:cs typeface="Calibri"/>
                <a:sym typeface="Calibri"/>
              </a:rPr>
              <a:t>La</a:t>
            </a:r>
            <a:r>
              <a:rPr lang="es-CL" sz="1800">
                <a:solidFill>
                  <a:srgbClr val="548135"/>
                </a:solidFill>
                <a:latin typeface="Calibri"/>
                <a:ea typeface="Calibri"/>
                <a:cs typeface="Calibri"/>
                <a:sym typeface="Calibri"/>
              </a:rPr>
              <a:t> </a:t>
            </a:r>
            <a:r>
              <a:rPr lang="es-CL" sz="1800" b="1">
                <a:solidFill>
                  <a:srgbClr val="548135"/>
                </a:solidFill>
                <a:latin typeface="Calibri"/>
                <a:ea typeface="Calibri"/>
                <a:cs typeface="Calibri"/>
                <a:sym typeface="Calibri"/>
              </a:rPr>
              <a:t>contribución de las medidas a la NDC, ECLP y lineamientos del PNACC</a:t>
            </a:r>
            <a:r>
              <a:rPr lang="es-CL" sz="1800">
                <a:solidFill>
                  <a:schemeClr val="dk1"/>
                </a:solidFill>
                <a:latin typeface="Calibri"/>
                <a:ea typeface="Calibri"/>
                <a:cs typeface="Calibri"/>
                <a:sym typeface="Calibri"/>
              </a:rPr>
              <a:t>, fueron acogidas en distintos formatos y detalles. </a:t>
            </a:r>
            <a:r>
              <a:rPr lang="es-CL" sz="1800" b="1">
                <a:solidFill>
                  <a:srgbClr val="CB9900"/>
                </a:solidFill>
                <a:latin typeface="Calibri"/>
                <a:ea typeface="Calibri"/>
                <a:cs typeface="Calibri"/>
                <a:sym typeface="Calibri"/>
              </a:rPr>
              <a:t>MMA debe proporciona claridad en cómo y dónde esta información será recogida.</a:t>
            </a:r>
            <a:endParaRPr sz="1800">
              <a:solidFill>
                <a:schemeClr val="dk1"/>
              </a:solidFill>
              <a:latin typeface="Calibri"/>
              <a:ea typeface="Calibri"/>
              <a:cs typeface="Calibri"/>
              <a:sym typeface="Calibri"/>
            </a:endParaRPr>
          </a:p>
          <a:p>
            <a:pPr marL="0" marR="0" lvl="0" indent="0" algn="l" rtl="0">
              <a:spcBef>
                <a:spcPts val="0"/>
              </a:spcBef>
              <a:spcAft>
                <a:spcPts val="0"/>
              </a:spcAft>
              <a:buNone/>
            </a:pPr>
            <a:endParaRPr sz="1800" b="1">
              <a:solidFill>
                <a:srgbClr val="548135"/>
              </a:solidFill>
              <a:latin typeface="Verdana"/>
              <a:ea typeface="Verdana"/>
              <a:cs typeface="Verdana"/>
              <a:sym typeface="Verdana"/>
            </a:endParaRPr>
          </a:p>
          <a:p>
            <a:pPr marL="0" marR="0" lvl="0" indent="0" algn="l" rtl="0">
              <a:spcBef>
                <a:spcPts val="0"/>
              </a:spcBef>
              <a:spcAft>
                <a:spcPts val="0"/>
              </a:spcAft>
              <a:buNone/>
            </a:pPr>
            <a:r>
              <a:rPr lang="es-CL" sz="1800" b="1">
                <a:solidFill>
                  <a:srgbClr val="548135"/>
                </a:solidFill>
                <a:latin typeface="Verdana"/>
                <a:ea typeface="Verdana"/>
                <a:cs typeface="Verdana"/>
                <a:sym typeface="Verdana"/>
              </a:rPr>
              <a:t>Narrativa</a:t>
            </a:r>
            <a:endParaRPr sz="1800" b="1">
              <a:solidFill>
                <a:srgbClr val="548135"/>
              </a:solidFill>
              <a:latin typeface="Verdana"/>
              <a:ea typeface="Verdana"/>
              <a:cs typeface="Verdana"/>
              <a:sym typeface="Verdana"/>
            </a:endParaRPr>
          </a:p>
          <a:p>
            <a:pPr marL="0" marR="0" lvl="0" indent="0" algn="l" rtl="0">
              <a:spcBef>
                <a:spcPts val="0"/>
              </a:spcBef>
              <a:spcAft>
                <a:spcPts val="0"/>
              </a:spcAft>
              <a:buNone/>
            </a:pPr>
            <a:r>
              <a:rPr lang="es-CL" sz="1800" b="1">
                <a:solidFill>
                  <a:srgbClr val="CB9900"/>
                </a:solidFill>
                <a:latin typeface="Calibri"/>
                <a:ea typeface="Calibri"/>
                <a:cs typeface="Calibri"/>
                <a:sym typeface="Calibri"/>
              </a:rPr>
              <a:t>Es fundamental una narrativa clara, que de precisión y la justificación de cómo </a:t>
            </a:r>
            <a:r>
              <a:rPr lang="es-CL" sz="1800">
                <a:solidFill>
                  <a:srgbClr val="CB9900"/>
                </a:solidFill>
                <a:latin typeface="Calibri"/>
                <a:ea typeface="Calibri"/>
                <a:cs typeface="Calibri"/>
                <a:sym typeface="Calibri"/>
              </a:rPr>
              <a:t>la </a:t>
            </a:r>
            <a:r>
              <a:rPr lang="es-CL" sz="1800" b="1">
                <a:solidFill>
                  <a:srgbClr val="CB9900"/>
                </a:solidFill>
                <a:latin typeface="Calibri"/>
                <a:ea typeface="Calibri"/>
                <a:cs typeface="Calibri"/>
                <a:sym typeface="Calibri"/>
              </a:rPr>
              <a:t>medida contribuye a la concreción de los objetivos planeados. </a:t>
            </a:r>
            <a:r>
              <a:rPr lang="es-CL" sz="1800">
                <a:solidFill>
                  <a:srgbClr val="CB9900"/>
                </a:solidFill>
                <a:latin typeface="Calibri"/>
                <a:ea typeface="Calibri"/>
                <a:cs typeface="Calibri"/>
                <a:sym typeface="Calibri"/>
              </a:rPr>
              <a:t>Aquellos planes que presentan una buena descripción fortalecen la importancia de las medidas definidas.</a:t>
            </a:r>
            <a:endParaRPr/>
          </a:p>
          <a:p>
            <a:pPr marL="0" marR="0" lvl="0" indent="0" algn="l" rtl="0">
              <a:spcBef>
                <a:spcPts val="0"/>
              </a:spcBef>
              <a:spcAft>
                <a:spcPts val="0"/>
              </a:spcAft>
              <a:buNone/>
            </a:pPr>
            <a:endParaRPr sz="1800">
              <a:solidFill>
                <a:srgbClr val="CB9900"/>
              </a:solidFill>
              <a:latin typeface="Calibri"/>
              <a:ea typeface="Calibri"/>
              <a:cs typeface="Calibri"/>
              <a:sym typeface="Calibri"/>
            </a:endParaRPr>
          </a:p>
          <a:p>
            <a:pPr marL="0" marR="0" lvl="0" indent="0" algn="l" rtl="0">
              <a:spcBef>
                <a:spcPts val="0"/>
              </a:spcBef>
              <a:spcAft>
                <a:spcPts val="0"/>
              </a:spcAft>
              <a:buNone/>
            </a:pPr>
            <a:r>
              <a:rPr lang="es-CL" sz="1800">
                <a:solidFill>
                  <a:schemeClr val="dk1"/>
                </a:solidFill>
                <a:latin typeface="Calibri"/>
                <a:ea typeface="Calibri"/>
                <a:cs typeface="Calibri"/>
                <a:sym typeface="Calibri"/>
              </a:rPr>
              <a:t>En futuros ciclo de planes y la actualización de la ficha de medidas, </a:t>
            </a:r>
            <a:r>
              <a:rPr lang="es-CL" sz="1800" b="1">
                <a:solidFill>
                  <a:srgbClr val="CB9900"/>
                </a:solidFill>
                <a:latin typeface="Calibri"/>
                <a:ea typeface="Calibri"/>
                <a:cs typeface="Calibri"/>
                <a:sym typeface="Calibri"/>
              </a:rPr>
              <a:t>se insta a usar las estadísticas presentadas en la narrativa</a:t>
            </a:r>
            <a:r>
              <a:rPr lang="es-CL" sz="1800">
                <a:solidFill>
                  <a:schemeClr val="dk1"/>
                </a:solidFill>
                <a:latin typeface="Calibri"/>
                <a:ea typeface="Calibri"/>
                <a:cs typeface="Calibri"/>
                <a:sym typeface="Calibri"/>
              </a:rPr>
              <a:t>, para ser consideradas en el diseño de las medidas </a:t>
            </a:r>
            <a:r>
              <a:rPr lang="es-CL" sz="1800" b="1">
                <a:solidFill>
                  <a:srgbClr val="CB9900"/>
                </a:solidFill>
                <a:latin typeface="Calibri"/>
                <a:ea typeface="Calibri"/>
                <a:cs typeface="Calibri"/>
                <a:sym typeface="Calibri"/>
              </a:rPr>
              <a:t>como líneas bases para las metas </a:t>
            </a:r>
            <a:r>
              <a:rPr lang="es-CL" sz="1800">
                <a:solidFill>
                  <a:schemeClr val="dk1"/>
                </a:solidFill>
                <a:latin typeface="Calibri"/>
                <a:ea typeface="Calibri"/>
                <a:cs typeface="Calibri"/>
                <a:sym typeface="Calibri"/>
              </a:rPr>
              <a:t>que se presenten en el plan, ya sea a nivel de objetivos y/o medidas. </a:t>
            </a:r>
            <a:endParaRPr/>
          </a:p>
          <a:p>
            <a:pPr marL="0" marR="0" lvl="0" indent="0" algn="l" rtl="0">
              <a:spcBef>
                <a:spcPts val="0"/>
              </a:spcBef>
              <a:spcAft>
                <a:spcPts val="0"/>
              </a:spcAft>
              <a:buNone/>
            </a:pPr>
            <a:endParaRPr sz="1800">
              <a:solidFill>
                <a:srgbClr val="CB9900"/>
              </a:solidFill>
              <a:latin typeface="Calibri"/>
              <a:ea typeface="Calibri"/>
              <a:cs typeface="Calibri"/>
              <a:sym typeface="Calibri"/>
            </a:endParaRPr>
          </a:p>
          <a:p>
            <a:pPr marL="0" marR="0" lvl="0" indent="0" algn="l" rtl="0">
              <a:spcBef>
                <a:spcPts val="0"/>
              </a:spcBef>
              <a:spcAft>
                <a:spcPts val="0"/>
              </a:spcAft>
              <a:buNone/>
            </a:pPr>
            <a:r>
              <a:rPr lang="es-CL" sz="1800" b="1">
                <a:solidFill>
                  <a:srgbClr val="548135"/>
                </a:solidFill>
                <a:latin typeface="Verdana"/>
                <a:ea typeface="Verdana"/>
                <a:cs typeface="Verdana"/>
                <a:sym typeface="Verdana"/>
              </a:rPr>
              <a:t>Campos adicionales incluidos en ficha por sectores a destacar</a:t>
            </a:r>
            <a:endParaRPr/>
          </a:p>
          <a:p>
            <a:pPr marL="285750" marR="0" lvl="0" indent="-285750" algn="l" rtl="0">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Riesgos climáticos asociados, </a:t>
            </a:r>
            <a:r>
              <a:rPr lang="es-CL" sz="1800">
                <a:solidFill>
                  <a:schemeClr val="dk1"/>
                </a:solidFill>
                <a:latin typeface="Calibri"/>
                <a:ea typeface="Calibri"/>
                <a:cs typeface="Calibri"/>
                <a:sym typeface="Calibri"/>
              </a:rPr>
              <a:t>ejemplo para replicar, que puede facilitar la consideración del análisis de riesgo de los sectores con la definición de medidas, y por consecuencia, facilitar la medición del impacto de las medidas. </a:t>
            </a:r>
            <a:endParaRPr sz="1800" b="1">
              <a:solidFill>
                <a:schemeClr val="dk1"/>
              </a:solidFill>
              <a:latin typeface="Calibri"/>
              <a:ea typeface="Calibri"/>
              <a:cs typeface="Calibri"/>
              <a:sym typeface="Calibri"/>
            </a:endParaRPr>
          </a:p>
          <a:p>
            <a:pPr marL="285750" marR="0" lvl="0" indent="-285750" algn="l" rtl="0">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Barreras institucionales, normativas y económicas</a:t>
            </a:r>
            <a:endParaRPr/>
          </a:p>
          <a:p>
            <a:pPr marL="285750" marR="0" lvl="0" indent="-285750" algn="l" rtl="0">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Descripción y justificación de la acción</a:t>
            </a:r>
            <a:endParaRPr/>
          </a:p>
          <a:p>
            <a:pPr marL="0" marR="0" lvl="0" indent="0" algn="l" rtl="0">
              <a:spcBef>
                <a:spcPts val="0"/>
              </a:spcBef>
              <a:spcAft>
                <a:spcPts val="0"/>
              </a:spcAft>
              <a:buNone/>
            </a:pPr>
            <a:endParaRPr sz="1800">
              <a:solidFill>
                <a:srgbClr val="CB9900"/>
              </a:solidFill>
              <a:latin typeface="Calibri"/>
              <a:ea typeface="Calibri"/>
              <a:cs typeface="Calibri"/>
              <a:sym typeface="Calibri"/>
            </a:endParaRPr>
          </a:p>
          <a:p>
            <a:pPr marL="0" marR="0" lvl="0" indent="0" algn="l" rtl="0">
              <a:spcBef>
                <a:spcPts val="0"/>
              </a:spcBef>
              <a:spcAft>
                <a:spcPts val="0"/>
              </a:spcAft>
              <a:buNone/>
            </a:pPr>
            <a:r>
              <a:rPr lang="es-CL" sz="1800" b="1">
                <a:solidFill>
                  <a:srgbClr val="CB9900"/>
                </a:solidFill>
                <a:latin typeface="Calibri"/>
                <a:ea typeface="Calibri"/>
                <a:cs typeface="Calibri"/>
                <a:sym typeface="Calibri"/>
              </a:rPr>
              <a:t>Se debe generar una Coherencia entre las distintas fichas de medidas: mitigación, adaptación y medios de implementación</a:t>
            </a:r>
            <a:r>
              <a:rPr lang="es-CL" sz="1800">
                <a:solidFill>
                  <a:srgbClr val="CB9900"/>
                </a:solidFill>
                <a:latin typeface="Calibri"/>
                <a:ea typeface="Calibri"/>
                <a:cs typeface="Calibri"/>
                <a:sym typeface="Calibri"/>
              </a:rPr>
              <a:t>, que consideran un lenguaje común y campos de llenado equivalentes que proporcionen un nivel similar para el seguimiento.</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22"/>
          <p:cNvSpPr txBox="1">
            <a:spLocks noGrp="1"/>
          </p:cNvSpPr>
          <p:nvPr>
            <p:ph type="body" idx="3"/>
          </p:nvPr>
        </p:nvSpPr>
        <p:spPr>
          <a:xfrm>
            <a:off x="526009" y="308200"/>
            <a:ext cx="10659738"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000"/>
              <a:buNone/>
            </a:pPr>
            <a:r>
              <a:rPr lang="es-CL" sz="2000"/>
              <a:t>3.3 Integración Lineamientos Nacionales e Internacionales (</a:t>
            </a:r>
            <a:r>
              <a:rPr lang="es-CL" sz="2000">
                <a:solidFill>
                  <a:srgbClr val="0C4581"/>
                </a:solidFill>
              </a:rPr>
              <a:t>Metas Globales de Adaptación)</a:t>
            </a:r>
            <a:endParaRPr/>
          </a:p>
        </p:txBody>
      </p:sp>
      <p:sp>
        <p:nvSpPr>
          <p:cNvPr id="303" name="Google Shape;303;p22"/>
          <p:cNvSpPr txBox="1"/>
          <p:nvPr/>
        </p:nvSpPr>
        <p:spPr>
          <a:xfrm>
            <a:off x="694132" y="1441485"/>
            <a:ext cx="3512108"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a:solidFill>
                  <a:srgbClr val="0C4581"/>
                </a:solidFill>
                <a:latin typeface="Verdana"/>
                <a:ea typeface="Verdana"/>
                <a:cs typeface="Verdana"/>
                <a:sym typeface="Verdana"/>
              </a:rPr>
              <a:t>6 Lineamientos nacionales</a:t>
            </a:r>
            <a:endParaRPr/>
          </a:p>
          <a:p>
            <a:pPr marL="0" marR="0" lvl="0" indent="0" algn="l" rtl="0">
              <a:spcBef>
                <a:spcPts val="0"/>
              </a:spcBef>
              <a:spcAft>
                <a:spcPts val="0"/>
              </a:spcAft>
              <a:buNone/>
            </a:pPr>
            <a:endParaRPr sz="1800">
              <a:solidFill>
                <a:srgbClr val="0C4581"/>
              </a:solidFill>
              <a:latin typeface="Verdana"/>
              <a:ea typeface="Verdana"/>
              <a:cs typeface="Verdana"/>
              <a:sym typeface="Verdana"/>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Seguridad hídrica </a:t>
            </a:r>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Soluciones basadas en la naturaleza </a:t>
            </a:r>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Gestión del riesgo de desastres </a:t>
            </a:r>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Enfoque de género </a:t>
            </a:r>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Grupos vulnerables </a:t>
            </a:r>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Pueblos originarios</a:t>
            </a:r>
            <a:endParaRPr sz="1800">
              <a:solidFill>
                <a:schemeClr val="dk1"/>
              </a:solidFill>
              <a:latin typeface="Calibri"/>
              <a:ea typeface="Calibri"/>
              <a:cs typeface="Calibri"/>
              <a:sym typeface="Calibri"/>
            </a:endParaRPr>
          </a:p>
        </p:txBody>
      </p:sp>
      <p:sp>
        <p:nvSpPr>
          <p:cNvPr id="304" name="Google Shape;304;p22"/>
          <p:cNvSpPr txBox="1"/>
          <p:nvPr/>
        </p:nvSpPr>
        <p:spPr>
          <a:xfrm>
            <a:off x="4520908" y="1441485"/>
            <a:ext cx="4910109" cy="45242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a:solidFill>
                  <a:srgbClr val="0C4581"/>
                </a:solidFill>
                <a:latin typeface="Verdana"/>
                <a:ea typeface="Verdana"/>
                <a:cs typeface="Verdana"/>
                <a:sym typeface="Verdana"/>
              </a:rPr>
              <a:t>7 Metas Globales de Adaptación</a:t>
            </a:r>
            <a:endParaRPr/>
          </a:p>
          <a:p>
            <a:pPr marL="0" marR="0" lvl="0" indent="0" algn="l" rtl="0">
              <a:spcBef>
                <a:spcPts val="0"/>
              </a:spcBef>
              <a:spcAft>
                <a:spcPts val="0"/>
              </a:spcAft>
              <a:buNone/>
            </a:pPr>
            <a:endParaRPr sz="1800">
              <a:solidFill>
                <a:srgbClr val="0C4581"/>
              </a:solidFill>
              <a:latin typeface="Verdana"/>
              <a:ea typeface="Verdana"/>
              <a:cs typeface="Verdana"/>
              <a:sym typeface="Verdana"/>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Abastecimiento de Agua y saneamiento</a:t>
            </a:r>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 Producción Alimentaría y agrícola</a:t>
            </a:r>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Infraestructura y asentamientos humanos </a:t>
            </a:r>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Servicios de Salud e impactos</a:t>
            </a:r>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Ecosistemas y biodiversidad</a:t>
            </a:r>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Erradicación de la pobreza y medios de vida </a:t>
            </a:r>
            <a:endParaRPr/>
          </a:p>
          <a:p>
            <a:pPr marL="285750" marR="0" lvl="0" indent="-285750" algn="l" rtl="0">
              <a:lnSpc>
                <a:spcPct val="200000"/>
              </a:lnSpc>
              <a:spcBef>
                <a:spcPts val="0"/>
              </a:spcBef>
              <a:spcAft>
                <a:spcPts val="0"/>
              </a:spcAft>
              <a:buClr>
                <a:schemeClr val="dk1"/>
              </a:buClr>
              <a:buSzPts val="1800"/>
              <a:buFont typeface="Arial"/>
              <a:buChar char="•"/>
            </a:pPr>
            <a:r>
              <a:rPr lang="es-CL" sz="1800" b="1">
                <a:solidFill>
                  <a:schemeClr val="dk1"/>
                </a:solidFill>
                <a:latin typeface="Calibri"/>
                <a:ea typeface="Calibri"/>
                <a:cs typeface="Calibri"/>
                <a:sym typeface="Calibri"/>
              </a:rPr>
              <a:t>Conocimiento ancestral y patrimonio cultural</a:t>
            </a:r>
            <a:endParaRPr sz="1800">
              <a:solidFill>
                <a:schemeClr val="dk1"/>
              </a:solidFill>
              <a:latin typeface="Calibri"/>
              <a:ea typeface="Calibri"/>
              <a:cs typeface="Calibri"/>
              <a:sym typeface="Calibri"/>
            </a:endParaRPr>
          </a:p>
        </p:txBody>
      </p:sp>
      <p:sp>
        <p:nvSpPr>
          <p:cNvPr id="305" name="Google Shape;305;p22"/>
          <p:cNvSpPr txBox="1"/>
          <p:nvPr/>
        </p:nvSpPr>
        <p:spPr>
          <a:xfrm>
            <a:off x="9037574" y="1246214"/>
            <a:ext cx="2913988" cy="120028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a:solidFill>
                  <a:srgbClr val="0C4581"/>
                </a:solidFill>
                <a:latin typeface="Verdana"/>
                <a:ea typeface="Verdana"/>
                <a:cs typeface="Verdana"/>
                <a:sym typeface="Verdana"/>
              </a:rPr>
              <a:t>Análisis conjunto (11) con uso de palabras claves</a:t>
            </a:r>
            <a:endParaRPr/>
          </a:p>
          <a:p>
            <a:pPr marL="0" marR="0" lvl="0" indent="0" algn="l" rtl="0">
              <a:spcBef>
                <a:spcPts val="0"/>
              </a:spcBef>
              <a:spcAft>
                <a:spcPts val="0"/>
              </a:spcAft>
              <a:buNone/>
            </a:pPr>
            <a:endParaRPr sz="1800">
              <a:solidFill>
                <a:srgbClr val="0C4581"/>
              </a:solidFill>
              <a:latin typeface="Verdana"/>
              <a:ea typeface="Verdana"/>
              <a:cs typeface="Verdana"/>
              <a:sym typeface="Verdana"/>
            </a:endParaRPr>
          </a:p>
        </p:txBody>
      </p:sp>
      <p:cxnSp>
        <p:nvCxnSpPr>
          <p:cNvPr id="306" name="Google Shape;306;p22"/>
          <p:cNvCxnSpPr/>
          <p:nvPr/>
        </p:nvCxnSpPr>
        <p:spPr>
          <a:xfrm>
            <a:off x="3179428" y="2357306"/>
            <a:ext cx="1166069" cy="0"/>
          </a:xfrm>
          <a:prstGeom prst="straightConnector1">
            <a:avLst/>
          </a:prstGeom>
          <a:noFill/>
          <a:ln w="47625" cap="flat" cmpd="sng">
            <a:solidFill>
              <a:schemeClr val="accent1"/>
            </a:solidFill>
            <a:prstDash val="solid"/>
            <a:miter lim="800000"/>
            <a:headEnd type="none" w="sm" len="sm"/>
            <a:tailEnd type="triangle" w="med" len="med"/>
          </a:ln>
        </p:spPr>
      </p:cxnSp>
      <p:cxnSp>
        <p:nvCxnSpPr>
          <p:cNvPr id="307" name="Google Shape;307;p22"/>
          <p:cNvCxnSpPr/>
          <p:nvPr/>
        </p:nvCxnSpPr>
        <p:spPr>
          <a:xfrm>
            <a:off x="3179428" y="5733288"/>
            <a:ext cx="1166069" cy="0"/>
          </a:xfrm>
          <a:prstGeom prst="straightConnector1">
            <a:avLst/>
          </a:prstGeom>
          <a:noFill/>
          <a:ln w="47625" cap="flat" cmpd="sng">
            <a:solidFill>
              <a:schemeClr val="accent1"/>
            </a:solidFill>
            <a:prstDash val="solid"/>
            <a:miter lim="800000"/>
            <a:headEnd type="none" w="sm" len="sm"/>
            <a:tailEnd type="triangle" w="med" len="med"/>
          </a:ln>
        </p:spPr>
      </p:cxnSp>
      <p:pic>
        <p:nvPicPr>
          <p:cNvPr id="308" name="Google Shape;308;p22"/>
          <p:cNvPicPr preferRelativeResize="0"/>
          <p:nvPr/>
        </p:nvPicPr>
        <p:blipFill rotWithShape="1">
          <a:blip r:embed="rId3">
            <a:alphaModFix/>
          </a:blip>
          <a:srcRect/>
          <a:stretch/>
        </p:blipFill>
        <p:spPr>
          <a:xfrm>
            <a:off x="10352631" y="2073805"/>
            <a:ext cx="451683" cy="451683"/>
          </a:xfrm>
          <a:prstGeom prst="rect">
            <a:avLst/>
          </a:prstGeom>
          <a:noFill/>
          <a:ln>
            <a:noFill/>
          </a:ln>
        </p:spPr>
      </p:pic>
      <p:pic>
        <p:nvPicPr>
          <p:cNvPr id="309" name="Google Shape;309;p22"/>
          <p:cNvPicPr preferRelativeResize="0"/>
          <p:nvPr/>
        </p:nvPicPr>
        <p:blipFill rotWithShape="1">
          <a:blip r:embed="rId4">
            <a:alphaModFix/>
          </a:blip>
          <a:srcRect/>
          <a:stretch/>
        </p:blipFill>
        <p:spPr>
          <a:xfrm>
            <a:off x="10352631" y="2631127"/>
            <a:ext cx="451684" cy="451684"/>
          </a:xfrm>
          <a:prstGeom prst="rect">
            <a:avLst/>
          </a:prstGeom>
          <a:noFill/>
          <a:ln>
            <a:noFill/>
          </a:ln>
        </p:spPr>
      </p:pic>
      <p:pic>
        <p:nvPicPr>
          <p:cNvPr id="310" name="Google Shape;310;p22"/>
          <p:cNvPicPr preferRelativeResize="0"/>
          <p:nvPr/>
        </p:nvPicPr>
        <p:blipFill rotWithShape="1">
          <a:blip r:embed="rId5">
            <a:alphaModFix/>
          </a:blip>
          <a:srcRect/>
          <a:stretch/>
        </p:blipFill>
        <p:spPr>
          <a:xfrm>
            <a:off x="10410314" y="4360297"/>
            <a:ext cx="451684" cy="451684"/>
          </a:xfrm>
          <a:prstGeom prst="rect">
            <a:avLst/>
          </a:prstGeom>
          <a:noFill/>
          <a:ln>
            <a:noFill/>
          </a:ln>
        </p:spPr>
      </p:pic>
      <p:pic>
        <p:nvPicPr>
          <p:cNvPr id="311" name="Google Shape;311;p22"/>
          <p:cNvPicPr preferRelativeResize="0"/>
          <p:nvPr/>
        </p:nvPicPr>
        <p:blipFill rotWithShape="1">
          <a:blip r:embed="rId6">
            <a:alphaModFix/>
          </a:blip>
          <a:srcRect/>
          <a:stretch/>
        </p:blipFill>
        <p:spPr>
          <a:xfrm>
            <a:off x="10450902" y="5548954"/>
            <a:ext cx="380952" cy="380952"/>
          </a:xfrm>
          <a:prstGeom prst="rect">
            <a:avLst/>
          </a:prstGeom>
          <a:noFill/>
          <a:ln>
            <a:noFill/>
          </a:ln>
        </p:spPr>
      </p:pic>
      <p:pic>
        <p:nvPicPr>
          <p:cNvPr id="312" name="Google Shape;312;p22"/>
          <p:cNvPicPr preferRelativeResize="0"/>
          <p:nvPr/>
        </p:nvPicPr>
        <p:blipFill rotWithShape="1">
          <a:blip r:embed="rId7">
            <a:alphaModFix/>
          </a:blip>
          <a:srcRect/>
          <a:stretch/>
        </p:blipFill>
        <p:spPr>
          <a:xfrm>
            <a:off x="10342445" y="3188450"/>
            <a:ext cx="519553" cy="519553"/>
          </a:xfrm>
          <a:prstGeom prst="rect">
            <a:avLst/>
          </a:prstGeom>
          <a:noFill/>
          <a:ln>
            <a:noFill/>
          </a:ln>
        </p:spPr>
      </p:pic>
      <p:pic>
        <p:nvPicPr>
          <p:cNvPr id="313" name="Google Shape;313;p22"/>
          <p:cNvPicPr preferRelativeResize="0"/>
          <p:nvPr/>
        </p:nvPicPr>
        <p:blipFill rotWithShape="1">
          <a:blip r:embed="rId8">
            <a:alphaModFix/>
          </a:blip>
          <a:srcRect/>
          <a:stretch/>
        </p:blipFill>
        <p:spPr>
          <a:xfrm>
            <a:off x="10352631" y="3813642"/>
            <a:ext cx="461719" cy="461719"/>
          </a:xfrm>
          <a:prstGeom prst="rect">
            <a:avLst/>
          </a:prstGeom>
          <a:noFill/>
          <a:ln>
            <a:noFill/>
          </a:ln>
        </p:spPr>
      </p:pic>
      <p:pic>
        <p:nvPicPr>
          <p:cNvPr id="314" name="Google Shape;314;p22"/>
          <p:cNvPicPr preferRelativeResize="0"/>
          <p:nvPr/>
        </p:nvPicPr>
        <p:blipFill rotWithShape="1">
          <a:blip r:embed="rId9">
            <a:alphaModFix/>
          </a:blip>
          <a:srcRect/>
          <a:stretch/>
        </p:blipFill>
        <p:spPr>
          <a:xfrm>
            <a:off x="10410314" y="4927655"/>
            <a:ext cx="451684" cy="451684"/>
          </a:xfrm>
          <a:prstGeom prst="rect">
            <a:avLst/>
          </a:prstGeom>
          <a:noFill/>
          <a:ln>
            <a:noFill/>
          </a:ln>
        </p:spPr>
      </p:pic>
      <p:pic>
        <p:nvPicPr>
          <p:cNvPr id="315" name="Google Shape;315;p22"/>
          <p:cNvPicPr preferRelativeResize="0"/>
          <p:nvPr/>
        </p:nvPicPr>
        <p:blipFill rotWithShape="1">
          <a:blip r:embed="rId10">
            <a:alphaModFix/>
          </a:blip>
          <a:srcRect/>
          <a:stretch/>
        </p:blipFill>
        <p:spPr>
          <a:xfrm>
            <a:off x="11017695" y="4331721"/>
            <a:ext cx="508835" cy="508835"/>
          </a:xfrm>
          <a:prstGeom prst="rect">
            <a:avLst/>
          </a:prstGeom>
          <a:noFill/>
          <a:ln>
            <a:noFill/>
          </a:ln>
        </p:spPr>
      </p:pic>
      <p:sp>
        <p:nvSpPr>
          <p:cNvPr id="316" name="Google Shape;316;p22"/>
          <p:cNvSpPr txBox="1"/>
          <p:nvPr/>
        </p:nvSpPr>
        <p:spPr>
          <a:xfrm>
            <a:off x="694062" y="6150385"/>
            <a:ext cx="10323633" cy="46166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200">
                <a:solidFill>
                  <a:schemeClr val="dk1"/>
                </a:solidFill>
                <a:latin typeface="Calibri"/>
                <a:ea typeface="Calibri"/>
                <a:cs typeface="Calibri"/>
                <a:sym typeface="Calibri"/>
              </a:rPr>
              <a:t>*Donde existan </a:t>
            </a:r>
            <a:r>
              <a:rPr lang="es-CL" sz="1200" b="1">
                <a:solidFill>
                  <a:srgbClr val="C00000"/>
                </a:solidFill>
                <a:latin typeface="Calibri"/>
                <a:ea typeface="Calibri"/>
                <a:cs typeface="Calibri"/>
                <a:sym typeface="Calibri"/>
              </a:rPr>
              <a:t>planes sectoriales específicos </a:t>
            </a:r>
            <a:r>
              <a:rPr lang="es-CL" sz="1200">
                <a:solidFill>
                  <a:schemeClr val="dk1"/>
                </a:solidFill>
                <a:latin typeface="Calibri"/>
                <a:ea typeface="Calibri"/>
                <a:cs typeface="Calibri"/>
                <a:sym typeface="Calibri"/>
              </a:rPr>
              <a:t>de uno de los ámbitos temáticos, no se contabilizaron las medidas y acciones específicas de dicha temática, sino que se considera el plan como un todo, no viéndose representada en la sumatoria total, para evitar una desviación en dichas temáticas</a:t>
            </a:r>
            <a:endParaRPr/>
          </a:p>
        </p:txBody>
      </p:sp>
      <p:sp>
        <p:nvSpPr>
          <p:cNvPr id="317" name="Google Shape;317;p22"/>
          <p:cNvSpPr/>
          <p:nvPr/>
        </p:nvSpPr>
        <p:spPr>
          <a:xfrm>
            <a:off x="4504130" y="3265516"/>
            <a:ext cx="4396589" cy="438106"/>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8" name="Google Shape;318;p22"/>
          <p:cNvSpPr/>
          <p:nvPr/>
        </p:nvSpPr>
        <p:spPr>
          <a:xfrm>
            <a:off x="4511761" y="3813642"/>
            <a:ext cx="4396589" cy="438106"/>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19" name="Google Shape;319;p22"/>
          <p:cNvSpPr/>
          <p:nvPr/>
        </p:nvSpPr>
        <p:spPr>
          <a:xfrm>
            <a:off x="4493241" y="2160544"/>
            <a:ext cx="4396589" cy="438106"/>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0" name="Google Shape;320;p22"/>
          <p:cNvSpPr/>
          <p:nvPr/>
        </p:nvSpPr>
        <p:spPr>
          <a:xfrm>
            <a:off x="4520149" y="4332592"/>
            <a:ext cx="4396589" cy="438106"/>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21" name="Google Shape;321;p22"/>
          <p:cNvSpPr/>
          <p:nvPr/>
        </p:nvSpPr>
        <p:spPr>
          <a:xfrm>
            <a:off x="4493240" y="2717171"/>
            <a:ext cx="4396589" cy="438106"/>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18"/>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23"/>
          <p:cNvSpPr txBox="1">
            <a:spLocks noGrp="1"/>
          </p:cNvSpPr>
          <p:nvPr>
            <p:ph type="body" idx="3"/>
          </p:nvPr>
        </p:nvSpPr>
        <p:spPr>
          <a:xfrm>
            <a:off x="838200" y="321052"/>
            <a:ext cx="10515600"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400"/>
              <a:buNone/>
            </a:pPr>
            <a:r>
              <a:rPr lang="es-CL" sz="2400"/>
              <a:t>3.3 Lineamientos Nacionales e Internacionales</a:t>
            </a:r>
            <a:endParaRPr sz="2400">
              <a:solidFill>
                <a:srgbClr val="0C4581"/>
              </a:solidFill>
            </a:endParaRPr>
          </a:p>
        </p:txBody>
      </p:sp>
      <p:pic>
        <p:nvPicPr>
          <p:cNvPr id="327" name="Google Shape;327;p23"/>
          <p:cNvPicPr preferRelativeResize="0"/>
          <p:nvPr/>
        </p:nvPicPr>
        <p:blipFill rotWithShape="1">
          <a:blip r:embed="rId3">
            <a:alphaModFix/>
          </a:blip>
          <a:srcRect/>
          <a:stretch/>
        </p:blipFill>
        <p:spPr>
          <a:xfrm>
            <a:off x="318864" y="1631715"/>
            <a:ext cx="11369713" cy="3938573"/>
          </a:xfrm>
          <a:prstGeom prst="rect">
            <a:avLst/>
          </a:prstGeom>
          <a:noFill/>
          <a:ln>
            <a:noFill/>
          </a:ln>
        </p:spPr>
      </p:pic>
      <p:pic>
        <p:nvPicPr>
          <p:cNvPr id="328" name="Google Shape;328;p23"/>
          <p:cNvPicPr preferRelativeResize="0"/>
          <p:nvPr/>
        </p:nvPicPr>
        <p:blipFill rotWithShape="1">
          <a:blip r:embed="rId4">
            <a:alphaModFix/>
          </a:blip>
          <a:srcRect/>
          <a:stretch/>
        </p:blipFill>
        <p:spPr>
          <a:xfrm>
            <a:off x="411143" y="43917"/>
            <a:ext cx="11369713" cy="6786343"/>
          </a:xfrm>
          <a:prstGeom prst="rect">
            <a:avLst/>
          </a:prstGeom>
          <a:noFill/>
          <a:ln>
            <a:noFill/>
          </a:ln>
        </p:spPr>
      </p:pic>
      <p:sp>
        <p:nvSpPr>
          <p:cNvPr id="329" name="Google Shape;329;p23"/>
          <p:cNvSpPr/>
          <p:nvPr/>
        </p:nvSpPr>
        <p:spPr>
          <a:xfrm>
            <a:off x="9689386" y="685398"/>
            <a:ext cx="2304998" cy="3830041"/>
          </a:xfrm>
          <a:prstGeom prst="roundRect">
            <a:avLst>
              <a:gd name="adj" fmla="val 16667"/>
            </a:avLst>
          </a:prstGeom>
          <a:solidFill>
            <a:srgbClr val="CB9900"/>
          </a:solidFill>
          <a:ln w="12700"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50000"/>
              </a:lnSpc>
              <a:spcBef>
                <a:spcPts val="0"/>
              </a:spcBef>
              <a:spcAft>
                <a:spcPts val="0"/>
              </a:spcAft>
              <a:buNone/>
            </a:pPr>
            <a:r>
              <a:rPr lang="es-CL" sz="1800">
                <a:solidFill>
                  <a:schemeClr val="lt1"/>
                </a:solidFill>
                <a:latin typeface="Calibri"/>
                <a:ea typeface="Calibri"/>
                <a:cs typeface="Calibri"/>
                <a:sym typeface="Calibri"/>
              </a:rPr>
              <a:t>Todos cumplen</a:t>
            </a:r>
            <a:r>
              <a:rPr lang="es-CL" sz="1800">
                <a:solidFill>
                  <a:srgbClr val="0C4581"/>
                </a:solidFill>
                <a:latin typeface="Verdana"/>
                <a:ea typeface="Verdana"/>
                <a:cs typeface="Verdana"/>
                <a:sym typeface="Verdana"/>
              </a:rPr>
              <a:t> </a:t>
            </a:r>
            <a:r>
              <a:rPr lang="es-CL" sz="1800">
                <a:solidFill>
                  <a:schemeClr val="lt1"/>
                </a:solidFill>
                <a:latin typeface="Calibri"/>
                <a:ea typeface="Calibri"/>
                <a:cs typeface="Calibri"/>
                <a:sym typeface="Calibri"/>
              </a:rPr>
              <a:t>al menos el 75% de los lineamientos nacionales.</a:t>
            </a:r>
            <a:endParaRPr/>
          </a:p>
          <a:p>
            <a:pPr marL="0" marR="0" lvl="0" indent="0" algn="ctr" rtl="0">
              <a:lnSpc>
                <a:spcPct val="150000"/>
              </a:lnSpc>
              <a:spcBef>
                <a:spcPts val="0"/>
              </a:spcBef>
              <a:spcAft>
                <a:spcPts val="0"/>
              </a:spcAft>
              <a:buNone/>
            </a:pPr>
            <a:r>
              <a:rPr lang="es-CL" sz="1800">
                <a:solidFill>
                  <a:schemeClr val="lt1"/>
                </a:solidFill>
                <a:latin typeface="Calibri"/>
                <a:ea typeface="Calibri"/>
                <a:cs typeface="Calibri"/>
                <a:sym typeface="Calibri"/>
              </a:rPr>
              <a:t>----------------</a:t>
            </a:r>
            <a:endParaRPr/>
          </a:p>
          <a:p>
            <a:pPr marL="0" marR="0" lvl="0" indent="0" algn="ctr" rtl="0">
              <a:lnSpc>
                <a:spcPct val="150000"/>
              </a:lnSpc>
              <a:spcBef>
                <a:spcPts val="0"/>
              </a:spcBef>
              <a:spcAft>
                <a:spcPts val="0"/>
              </a:spcAft>
              <a:buNone/>
            </a:pPr>
            <a:r>
              <a:rPr lang="es-CL" sz="1800">
                <a:solidFill>
                  <a:schemeClr val="lt1"/>
                </a:solidFill>
                <a:latin typeface="Calibri"/>
                <a:ea typeface="Calibri"/>
                <a:cs typeface="Calibri"/>
                <a:sym typeface="Calibri"/>
              </a:rPr>
              <a:t>6 PSA cumplen con el 80% lineamientos nacionales e internacionales</a:t>
            </a: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sp>
        <p:nvSpPr>
          <p:cNvPr id="335" name="Google Shape;335;p24"/>
          <p:cNvSpPr txBox="1"/>
          <p:nvPr/>
        </p:nvSpPr>
        <p:spPr>
          <a:xfrm>
            <a:off x="346017" y="877516"/>
            <a:ext cx="11499966" cy="4708981"/>
          </a:xfrm>
          <a:prstGeom prst="rect">
            <a:avLst/>
          </a:prstGeom>
          <a:noFill/>
          <a:ln>
            <a:noFill/>
          </a:ln>
        </p:spPr>
        <p:txBody>
          <a:bodyPr spcFirstLastPara="1" wrap="square" lIns="91425" tIns="45700" rIns="91425" bIns="45700" anchor="t" anchorCtr="0">
            <a:spAutoFit/>
          </a:bodyPr>
          <a:lstStyle/>
          <a:p>
            <a:pPr marL="0" marR="0" lvl="0" indent="0" algn="just" rtl="0">
              <a:spcBef>
                <a:spcPts val="0"/>
              </a:spcBef>
              <a:spcAft>
                <a:spcPts val="0"/>
              </a:spcAft>
              <a:buNone/>
            </a:pPr>
            <a:endParaRPr sz="1800">
              <a:solidFill>
                <a:srgbClr val="0C4581"/>
              </a:solidFill>
              <a:latin typeface="Verdana"/>
              <a:ea typeface="Verdana"/>
              <a:cs typeface="Verdana"/>
              <a:sym typeface="Verdana"/>
            </a:endParaRPr>
          </a:p>
          <a:p>
            <a:pPr marL="0" marR="0" lvl="0" indent="0" algn="just" rtl="0">
              <a:spcBef>
                <a:spcPts val="0"/>
              </a:spcBef>
              <a:spcAft>
                <a:spcPts val="0"/>
              </a:spcAft>
              <a:buNone/>
            </a:pPr>
            <a:r>
              <a:rPr lang="es-CL" sz="2400">
                <a:solidFill>
                  <a:srgbClr val="CB9900"/>
                </a:solidFill>
                <a:latin typeface="Calibri"/>
                <a:ea typeface="Calibri"/>
                <a:cs typeface="Calibri"/>
                <a:sym typeface="Calibri"/>
              </a:rPr>
              <a:t>Chile ha considerado dentro de sus sectores priorizados para desarrollar planes de adaptación, </a:t>
            </a:r>
            <a:r>
              <a:rPr lang="es-CL" sz="2400" b="1">
                <a:solidFill>
                  <a:srgbClr val="CB9900"/>
                </a:solidFill>
                <a:latin typeface="Calibri"/>
                <a:ea typeface="Calibri"/>
                <a:cs typeface="Calibri"/>
                <a:sym typeface="Calibri"/>
              </a:rPr>
              <a:t>5 de los 7 temas reconocidos como metas globales de adaptación: </a:t>
            </a:r>
            <a:endParaRPr/>
          </a:p>
          <a:p>
            <a:pPr marL="0" marR="0" lvl="0" indent="0" algn="just" rtl="0">
              <a:spcBef>
                <a:spcPts val="0"/>
              </a:spcBef>
              <a:spcAft>
                <a:spcPts val="0"/>
              </a:spcAft>
              <a:buNone/>
            </a:pPr>
            <a:endParaRPr sz="2400" b="1">
              <a:solidFill>
                <a:srgbClr val="CB9900"/>
              </a:solidFill>
              <a:latin typeface="Calibri"/>
              <a:ea typeface="Calibri"/>
              <a:cs typeface="Calibri"/>
              <a:sym typeface="Calibri"/>
            </a:endParaRPr>
          </a:p>
          <a:p>
            <a:pPr marL="285750" marR="0" lvl="0" indent="-285750" algn="just" rtl="0">
              <a:spcBef>
                <a:spcPts val="0"/>
              </a:spcBef>
              <a:spcAft>
                <a:spcPts val="0"/>
              </a:spcAft>
              <a:buClr>
                <a:schemeClr val="dk1"/>
              </a:buClr>
              <a:buSzPts val="2400"/>
              <a:buFont typeface="Noto Sans Symbols"/>
              <a:buChar char="✔"/>
            </a:pPr>
            <a:r>
              <a:rPr lang="es-CL" sz="2400">
                <a:solidFill>
                  <a:schemeClr val="dk1"/>
                </a:solidFill>
                <a:latin typeface="Calibri"/>
                <a:ea typeface="Calibri"/>
                <a:cs typeface="Calibri"/>
                <a:sym typeface="Calibri"/>
              </a:rPr>
              <a:t>(1) </a:t>
            </a:r>
            <a:r>
              <a:rPr lang="es-CL" sz="2400" b="1">
                <a:solidFill>
                  <a:schemeClr val="dk1"/>
                </a:solidFill>
                <a:latin typeface="Calibri"/>
                <a:ea typeface="Calibri"/>
                <a:cs typeface="Calibri"/>
                <a:sym typeface="Calibri"/>
              </a:rPr>
              <a:t>Agua</a:t>
            </a:r>
            <a:r>
              <a:rPr lang="es-CL" sz="2400">
                <a:solidFill>
                  <a:schemeClr val="dk1"/>
                </a:solidFill>
                <a:latin typeface="Calibri"/>
                <a:ea typeface="Calibri"/>
                <a:cs typeface="Calibri"/>
                <a:sym typeface="Calibri"/>
              </a:rPr>
              <a:t>, a través del PSA de recursos hídricos; </a:t>
            </a:r>
            <a:endParaRPr/>
          </a:p>
          <a:p>
            <a:pPr marL="285750" marR="0" lvl="0" indent="-285750" algn="just" rtl="0">
              <a:spcBef>
                <a:spcPts val="0"/>
              </a:spcBef>
              <a:spcAft>
                <a:spcPts val="0"/>
              </a:spcAft>
              <a:buClr>
                <a:schemeClr val="dk1"/>
              </a:buClr>
              <a:buSzPts val="2400"/>
              <a:buFont typeface="Noto Sans Symbols"/>
              <a:buChar char="✔"/>
            </a:pPr>
            <a:r>
              <a:rPr lang="es-CL" sz="2400">
                <a:solidFill>
                  <a:schemeClr val="dk1"/>
                </a:solidFill>
                <a:latin typeface="Calibri"/>
                <a:ea typeface="Calibri"/>
                <a:cs typeface="Calibri"/>
                <a:sym typeface="Calibri"/>
              </a:rPr>
              <a:t>(2) </a:t>
            </a:r>
            <a:r>
              <a:rPr lang="es-CL" sz="2400" b="1">
                <a:solidFill>
                  <a:schemeClr val="dk1"/>
                </a:solidFill>
                <a:latin typeface="Calibri"/>
                <a:ea typeface="Calibri"/>
                <a:cs typeface="Calibri"/>
                <a:sym typeface="Calibri"/>
              </a:rPr>
              <a:t>Alimentación,</a:t>
            </a:r>
            <a:r>
              <a:rPr lang="es-CL" sz="2400">
                <a:solidFill>
                  <a:schemeClr val="dk1"/>
                </a:solidFill>
                <a:latin typeface="Calibri"/>
                <a:ea typeface="Calibri"/>
                <a:cs typeface="Calibri"/>
                <a:sym typeface="Calibri"/>
              </a:rPr>
              <a:t> a través del PSA silvoagropecuario y pesca y acuicultura; </a:t>
            </a:r>
            <a:endParaRPr/>
          </a:p>
          <a:p>
            <a:pPr marL="285750" marR="0" lvl="0" indent="-285750" algn="just" rtl="0">
              <a:spcBef>
                <a:spcPts val="0"/>
              </a:spcBef>
              <a:spcAft>
                <a:spcPts val="0"/>
              </a:spcAft>
              <a:buClr>
                <a:schemeClr val="dk1"/>
              </a:buClr>
              <a:buSzPts val="2400"/>
              <a:buFont typeface="Noto Sans Symbols"/>
              <a:buChar char="✔"/>
            </a:pPr>
            <a:r>
              <a:rPr lang="es-CL" sz="2400">
                <a:solidFill>
                  <a:schemeClr val="dk1"/>
                </a:solidFill>
                <a:latin typeface="Calibri"/>
                <a:ea typeface="Calibri"/>
                <a:cs typeface="Calibri"/>
                <a:sym typeface="Calibri"/>
              </a:rPr>
              <a:t>(3) </a:t>
            </a:r>
            <a:r>
              <a:rPr lang="es-CL" sz="2400" b="1">
                <a:solidFill>
                  <a:schemeClr val="dk1"/>
                </a:solidFill>
                <a:latin typeface="Calibri"/>
                <a:ea typeface="Calibri"/>
                <a:cs typeface="Calibri"/>
                <a:sym typeface="Calibri"/>
              </a:rPr>
              <a:t>Salud</a:t>
            </a:r>
            <a:r>
              <a:rPr lang="es-CL" sz="2400">
                <a:solidFill>
                  <a:schemeClr val="dk1"/>
                </a:solidFill>
                <a:latin typeface="Calibri"/>
                <a:ea typeface="Calibri"/>
                <a:cs typeface="Calibri"/>
                <a:sym typeface="Calibri"/>
              </a:rPr>
              <a:t>, con un plan del mismo nombre; </a:t>
            </a:r>
            <a:endParaRPr/>
          </a:p>
          <a:p>
            <a:pPr marL="285750" marR="0" lvl="0" indent="-285750" algn="just" rtl="0">
              <a:spcBef>
                <a:spcPts val="0"/>
              </a:spcBef>
              <a:spcAft>
                <a:spcPts val="0"/>
              </a:spcAft>
              <a:buClr>
                <a:schemeClr val="dk1"/>
              </a:buClr>
              <a:buSzPts val="2400"/>
              <a:buFont typeface="Noto Sans Symbols"/>
              <a:buChar char="✔"/>
            </a:pPr>
            <a:r>
              <a:rPr lang="es-CL" sz="2400">
                <a:solidFill>
                  <a:schemeClr val="dk1"/>
                </a:solidFill>
                <a:latin typeface="Calibri"/>
                <a:ea typeface="Calibri"/>
                <a:cs typeface="Calibri"/>
                <a:sym typeface="Calibri"/>
              </a:rPr>
              <a:t>(4) </a:t>
            </a:r>
            <a:r>
              <a:rPr lang="es-CL" sz="2400" b="1">
                <a:solidFill>
                  <a:schemeClr val="dk1"/>
                </a:solidFill>
                <a:latin typeface="Calibri"/>
                <a:ea typeface="Calibri"/>
                <a:cs typeface="Calibri"/>
                <a:sym typeface="Calibri"/>
              </a:rPr>
              <a:t>Biodiversidad</a:t>
            </a:r>
            <a:r>
              <a:rPr lang="es-CL" sz="2400">
                <a:solidFill>
                  <a:schemeClr val="dk1"/>
                </a:solidFill>
                <a:latin typeface="Calibri"/>
                <a:ea typeface="Calibri"/>
                <a:cs typeface="Calibri"/>
                <a:sym typeface="Calibri"/>
              </a:rPr>
              <a:t>, con un PSA que busca proteger los ecosistemas; e </a:t>
            </a:r>
            <a:endParaRPr/>
          </a:p>
          <a:p>
            <a:pPr marL="285750" marR="0" lvl="0" indent="-285750" algn="just" rtl="0">
              <a:spcBef>
                <a:spcPts val="0"/>
              </a:spcBef>
              <a:spcAft>
                <a:spcPts val="0"/>
              </a:spcAft>
              <a:buClr>
                <a:schemeClr val="dk1"/>
              </a:buClr>
              <a:buSzPts val="2400"/>
              <a:buFont typeface="Noto Sans Symbols"/>
              <a:buChar char="✔"/>
            </a:pPr>
            <a:r>
              <a:rPr lang="es-CL" sz="2400">
                <a:solidFill>
                  <a:schemeClr val="dk1"/>
                </a:solidFill>
                <a:latin typeface="Calibri"/>
                <a:ea typeface="Calibri"/>
                <a:cs typeface="Calibri"/>
                <a:sym typeface="Calibri"/>
              </a:rPr>
              <a:t>(5) </a:t>
            </a:r>
            <a:r>
              <a:rPr lang="es-CL" sz="2400" b="1">
                <a:solidFill>
                  <a:schemeClr val="dk1"/>
                </a:solidFill>
                <a:latin typeface="Calibri"/>
                <a:ea typeface="Calibri"/>
                <a:cs typeface="Calibri"/>
                <a:sym typeface="Calibri"/>
              </a:rPr>
              <a:t>Infraestructura</a:t>
            </a:r>
            <a:r>
              <a:rPr lang="es-CL" sz="2400">
                <a:solidFill>
                  <a:schemeClr val="dk1"/>
                </a:solidFill>
                <a:latin typeface="Calibri"/>
                <a:ea typeface="Calibri"/>
                <a:cs typeface="Calibri"/>
                <a:sym typeface="Calibri"/>
              </a:rPr>
              <a:t>.</a:t>
            </a:r>
            <a:endParaRPr/>
          </a:p>
          <a:p>
            <a:pPr marL="0" marR="0" lvl="0" indent="0" algn="just" rtl="0">
              <a:spcBef>
                <a:spcPts val="0"/>
              </a:spcBef>
              <a:spcAft>
                <a:spcPts val="0"/>
              </a:spcAft>
              <a:buNone/>
            </a:pPr>
            <a:endParaRPr sz="1800">
              <a:solidFill>
                <a:schemeClr val="dk1"/>
              </a:solidFill>
              <a:latin typeface="Calibri"/>
              <a:ea typeface="Calibri"/>
              <a:cs typeface="Calibri"/>
              <a:sym typeface="Calibri"/>
            </a:endParaRPr>
          </a:p>
          <a:p>
            <a:pPr marL="285750" marR="0" lvl="0" indent="-285750" algn="just" rtl="0">
              <a:spcBef>
                <a:spcPts val="0"/>
              </a:spcBef>
              <a:spcAft>
                <a:spcPts val="0"/>
              </a:spcAft>
              <a:buClr>
                <a:schemeClr val="dk1"/>
              </a:buClr>
              <a:buSzPts val="1800"/>
              <a:buFont typeface="Noto Sans Symbols"/>
              <a:buChar char="✔"/>
            </a:pPr>
            <a:r>
              <a:rPr lang="es-CL" sz="1800">
                <a:solidFill>
                  <a:schemeClr val="dk1"/>
                </a:solidFill>
                <a:latin typeface="Calibri"/>
                <a:ea typeface="Calibri"/>
                <a:cs typeface="Calibri"/>
                <a:sym typeface="Calibri"/>
              </a:rPr>
              <a:t>(6)“</a:t>
            </a:r>
            <a:r>
              <a:rPr lang="es-CL" sz="1800" b="1">
                <a:solidFill>
                  <a:schemeClr val="dk1"/>
                </a:solidFill>
                <a:latin typeface="Calibri"/>
                <a:ea typeface="Calibri"/>
                <a:cs typeface="Calibri"/>
                <a:sym typeface="Calibri"/>
              </a:rPr>
              <a:t>Patrimonio cultural y conocimiento ancestral</a:t>
            </a:r>
            <a:r>
              <a:rPr lang="es-CL" sz="1800">
                <a:solidFill>
                  <a:schemeClr val="dk1"/>
                </a:solidFill>
                <a:latin typeface="Calibri"/>
                <a:ea typeface="Calibri"/>
                <a:cs typeface="Calibri"/>
                <a:sym typeface="Calibri"/>
              </a:rPr>
              <a:t>” y (7)“erradicación de la </a:t>
            </a:r>
            <a:r>
              <a:rPr lang="es-CL" sz="1800" b="1">
                <a:solidFill>
                  <a:schemeClr val="dk1"/>
                </a:solidFill>
                <a:latin typeface="Calibri"/>
                <a:ea typeface="Calibri"/>
                <a:cs typeface="Calibri"/>
                <a:sym typeface="Calibri"/>
              </a:rPr>
              <a:t>pobreza y medios de vida</a:t>
            </a:r>
            <a:r>
              <a:rPr lang="es-CL" sz="1800">
                <a:solidFill>
                  <a:schemeClr val="dk1"/>
                </a:solidFill>
                <a:latin typeface="Calibri"/>
                <a:ea typeface="Calibri"/>
                <a:cs typeface="Calibri"/>
                <a:sym typeface="Calibri"/>
              </a:rPr>
              <a:t>”, forman parte de los </a:t>
            </a:r>
            <a:r>
              <a:rPr lang="es-CL" sz="1800" b="1">
                <a:solidFill>
                  <a:schemeClr val="dk1"/>
                </a:solidFill>
                <a:latin typeface="Calibri"/>
                <a:ea typeface="Calibri"/>
                <a:cs typeface="Calibri"/>
                <a:sym typeface="Calibri"/>
              </a:rPr>
              <a:t>ejes interseccionales </a:t>
            </a:r>
            <a:r>
              <a:rPr lang="es-CL" sz="1800">
                <a:solidFill>
                  <a:schemeClr val="dk1"/>
                </a:solidFill>
                <a:latin typeface="Calibri"/>
                <a:ea typeface="Calibri"/>
                <a:cs typeface="Calibri"/>
                <a:sym typeface="Calibri"/>
              </a:rPr>
              <a:t>para el análisis de los riesgos climáticos sugeridos por chile. </a:t>
            </a:r>
            <a:r>
              <a:rPr lang="es-CL" sz="1800" b="1">
                <a:solidFill>
                  <a:schemeClr val="dk1"/>
                </a:solidFill>
                <a:latin typeface="Calibri"/>
                <a:ea typeface="Calibri"/>
                <a:cs typeface="Calibri"/>
                <a:sym typeface="Calibri"/>
              </a:rPr>
              <a:t>Ambos, están integrados como metas en la NDC 3.0</a:t>
            </a:r>
            <a:r>
              <a:rPr lang="es-CL" sz="1800">
                <a:solidFill>
                  <a:schemeClr val="dk1"/>
                </a:solidFill>
                <a:latin typeface="Calibri"/>
                <a:ea typeface="Calibri"/>
                <a:cs typeface="Calibri"/>
                <a:sym typeface="Calibri"/>
              </a:rPr>
              <a:t>.</a:t>
            </a:r>
            <a:endParaRPr/>
          </a:p>
          <a:p>
            <a:pPr marL="285750" marR="0" lvl="0" indent="-171450" algn="just" rtl="0">
              <a:spcBef>
                <a:spcPts val="0"/>
              </a:spcBef>
              <a:spcAft>
                <a:spcPts val="0"/>
              </a:spcAft>
              <a:buClr>
                <a:schemeClr val="dk1"/>
              </a:buClr>
              <a:buSzPts val="1800"/>
              <a:buFont typeface="Noto Sans Symbols"/>
              <a:buNone/>
            </a:pPr>
            <a:endParaRPr sz="1800">
              <a:solidFill>
                <a:srgbClr val="CB9900"/>
              </a:solidFill>
              <a:latin typeface="Calibri"/>
              <a:ea typeface="Calibri"/>
              <a:cs typeface="Calibri"/>
              <a:sym typeface="Calibri"/>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9"/>
        <p:cNvGrpSpPr/>
        <p:nvPr/>
      </p:nvGrpSpPr>
      <p:grpSpPr>
        <a:xfrm>
          <a:off x="0" y="0"/>
          <a:ext cx="0" cy="0"/>
          <a:chOff x="0" y="0"/>
          <a:chExt cx="0" cy="0"/>
        </a:xfrm>
      </p:grpSpPr>
      <p:sp>
        <p:nvSpPr>
          <p:cNvPr id="340" name="Google Shape;340;p25"/>
          <p:cNvSpPr txBox="1">
            <a:spLocks noGrp="1"/>
          </p:cNvSpPr>
          <p:nvPr>
            <p:ph type="body" idx="3"/>
          </p:nvPr>
        </p:nvSpPr>
        <p:spPr>
          <a:xfrm>
            <a:off x="838200" y="321052"/>
            <a:ext cx="10515600"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400"/>
              <a:buNone/>
            </a:pPr>
            <a:r>
              <a:rPr lang="es-CL" sz="2400"/>
              <a:t>3.2 Diseño y clasificación de Medidas según ciclo de adaptación (Metas Globales de Adaptación)</a:t>
            </a:r>
            <a:endParaRPr sz="2400">
              <a:solidFill>
                <a:srgbClr val="0C4581"/>
              </a:solidFill>
            </a:endParaRPr>
          </a:p>
        </p:txBody>
      </p:sp>
      <p:pic>
        <p:nvPicPr>
          <p:cNvPr id="341" name="Google Shape;341;p25"/>
          <p:cNvPicPr preferRelativeResize="0"/>
          <p:nvPr/>
        </p:nvPicPr>
        <p:blipFill rotWithShape="1">
          <a:blip r:embed="rId3">
            <a:alphaModFix/>
          </a:blip>
          <a:srcRect/>
          <a:stretch/>
        </p:blipFill>
        <p:spPr>
          <a:xfrm>
            <a:off x="4946943" y="1160827"/>
            <a:ext cx="5993235" cy="3584196"/>
          </a:xfrm>
          <a:prstGeom prst="rect">
            <a:avLst/>
          </a:prstGeom>
          <a:noFill/>
          <a:ln>
            <a:noFill/>
          </a:ln>
        </p:spPr>
      </p:pic>
      <p:sp>
        <p:nvSpPr>
          <p:cNvPr id="342" name="Google Shape;342;p25"/>
          <p:cNvSpPr/>
          <p:nvPr/>
        </p:nvSpPr>
        <p:spPr>
          <a:xfrm>
            <a:off x="335560" y="4905740"/>
            <a:ext cx="4462943" cy="1952260"/>
          </a:xfrm>
          <a:prstGeom prst="roundRect">
            <a:avLst>
              <a:gd name="adj" fmla="val 16667"/>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1600" b="1">
                <a:solidFill>
                  <a:schemeClr val="lt1"/>
                </a:solidFill>
                <a:latin typeface="Calibri"/>
                <a:ea typeface="Calibri"/>
                <a:cs typeface="Calibri"/>
                <a:sym typeface="Calibri"/>
              </a:rPr>
              <a:t>PSA Salud,</a:t>
            </a:r>
            <a:r>
              <a:rPr lang="es-CL" sz="1600">
                <a:solidFill>
                  <a:schemeClr val="lt1"/>
                </a:solidFill>
                <a:latin typeface="Calibri"/>
                <a:ea typeface="Calibri"/>
                <a:cs typeface="Calibri"/>
                <a:sym typeface="Calibri"/>
              </a:rPr>
              <a:t> porcentaje importante de medidas a </a:t>
            </a:r>
            <a:r>
              <a:rPr lang="es-CL" sz="1600" b="1">
                <a:solidFill>
                  <a:schemeClr val="lt1"/>
                </a:solidFill>
                <a:latin typeface="Calibri"/>
                <a:ea typeface="Calibri"/>
                <a:cs typeface="Calibri"/>
                <a:sym typeface="Calibri"/>
              </a:rPr>
              <a:t>profundizar el conocimiento nacional sobre impactos, vulnerabilidad y evaluación de riesgos</a:t>
            </a:r>
            <a:r>
              <a:rPr lang="es-CL" sz="1600">
                <a:solidFill>
                  <a:schemeClr val="lt1"/>
                </a:solidFill>
                <a:latin typeface="Calibri"/>
                <a:ea typeface="Calibri"/>
                <a:cs typeface="Calibri"/>
                <a:sym typeface="Calibri"/>
              </a:rPr>
              <a:t>, </a:t>
            </a:r>
            <a:r>
              <a:rPr lang="es-CL" sz="1600" b="1">
                <a:solidFill>
                  <a:schemeClr val="lt1"/>
                </a:solidFill>
                <a:latin typeface="Calibri"/>
                <a:ea typeface="Calibri"/>
                <a:cs typeface="Calibri"/>
                <a:sym typeface="Calibri"/>
              </a:rPr>
              <a:t>que compensa un diagnóstico de riesgo climáticos limitado a información mundial. P</a:t>
            </a:r>
            <a:r>
              <a:rPr lang="es-CL" sz="1600">
                <a:solidFill>
                  <a:schemeClr val="lt1"/>
                </a:solidFill>
                <a:latin typeface="Calibri"/>
                <a:ea typeface="Calibri"/>
                <a:cs typeface="Calibri"/>
                <a:sym typeface="Calibri"/>
              </a:rPr>
              <a:t>romete próximo ciclo de adaptación con mayor base científica y que apunte a la realidad nacional.</a:t>
            </a:r>
            <a:endParaRPr/>
          </a:p>
        </p:txBody>
      </p:sp>
      <p:pic>
        <p:nvPicPr>
          <p:cNvPr id="343" name="Google Shape;343;p25"/>
          <p:cNvPicPr preferRelativeResize="0"/>
          <p:nvPr/>
        </p:nvPicPr>
        <p:blipFill rotWithShape="1">
          <a:blip r:embed="rId4">
            <a:alphaModFix/>
          </a:blip>
          <a:srcRect/>
          <a:stretch/>
        </p:blipFill>
        <p:spPr>
          <a:xfrm>
            <a:off x="832550" y="1190800"/>
            <a:ext cx="3670300" cy="3524250"/>
          </a:xfrm>
          <a:prstGeom prst="rect">
            <a:avLst/>
          </a:prstGeom>
          <a:noFill/>
          <a:ln>
            <a:noFill/>
          </a:ln>
        </p:spPr>
      </p:pic>
      <p:sp>
        <p:nvSpPr>
          <p:cNvPr id="344" name="Google Shape;344;p25"/>
          <p:cNvSpPr/>
          <p:nvPr/>
        </p:nvSpPr>
        <p:spPr>
          <a:xfrm>
            <a:off x="755011" y="2658123"/>
            <a:ext cx="3825378" cy="234892"/>
          </a:xfrm>
          <a:prstGeom prst="roundRect">
            <a:avLst>
              <a:gd name="adj" fmla="val 16667"/>
            </a:avLst>
          </a:prstGeom>
          <a:noFill/>
          <a:ln w="28575"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cxnSp>
        <p:nvCxnSpPr>
          <p:cNvPr id="345" name="Google Shape;345;p25"/>
          <p:cNvCxnSpPr/>
          <p:nvPr/>
        </p:nvCxnSpPr>
        <p:spPr>
          <a:xfrm>
            <a:off x="838200" y="3583497"/>
            <a:ext cx="1157680" cy="0"/>
          </a:xfrm>
          <a:prstGeom prst="straightConnector1">
            <a:avLst/>
          </a:prstGeom>
          <a:noFill/>
          <a:ln w="28575" cap="flat" cmpd="sng">
            <a:solidFill>
              <a:schemeClr val="accent6"/>
            </a:solidFill>
            <a:prstDash val="solid"/>
            <a:miter lim="800000"/>
            <a:headEnd type="none" w="sm" len="sm"/>
            <a:tailEnd type="none" w="sm" len="sm"/>
          </a:ln>
        </p:spPr>
      </p:cxnSp>
      <p:cxnSp>
        <p:nvCxnSpPr>
          <p:cNvPr id="346" name="Google Shape;346;p25"/>
          <p:cNvCxnSpPr/>
          <p:nvPr/>
        </p:nvCxnSpPr>
        <p:spPr>
          <a:xfrm>
            <a:off x="838200" y="4311941"/>
            <a:ext cx="1157680" cy="0"/>
          </a:xfrm>
          <a:prstGeom prst="straightConnector1">
            <a:avLst/>
          </a:prstGeom>
          <a:noFill/>
          <a:ln w="28575" cap="flat" cmpd="sng">
            <a:solidFill>
              <a:schemeClr val="accent6"/>
            </a:solidFill>
            <a:prstDash val="solid"/>
            <a:miter lim="800000"/>
            <a:headEnd type="none" w="sm" len="sm"/>
            <a:tailEnd type="none" w="sm" len="sm"/>
          </a:ln>
        </p:spPr>
      </p:cxnSp>
      <p:sp>
        <p:nvSpPr>
          <p:cNvPr id="347" name="Google Shape;347;p25"/>
          <p:cNvSpPr/>
          <p:nvPr/>
        </p:nvSpPr>
        <p:spPr>
          <a:xfrm>
            <a:off x="5033755" y="5052753"/>
            <a:ext cx="6242224" cy="822962"/>
          </a:xfrm>
          <a:prstGeom prst="roundRect">
            <a:avLst>
              <a:gd name="adj" fmla="val 16667"/>
            </a:avLst>
          </a:prstGeom>
          <a:solidFill>
            <a:srgbClr val="CB9900"/>
          </a:solidFill>
          <a:ln w="12700"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1600">
                <a:solidFill>
                  <a:schemeClr val="lt1"/>
                </a:solidFill>
                <a:latin typeface="Calibri"/>
                <a:ea typeface="Calibri"/>
                <a:cs typeface="Calibri"/>
                <a:sym typeface="Calibri"/>
              </a:rPr>
              <a:t>IMPLEMENTACIÓN: PSA Silvoagropecuario; Minería; Turismo; Energía; Pesca y acuicultura, </a:t>
            </a:r>
            <a:r>
              <a:rPr lang="es-CL" sz="1600" b="1">
                <a:solidFill>
                  <a:schemeClr val="lt1"/>
                </a:solidFill>
                <a:latin typeface="Calibri"/>
                <a:ea typeface="Calibri"/>
                <a:cs typeface="Calibri"/>
                <a:sym typeface="Calibri"/>
              </a:rPr>
              <a:t>sectores productivos o de servicios de apuntan a incentivar la acción climática dentro del sector privado</a:t>
            </a:r>
            <a:r>
              <a:rPr lang="es-CL" sz="1600">
                <a:solidFill>
                  <a:schemeClr val="lt1"/>
                </a:solidFill>
                <a:latin typeface="Calibri"/>
                <a:ea typeface="Calibri"/>
                <a:cs typeface="Calibri"/>
                <a:sym typeface="Calibri"/>
              </a:rPr>
              <a:t>. </a:t>
            </a:r>
            <a:endParaRPr/>
          </a:p>
        </p:txBody>
      </p:sp>
      <p:sp>
        <p:nvSpPr>
          <p:cNvPr id="348" name="Google Shape;348;p25"/>
          <p:cNvSpPr/>
          <p:nvPr/>
        </p:nvSpPr>
        <p:spPr>
          <a:xfrm>
            <a:off x="760457" y="3604577"/>
            <a:ext cx="3825378" cy="234892"/>
          </a:xfrm>
          <a:prstGeom prst="roundRect">
            <a:avLst>
              <a:gd name="adj" fmla="val 16667"/>
            </a:avLst>
          </a:prstGeom>
          <a:noFill/>
          <a:ln w="28575"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49" name="Google Shape;349;p25"/>
          <p:cNvSpPr/>
          <p:nvPr/>
        </p:nvSpPr>
        <p:spPr>
          <a:xfrm>
            <a:off x="751990" y="2483527"/>
            <a:ext cx="3825378" cy="208219"/>
          </a:xfrm>
          <a:prstGeom prst="roundRect">
            <a:avLst>
              <a:gd name="adj" fmla="val 16667"/>
            </a:avLst>
          </a:prstGeom>
          <a:noFill/>
          <a:ln w="28575"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0" name="Google Shape;350;p25"/>
          <p:cNvSpPr/>
          <p:nvPr/>
        </p:nvSpPr>
        <p:spPr>
          <a:xfrm>
            <a:off x="770267" y="4142291"/>
            <a:ext cx="3825378" cy="192631"/>
          </a:xfrm>
          <a:prstGeom prst="roundRect">
            <a:avLst>
              <a:gd name="adj" fmla="val 16667"/>
            </a:avLst>
          </a:prstGeom>
          <a:noFill/>
          <a:ln w="28575"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1" name="Google Shape;351;p25"/>
          <p:cNvSpPr/>
          <p:nvPr/>
        </p:nvSpPr>
        <p:spPr>
          <a:xfrm>
            <a:off x="760457" y="3394594"/>
            <a:ext cx="3825378" cy="208219"/>
          </a:xfrm>
          <a:prstGeom prst="roundRect">
            <a:avLst>
              <a:gd name="adj" fmla="val 16667"/>
            </a:avLst>
          </a:prstGeom>
          <a:noFill/>
          <a:ln w="28575"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352" name="Google Shape;352;p25"/>
          <p:cNvSpPr/>
          <p:nvPr/>
        </p:nvSpPr>
        <p:spPr>
          <a:xfrm>
            <a:off x="5033755" y="6018075"/>
            <a:ext cx="6242224" cy="674516"/>
          </a:xfrm>
          <a:prstGeom prst="roundRect">
            <a:avLst>
              <a:gd name="adj" fmla="val 16667"/>
            </a:avLst>
          </a:prstGeom>
          <a:solidFill>
            <a:schemeClr val="accent5"/>
          </a:solidFill>
          <a:ln w="12700" cap="flat" cmpd="sng">
            <a:solidFill>
              <a:schemeClr val="accent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1600">
                <a:solidFill>
                  <a:schemeClr val="lt1"/>
                </a:solidFill>
                <a:latin typeface="Calibri"/>
                <a:ea typeface="Calibri"/>
                <a:cs typeface="Calibri"/>
                <a:sym typeface="Calibri"/>
              </a:rPr>
              <a:t>PSA Transporte, medidas relativas a </a:t>
            </a:r>
            <a:r>
              <a:rPr lang="es-CL" sz="1600" b="1">
                <a:solidFill>
                  <a:schemeClr val="lt1"/>
                </a:solidFill>
                <a:latin typeface="Calibri"/>
                <a:ea typeface="Calibri"/>
                <a:cs typeface="Calibri"/>
                <a:sym typeface="Calibri"/>
              </a:rPr>
              <a:t>normar la forma en que se diseña el sistema vial</a:t>
            </a:r>
            <a:r>
              <a:rPr lang="es-CL" sz="1600">
                <a:solidFill>
                  <a:schemeClr val="lt1"/>
                </a:solidFill>
                <a:latin typeface="Calibri"/>
                <a:ea typeface="Calibri"/>
                <a:cs typeface="Calibri"/>
                <a:sym typeface="Calibri"/>
              </a:rPr>
              <a:t>.</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44"/>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45"/>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4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2"/>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4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49"/>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51"/>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48"/>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50"/>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3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26"/>
          <p:cNvSpPr txBox="1">
            <a:spLocks noGrp="1"/>
          </p:cNvSpPr>
          <p:nvPr>
            <p:ph type="body" idx="1"/>
          </p:nvPr>
        </p:nvSpPr>
        <p:spPr>
          <a:xfrm>
            <a:off x="831850" y="623078"/>
            <a:ext cx="10515600" cy="518388"/>
          </a:xfrm>
          <a:prstGeom prst="rect">
            <a:avLst/>
          </a:prstGeom>
          <a:noFill/>
          <a:ln>
            <a:noFill/>
          </a:ln>
        </p:spPr>
        <p:txBody>
          <a:bodyPr spcFirstLastPara="1" wrap="square" lIns="91425" tIns="45700" rIns="91425" bIns="45700" anchor="t" anchorCtr="0">
            <a:normAutofit fontScale="47500" lnSpcReduction="20000"/>
          </a:bodyPr>
          <a:lstStyle/>
          <a:p>
            <a:pPr marL="0" lvl="0" indent="0" algn="l" rtl="0">
              <a:lnSpc>
                <a:spcPct val="90000"/>
              </a:lnSpc>
              <a:spcBef>
                <a:spcPts val="0"/>
              </a:spcBef>
              <a:spcAft>
                <a:spcPts val="0"/>
              </a:spcAft>
              <a:buClr>
                <a:srgbClr val="0B4581"/>
              </a:buClr>
              <a:buSzPct val="100000"/>
              <a:buNone/>
            </a:pPr>
            <a:r>
              <a:rPr lang="es-CL"/>
              <a:t>Reflexiones: </a:t>
            </a:r>
            <a:r>
              <a:rPr lang="es-CL">
                <a:solidFill>
                  <a:srgbClr val="0C4581"/>
                </a:solidFill>
              </a:rPr>
              <a:t>Sobre diferencias de planes sectoriales y roles diferenciados</a:t>
            </a:r>
            <a:endParaRPr/>
          </a:p>
          <a:p>
            <a:pPr marL="0" lvl="0" indent="0" algn="l" rtl="0">
              <a:lnSpc>
                <a:spcPct val="90000"/>
              </a:lnSpc>
              <a:spcBef>
                <a:spcPts val="1000"/>
              </a:spcBef>
              <a:spcAft>
                <a:spcPts val="0"/>
              </a:spcAft>
              <a:buClr>
                <a:srgbClr val="0B4581"/>
              </a:buClr>
              <a:buSzPct val="100000"/>
              <a:buNone/>
            </a:pPr>
            <a:endParaRPr/>
          </a:p>
        </p:txBody>
      </p:sp>
      <p:pic>
        <p:nvPicPr>
          <p:cNvPr id="359" name="Google Shape;359;p26"/>
          <p:cNvPicPr preferRelativeResize="0"/>
          <p:nvPr/>
        </p:nvPicPr>
        <p:blipFill rotWithShape="1">
          <a:blip r:embed="rId3">
            <a:alphaModFix/>
          </a:blip>
          <a:srcRect/>
          <a:stretch/>
        </p:blipFill>
        <p:spPr>
          <a:xfrm>
            <a:off x="371465" y="1310841"/>
            <a:ext cx="8252207" cy="3815451"/>
          </a:xfrm>
          <a:prstGeom prst="rect">
            <a:avLst/>
          </a:prstGeom>
          <a:noFill/>
          <a:ln>
            <a:noFill/>
          </a:ln>
        </p:spPr>
      </p:pic>
      <p:sp>
        <p:nvSpPr>
          <p:cNvPr id="360" name="Google Shape;360;p26"/>
          <p:cNvSpPr/>
          <p:nvPr/>
        </p:nvSpPr>
        <p:spPr>
          <a:xfrm>
            <a:off x="5542585" y="2527185"/>
            <a:ext cx="6162173" cy="1996176"/>
          </a:xfrm>
          <a:prstGeom prst="roundRect">
            <a:avLst>
              <a:gd name="adj" fmla="val 16667"/>
            </a:avLst>
          </a:prstGeom>
          <a:solidFill>
            <a:schemeClr val="accent6"/>
          </a:solidFill>
          <a:ln w="12700" cap="flat" cmpd="sng">
            <a:solidFill>
              <a:schemeClr val="accent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1600">
                <a:solidFill>
                  <a:schemeClr val="lt1"/>
                </a:solidFill>
                <a:latin typeface="Calibri"/>
                <a:ea typeface="Calibri"/>
                <a:cs typeface="Calibri"/>
                <a:sym typeface="Calibri"/>
              </a:rPr>
              <a:t>Alto porcentaje medidas en la </a:t>
            </a:r>
            <a:r>
              <a:rPr lang="es-CL" sz="1600" b="1">
                <a:solidFill>
                  <a:schemeClr val="lt1"/>
                </a:solidFill>
                <a:latin typeface="Calibri"/>
                <a:ea typeface="Calibri"/>
                <a:cs typeface="Calibri"/>
                <a:sym typeface="Calibri"/>
              </a:rPr>
              <a:t>categoría de planificación (Infraestructura; Ciudades; y Zona costera)</a:t>
            </a:r>
            <a:r>
              <a:rPr lang="es-CL" sz="1600">
                <a:solidFill>
                  <a:schemeClr val="lt1"/>
                </a:solidFill>
                <a:latin typeface="Calibri"/>
                <a:ea typeface="Calibri"/>
                <a:cs typeface="Calibri"/>
                <a:sym typeface="Calibri"/>
              </a:rPr>
              <a:t>. </a:t>
            </a:r>
            <a:endParaRPr/>
          </a:p>
          <a:p>
            <a:pPr marL="0" marR="0" lvl="0" indent="0" algn="l" rtl="0">
              <a:spcBef>
                <a:spcPts val="0"/>
              </a:spcBef>
              <a:spcAft>
                <a:spcPts val="0"/>
              </a:spcAft>
              <a:buNone/>
            </a:pPr>
            <a:endParaRPr sz="1600">
              <a:solidFill>
                <a:schemeClr val="lt1"/>
              </a:solidFill>
              <a:latin typeface="Calibri"/>
              <a:ea typeface="Calibri"/>
              <a:cs typeface="Calibri"/>
              <a:sym typeface="Calibri"/>
            </a:endParaRPr>
          </a:p>
          <a:p>
            <a:pPr marL="0" marR="0" lvl="0" indent="0" algn="l" rtl="0">
              <a:spcBef>
                <a:spcPts val="0"/>
              </a:spcBef>
              <a:spcAft>
                <a:spcPts val="0"/>
              </a:spcAft>
              <a:buNone/>
            </a:pPr>
            <a:r>
              <a:rPr lang="es-CL" sz="1600">
                <a:solidFill>
                  <a:schemeClr val="lt1"/>
                </a:solidFill>
                <a:latin typeface="Calibri"/>
                <a:ea typeface="Calibri"/>
                <a:cs typeface="Calibri"/>
                <a:sym typeface="Calibri"/>
              </a:rPr>
              <a:t>Gran oportunidad a futuro, por presentar un set de medidas que apuntan a </a:t>
            </a:r>
            <a:r>
              <a:rPr lang="es-CL" sz="1600" b="1">
                <a:solidFill>
                  <a:schemeClr val="lt1"/>
                </a:solidFill>
                <a:latin typeface="Calibri"/>
                <a:ea typeface="Calibri"/>
                <a:cs typeface="Calibri"/>
                <a:sym typeface="Calibri"/>
              </a:rPr>
              <a:t>fortalecer los criterios de ordenamiento territorial, planificación y construcción que consideren la adaptación al cambio climático, y que sentará las bases para el desarrollo del país.</a:t>
            </a:r>
            <a:endParaRPr/>
          </a:p>
        </p:txBody>
      </p:sp>
      <p:sp>
        <p:nvSpPr>
          <p:cNvPr id="361" name="Google Shape;361;p26"/>
          <p:cNvSpPr/>
          <p:nvPr/>
        </p:nvSpPr>
        <p:spPr>
          <a:xfrm>
            <a:off x="221151" y="5311981"/>
            <a:ext cx="11749697" cy="1163429"/>
          </a:xfrm>
          <a:prstGeom prst="roundRect">
            <a:avLst>
              <a:gd name="adj" fmla="val 16667"/>
            </a:avLst>
          </a:prstGeom>
          <a:solidFill>
            <a:srgbClr val="CB9900"/>
          </a:solidFill>
          <a:ln w="12700"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1600">
                <a:solidFill>
                  <a:schemeClr val="lt1"/>
                </a:solidFill>
                <a:latin typeface="Calibri"/>
                <a:ea typeface="Calibri"/>
                <a:cs typeface="Calibri"/>
                <a:sym typeface="Calibri"/>
              </a:rPr>
              <a:t>Se recomienda, </a:t>
            </a:r>
            <a:r>
              <a:rPr lang="es-CL" sz="1600" b="1">
                <a:solidFill>
                  <a:schemeClr val="lt1"/>
                </a:solidFill>
                <a:latin typeface="Calibri"/>
                <a:ea typeface="Calibri"/>
                <a:cs typeface="Calibri"/>
                <a:sym typeface="Calibri"/>
              </a:rPr>
              <a:t>describir, flujo de competencias de distintas instituciones en diferentes etapas  para lograr una política pública integral </a:t>
            </a:r>
            <a:r>
              <a:rPr lang="es-CL" sz="1600">
                <a:solidFill>
                  <a:schemeClr val="lt1"/>
                </a:solidFill>
                <a:latin typeface="Calibri"/>
                <a:ea typeface="Calibri"/>
                <a:cs typeface="Calibri"/>
                <a:sym typeface="Calibri"/>
              </a:rPr>
              <a:t>y que se transparente el aporte de cada institución realiza para lograr los objetivos de resiliencia deseados. </a:t>
            </a:r>
            <a:endParaRPr/>
          </a:p>
          <a:p>
            <a:pPr marL="0" marR="0" lvl="0" indent="0" algn="l" rtl="0">
              <a:spcBef>
                <a:spcPts val="0"/>
              </a:spcBef>
              <a:spcAft>
                <a:spcPts val="0"/>
              </a:spcAft>
              <a:buNone/>
            </a:pPr>
            <a:r>
              <a:rPr lang="es-CL" sz="1600" u="sng">
                <a:solidFill>
                  <a:schemeClr val="lt1"/>
                </a:solidFill>
                <a:latin typeface="Calibri"/>
                <a:ea typeface="Calibri"/>
                <a:cs typeface="Calibri"/>
                <a:sym typeface="Calibri"/>
              </a:rPr>
              <a:t>Ejemplo: </a:t>
            </a:r>
            <a:r>
              <a:rPr lang="es-CL" sz="1600">
                <a:solidFill>
                  <a:schemeClr val="lt1"/>
                </a:solidFill>
                <a:latin typeface="Calibri"/>
                <a:ea typeface="Calibri"/>
                <a:cs typeface="Calibri"/>
                <a:sym typeface="Calibri"/>
              </a:rPr>
              <a:t>Zona Costera, donde existen vinculaciones en competencias, presentes en los PSA de Pesca y acuicultura; Turismo; Infraestructura y Ciudades, que no siempre es fácil de seguir por parte de la ciudadanía.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6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65"/>
        <p:cNvGrpSpPr/>
        <p:nvPr/>
      </p:nvGrpSpPr>
      <p:grpSpPr>
        <a:xfrm>
          <a:off x="0" y="0"/>
          <a:ext cx="0" cy="0"/>
          <a:chOff x="0" y="0"/>
          <a:chExt cx="0" cy="0"/>
        </a:xfrm>
      </p:grpSpPr>
      <p:sp>
        <p:nvSpPr>
          <p:cNvPr id="366" name="Google Shape;366;p27"/>
          <p:cNvSpPr txBox="1">
            <a:spLocks noGrp="1"/>
          </p:cNvSpPr>
          <p:nvPr>
            <p:ph type="body" idx="3"/>
          </p:nvPr>
        </p:nvSpPr>
        <p:spPr>
          <a:xfrm>
            <a:off x="838200" y="321052"/>
            <a:ext cx="10515600"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400"/>
              <a:buNone/>
            </a:pPr>
            <a:r>
              <a:rPr lang="es-CL" sz="2400"/>
              <a:t>3.4 </a:t>
            </a:r>
            <a:r>
              <a:rPr lang="es-CL" sz="2400">
                <a:solidFill>
                  <a:srgbClr val="0C4581"/>
                </a:solidFill>
              </a:rPr>
              <a:t>Diferencias en indicadores</a:t>
            </a:r>
            <a:endParaRPr sz="2400"/>
          </a:p>
          <a:p>
            <a:pPr marL="0" lvl="0" indent="0" algn="l" rtl="0">
              <a:lnSpc>
                <a:spcPct val="90000"/>
              </a:lnSpc>
              <a:spcBef>
                <a:spcPts val="1000"/>
              </a:spcBef>
              <a:spcAft>
                <a:spcPts val="0"/>
              </a:spcAft>
              <a:buClr>
                <a:srgbClr val="0B4581"/>
              </a:buClr>
              <a:buSzPts val="2400"/>
              <a:buNone/>
            </a:pPr>
            <a:endParaRPr sz="2400">
              <a:solidFill>
                <a:srgbClr val="0C4581"/>
              </a:solidFill>
            </a:endParaRPr>
          </a:p>
        </p:txBody>
      </p:sp>
      <p:sp>
        <p:nvSpPr>
          <p:cNvPr id="367" name="Google Shape;367;p27"/>
          <p:cNvSpPr txBox="1"/>
          <p:nvPr/>
        </p:nvSpPr>
        <p:spPr>
          <a:xfrm>
            <a:off x="838200" y="1733492"/>
            <a:ext cx="4677383" cy="5193689"/>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CL" sz="1800">
                <a:solidFill>
                  <a:schemeClr val="accent1"/>
                </a:solidFill>
                <a:latin typeface="Calibri"/>
                <a:ea typeface="Calibri"/>
                <a:cs typeface="Calibri"/>
                <a:sym typeface="Calibri"/>
              </a:rPr>
              <a:t>MEDIDAS:</a:t>
            </a:r>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endParaRPr sz="1100" b="1">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100" b="1">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100" b="1">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s-CL" sz="1100" b="1">
                <a:solidFill>
                  <a:schemeClr val="dk1"/>
                </a:solidFill>
                <a:latin typeface="Calibri"/>
                <a:ea typeface="Calibri"/>
                <a:cs typeface="Calibri"/>
                <a:sym typeface="Calibri"/>
              </a:rPr>
              <a:t>Regulares</a:t>
            </a:r>
            <a:r>
              <a:rPr lang="es-CL" sz="1100">
                <a:solidFill>
                  <a:schemeClr val="dk1"/>
                </a:solidFill>
                <a:latin typeface="Calibri"/>
                <a:ea typeface="Calibri"/>
                <a:cs typeface="Calibri"/>
                <a:sym typeface="Calibri"/>
              </a:rPr>
              <a:t> (descripción  y metas vagas)</a:t>
            </a:r>
            <a:endParaRPr/>
          </a:p>
          <a:p>
            <a:pPr marL="0" marR="0" lvl="0" indent="0" algn="l" rtl="0">
              <a:lnSpc>
                <a:spcPct val="150000"/>
              </a:lnSpc>
              <a:spcBef>
                <a:spcPts val="0"/>
              </a:spcBef>
              <a:spcAft>
                <a:spcPts val="0"/>
              </a:spcAft>
              <a:buNone/>
            </a:pPr>
            <a:r>
              <a:rPr lang="es-CL" sz="1100" b="1">
                <a:solidFill>
                  <a:schemeClr val="dk1"/>
                </a:solidFill>
                <a:latin typeface="Calibri"/>
                <a:ea typeface="Calibri"/>
                <a:cs typeface="Calibri"/>
                <a:sym typeface="Calibri"/>
              </a:rPr>
              <a:t>Deficiente</a:t>
            </a:r>
            <a:r>
              <a:rPr lang="es-CL" sz="1100">
                <a:solidFill>
                  <a:schemeClr val="dk1"/>
                </a:solidFill>
                <a:latin typeface="Calibri"/>
                <a:ea typeface="Calibri"/>
                <a:cs typeface="Calibri"/>
                <a:sym typeface="Calibri"/>
              </a:rPr>
              <a:t> (porcentaje de cumplimiento de sus propias acciones cómo meta para la medida, sin esperar que se cumpla la totalidad de las acciones comprometidas en el plan).</a:t>
            </a:r>
            <a:endParaRPr/>
          </a:p>
        </p:txBody>
      </p:sp>
      <p:graphicFrame>
        <p:nvGraphicFramePr>
          <p:cNvPr id="368" name="Google Shape;368;p27"/>
          <p:cNvGraphicFramePr/>
          <p:nvPr/>
        </p:nvGraphicFramePr>
        <p:xfrm>
          <a:off x="1071427" y="2258739"/>
          <a:ext cx="3866576" cy="3041934"/>
        </p:xfrm>
        <a:graphic>
          <a:graphicData uri="http://schemas.openxmlformats.org/drawingml/2006/chart">
            <c:chart xmlns:c="http://schemas.openxmlformats.org/drawingml/2006/chart" xmlns:r="http://schemas.openxmlformats.org/officeDocument/2006/relationships" r:id="rId3"/>
          </a:graphicData>
        </a:graphic>
      </p:graphicFrame>
      <p:sp>
        <p:nvSpPr>
          <p:cNvPr id="369" name="Google Shape;369;p27"/>
          <p:cNvSpPr txBox="1"/>
          <p:nvPr/>
        </p:nvSpPr>
        <p:spPr>
          <a:xfrm>
            <a:off x="6384587" y="1733492"/>
            <a:ext cx="4969213" cy="4962857"/>
          </a:xfrm>
          <a:prstGeom prst="rect">
            <a:avLst/>
          </a:prstGeom>
          <a:noFill/>
          <a:ln>
            <a:noFill/>
          </a:ln>
        </p:spPr>
        <p:txBody>
          <a:bodyPr spcFirstLastPara="1" wrap="square" lIns="91425" tIns="45700" rIns="91425" bIns="45700" anchor="t" anchorCtr="0">
            <a:spAutoFit/>
          </a:bodyPr>
          <a:lstStyle/>
          <a:p>
            <a:pPr marL="0" marR="0" lvl="0" indent="0" algn="l" rtl="0">
              <a:lnSpc>
                <a:spcPct val="150000"/>
              </a:lnSpc>
              <a:spcBef>
                <a:spcPts val="0"/>
              </a:spcBef>
              <a:spcAft>
                <a:spcPts val="0"/>
              </a:spcAft>
              <a:buNone/>
            </a:pPr>
            <a:r>
              <a:rPr lang="es-CL" sz="1800">
                <a:solidFill>
                  <a:schemeClr val="accent1"/>
                </a:solidFill>
                <a:latin typeface="Calibri"/>
                <a:ea typeface="Calibri"/>
                <a:cs typeface="Calibri"/>
                <a:sym typeface="Calibri"/>
              </a:rPr>
              <a:t>ACCIONES:</a:t>
            </a:r>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0" marR="0" lvl="0" indent="0" algn="l" rtl="0">
              <a:lnSpc>
                <a:spcPct val="150000"/>
              </a:lnSpc>
              <a:spcBef>
                <a:spcPts val="0"/>
              </a:spcBef>
              <a:spcAft>
                <a:spcPts val="0"/>
              </a:spcAft>
              <a:buNone/>
            </a:pPr>
            <a:endParaRPr sz="1800">
              <a:solidFill>
                <a:schemeClr val="accent1"/>
              </a:solidFill>
              <a:latin typeface="Calibri"/>
              <a:ea typeface="Calibri"/>
              <a:cs typeface="Calibri"/>
              <a:sym typeface="Calibri"/>
            </a:endParaRPr>
          </a:p>
          <a:p>
            <a:pPr marL="285750" marR="0" lvl="0" indent="-196850" algn="l" rtl="0">
              <a:lnSpc>
                <a:spcPct val="150000"/>
              </a:lnSpc>
              <a:spcBef>
                <a:spcPts val="0"/>
              </a:spcBef>
              <a:spcAft>
                <a:spcPts val="0"/>
              </a:spcAft>
              <a:buClr>
                <a:srgbClr val="000000"/>
              </a:buClr>
              <a:buSzPts val="1400"/>
              <a:buFont typeface="Arial"/>
              <a:buNone/>
            </a:pPr>
            <a:endParaRPr sz="1400">
              <a:solidFill>
                <a:schemeClr val="dk1"/>
              </a:solidFill>
              <a:latin typeface="Calibri"/>
              <a:ea typeface="Calibri"/>
              <a:cs typeface="Calibri"/>
              <a:sym typeface="Calibri"/>
            </a:endParaRPr>
          </a:p>
          <a:p>
            <a:pPr marL="285750" marR="0" lvl="0" indent="-196850" algn="l" rtl="0">
              <a:lnSpc>
                <a:spcPct val="150000"/>
              </a:lnSpc>
              <a:spcBef>
                <a:spcPts val="0"/>
              </a:spcBef>
              <a:spcAft>
                <a:spcPts val="0"/>
              </a:spcAft>
              <a:buClr>
                <a:srgbClr val="000000"/>
              </a:buClr>
              <a:buSzPts val="1400"/>
              <a:buFont typeface="Arial"/>
              <a:buNone/>
            </a:pPr>
            <a:endParaRPr sz="1400">
              <a:solidFill>
                <a:schemeClr val="dk1"/>
              </a:solidFill>
              <a:latin typeface="Calibri"/>
              <a:ea typeface="Calibri"/>
              <a:cs typeface="Calibri"/>
              <a:sym typeface="Calibri"/>
            </a:endParaRPr>
          </a:p>
          <a:p>
            <a:pPr marL="285750" marR="0" lvl="0" indent="-196850" algn="l" rtl="0">
              <a:lnSpc>
                <a:spcPct val="150000"/>
              </a:lnSpc>
              <a:spcBef>
                <a:spcPts val="0"/>
              </a:spcBef>
              <a:spcAft>
                <a:spcPts val="0"/>
              </a:spcAft>
              <a:buClr>
                <a:srgbClr val="000000"/>
              </a:buClr>
              <a:buSzPts val="1400"/>
              <a:buFont typeface="Arial"/>
              <a:buNone/>
            </a:pPr>
            <a:endParaRPr sz="1400">
              <a:solidFill>
                <a:schemeClr val="dk1"/>
              </a:solidFill>
              <a:latin typeface="Calibri"/>
              <a:ea typeface="Calibri"/>
              <a:cs typeface="Calibri"/>
              <a:sym typeface="Calibri"/>
            </a:endParaRPr>
          </a:p>
          <a:p>
            <a:pPr marL="285750" marR="0" lvl="0" indent="-196850" algn="l" rtl="0">
              <a:lnSpc>
                <a:spcPct val="150000"/>
              </a:lnSpc>
              <a:spcBef>
                <a:spcPts val="0"/>
              </a:spcBef>
              <a:spcAft>
                <a:spcPts val="0"/>
              </a:spcAft>
              <a:buClr>
                <a:srgbClr val="000000"/>
              </a:buClr>
              <a:buSzPts val="1400"/>
              <a:buFont typeface="Arial"/>
              <a:buNone/>
            </a:pPr>
            <a:endParaRPr sz="1400">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endParaRPr sz="1400" b="1">
              <a:solidFill>
                <a:schemeClr val="dk1"/>
              </a:solidFill>
              <a:latin typeface="Calibri"/>
              <a:ea typeface="Calibri"/>
              <a:cs typeface="Calibri"/>
              <a:sym typeface="Calibri"/>
            </a:endParaRPr>
          </a:p>
          <a:p>
            <a:pPr marL="0" marR="0" lvl="0" indent="0" algn="l" rtl="0">
              <a:lnSpc>
                <a:spcPct val="150000"/>
              </a:lnSpc>
              <a:spcBef>
                <a:spcPts val="0"/>
              </a:spcBef>
              <a:spcAft>
                <a:spcPts val="0"/>
              </a:spcAft>
              <a:buNone/>
            </a:pPr>
            <a:r>
              <a:rPr lang="es-CL" sz="1100" b="1">
                <a:solidFill>
                  <a:schemeClr val="dk1"/>
                </a:solidFill>
                <a:latin typeface="Calibri"/>
                <a:ea typeface="Calibri"/>
                <a:cs typeface="Calibri"/>
                <a:sym typeface="Calibri"/>
              </a:rPr>
              <a:t>Regulares </a:t>
            </a:r>
            <a:r>
              <a:rPr lang="es-CL" sz="1100">
                <a:solidFill>
                  <a:schemeClr val="dk1"/>
                </a:solidFill>
                <a:latin typeface="Calibri"/>
                <a:ea typeface="Calibri"/>
                <a:cs typeface="Calibri"/>
                <a:sym typeface="Calibri"/>
              </a:rPr>
              <a:t>(medidas con y sin indicador y/o contar con medidas sin una meta clara a lograr)</a:t>
            </a:r>
            <a:endParaRPr/>
          </a:p>
          <a:p>
            <a:pPr marL="0" marR="0" lvl="0" indent="0" algn="l" rtl="0">
              <a:lnSpc>
                <a:spcPct val="150000"/>
              </a:lnSpc>
              <a:spcBef>
                <a:spcPts val="0"/>
              </a:spcBef>
              <a:spcAft>
                <a:spcPts val="0"/>
              </a:spcAft>
              <a:buNone/>
            </a:pPr>
            <a:r>
              <a:rPr lang="es-CL" sz="1100" b="1">
                <a:solidFill>
                  <a:schemeClr val="dk1"/>
                </a:solidFill>
                <a:latin typeface="Calibri"/>
                <a:ea typeface="Calibri"/>
                <a:cs typeface="Calibri"/>
                <a:sym typeface="Calibri"/>
              </a:rPr>
              <a:t>Deficiente</a:t>
            </a:r>
            <a:r>
              <a:rPr lang="es-CL" sz="1100">
                <a:solidFill>
                  <a:schemeClr val="dk1"/>
                </a:solidFill>
                <a:latin typeface="Calibri"/>
                <a:ea typeface="Calibri"/>
                <a:cs typeface="Calibri"/>
                <a:sym typeface="Calibri"/>
              </a:rPr>
              <a:t> (sólo presenta el medio de verificación esperado)</a:t>
            </a:r>
            <a:endParaRPr/>
          </a:p>
        </p:txBody>
      </p:sp>
      <p:graphicFrame>
        <p:nvGraphicFramePr>
          <p:cNvPr id="370" name="Google Shape;370;p27"/>
          <p:cNvGraphicFramePr/>
          <p:nvPr/>
        </p:nvGraphicFramePr>
        <p:xfrm>
          <a:off x="6784063" y="2258739"/>
          <a:ext cx="3624533" cy="2965014"/>
        </p:xfrm>
        <a:graphic>
          <a:graphicData uri="http://schemas.openxmlformats.org/drawingml/2006/chart">
            <c:chart xmlns:c="http://schemas.openxmlformats.org/drawingml/2006/chart" xmlns:r="http://schemas.openxmlformats.org/officeDocument/2006/relationships" r:id="rId4"/>
          </a:graphicData>
        </a:graphic>
      </p:graphicFrame>
      <p:sp>
        <p:nvSpPr>
          <p:cNvPr id="371" name="Google Shape;371;p27"/>
          <p:cNvSpPr txBox="1"/>
          <p:nvPr/>
        </p:nvSpPr>
        <p:spPr>
          <a:xfrm>
            <a:off x="838200" y="910530"/>
            <a:ext cx="8326877"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800">
                <a:solidFill>
                  <a:schemeClr val="accent1"/>
                </a:solidFill>
                <a:latin typeface="Calibri"/>
                <a:ea typeface="Calibri"/>
                <a:cs typeface="Calibri"/>
                <a:sym typeface="Calibri"/>
              </a:rPr>
              <a:t>OBJETIVOS ESPECÍFICOS: </a:t>
            </a:r>
            <a:r>
              <a:rPr lang="es-CL" sz="1800">
                <a:solidFill>
                  <a:schemeClr val="dk1"/>
                </a:solidFill>
                <a:latin typeface="Calibri"/>
                <a:ea typeface="Calibri"/>
                <a:cs typeface="Calibri"/>
                <a:sym typeface="Calibri"/>
              </a:rPr>
              <a:t>Ningún PSA cuenta con indicadores</a:t>
            </a:r>
            <a:endParaRPr/>
          </a:p>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372" name="Google Shape;372;p27"/>
          <p:cNvSpPr/>
          <p:nvPr/>
        </p:nvSpPr>
        <p:spPr>
          <a:xfrm>
            <a:off x="6612193" y="92280"/>
            <a:ext cx="5501510" cy="1719742"/>
          </a:xfrm>
          <a:prstGeom prst="roundRect">
            <a:avLst>
              <a:gd name="adj" fmla="val 16667"/>
            </a:avLst>
          </a:prstGeom>
          <a:solidFill>
            <a:srgbClr val="CB9900"/>
          </a:solidFill>
          <a:ln w="12700"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r>
              <a:rPr lang="es-CL" sz="1600">
                <a:solidFill>
                  <a:schemeClr val="lt1"/>
                </a:solidFill>
                <a:latin typeface="Calibri"/>
                <a:ea typeface="Calibri"/>
                <a:cs typeface="Calibri"/>
                <a:sym typeface="Calibri"/>
              </a:rPr>
              <a:t>Característica de indicadores diverso, </a:t>
            </a:r>
            <a:r>
              <a:rPr lang="es-CL" sz="1600" b="1">
                <a:solidFill>
                  <a:schemeClr val="lt1"/>
                </a:solidFill>
                <a:latin typeface="Calibri"/>
                <a:ea typeface="Calibri"/>
                <a:cs typeface="Calibri"/>
                <a:sym typeface="Calibri"/>
              </a:rPr>
              <a:t>se requiere mayor apoyo para diseño de indicadores, y poder hacer uso de ellos en forma práctica y efectiva. </a:t>
            </a:r>
            <a:endParaRPr/>
          </a:p>
          <a:p>
            <a:pPr marL="0" marR="0" lvl="0" indent="0" algn="l" rtl="0">
              <a:spcBef>
                <a:spcPts val="0"/>
              </a:spcBef>
              <a:spcAft>
                <a:spcPts val="0"/>
              </a:spcAft>
              <a:buNone/>
            </a:pPr>
            <a:endParaRPr sz="1600" b="1">
              <a:solidFill>
                <a:schemeClr val="lt1"/>
              </a:solidFill>
              <a:latin typeface="Calibri"/>
              <a:ea typeface="Calibri"/>
              <a:cs typeface="Calibri"/>
              <a:sym typeface="Calibri"/>
            </a:endParaRPr>
          </a:p>
          <a:p>
            <a:pPr marL="0" marR="0" lvl="0" indent="0" algn="l" rtl="0">
              <a:spcBef>
                <a:spcPts val="0"/>
              </a:spcBef>
              <a:spcAft>
                <a:spcPts val="0"/>
              </a:spcAft>
              <a:buNone/>
            </a:pPr>
            <a:r>
              <a:rPr lang="es-CL" sz="1600" b="1">
                <a:solidFill>
                  <a:schemeClr val="lt1"/>
                </a:solidFill>
                <a:latin typeface="Calibri"/>
                <a:ea typeface="Calibri"/>
                <a:cs typeface="Calibri"/>
                <a:sym typeface="Calibri"/>
              </a:rPr>
              <a:t>Necesidades de definir metas claras</a:t>
            </a:r>
            <a:r>
              <a:rPr lang="es-CL" sz="1600">
                <a:solidFill>
                  <a:schemeClr val="lt1"/>
                </a:solidFill>
                <a:latin typeface="Calibri"/>
                <a:ea typeface="Calibri"/>
                <a:cs typeface="Calibri"/>
                <a:sym typeface="Calibri"/>
              </a:rPr>
              <a:t>, con indicadores que sean medibles y con ambición en el contexto de los instrumentos de gestión de cambio climático.</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7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76"/>
        <p:cNvGrpSpPr/>
        <p:nvPr/>
      </p:nvGrpSpPr>
      <p:grpSpPr>
        <a:xfrm>
          <a:off x="0" y="0"/>
          <a:ext cx="0" cy="0"/>
          <a:chOff x="0" y="0"/>
          <a:chExt cx="0" cy="0"/>
        </a:xfrm>
      </p:grpSpPr>
      <p:sp>
        <p:nvSpPr>
          <p:cNvPr id="377" name="Google Shape;377;p28"/>
          <p:cNvSpPr txBox="1"/>
          <p:nvPr/>
        </p:nvSpPr>
        <p:spPr>
          <a:xfrm>
            <a:off x="3980452" y="2248251"/>
            <a:ext cx="4231096" cy="1818314"/>
          </a:xfrm>
          <a:prstGeom prst="rect">
            <a:avLst/>
          </a:prstGeom>
          <a:noFill/>
          <a:ln>
            <a:noFill/>
          </a:ln>
        </p:spPr>
        <p:txBody>
          <a:bodyPr spcFirstLastPara="1" wrap="square" lIns="91425" tIns="45700" rIns="91425" bIns="45700" anchor="t" anchorCtr="0">
            <a:normAutofit fontScale="40000" lnSpcReduction="20000"/>
          </a:bodyPr>
          <a:lstStyle/>
          <a:p>
            <a:pPr marL="0" marR="0" lvl="0" indent="0" algn="ctr" rtl="0">
              <a:lnSpc>
                <a:spcPct val="90000"/>
              </a:lnSpc>
              <a:spcBef>
                <a:spcPts val="0"/>
              </a:spcBef>
              <a:spcAft>
                <a:spcPts val="0"/>
              </a:spcAft>
              <a:buClr>
                <a:schemeClr val="lt1"/>
              </a:buClr>
              <a:buSzPct val="100000"/>
              <a:buFont typeface="Arial"/>
              <a:buNone/>
            </a:pPr>
            <a:r>
              <a:rPr lang="es-CL" sz="8600" b="1">
                <a:solidFill>
                  <a:schemeClr val="lt1"/>
                </a:solidFill>
                <a:latin typeface="Verdana"/>
                <a:ea typeface="Verdana"/>
                <a:cs typeface="Verdana"/>
                <a:sym typeface="Verdana"/>
              </a:rPr>
              <a:t>GRACIAS</a:t>
            </a:r>
            <a:endParaRPr/>
          </a:p>
          <a:p>
            <a:pPr marL="0" marR="0" lvl="0" indent="0" algn="ctr" rtl="0">
              <a:lnSpc>
                <a:spcPct val="90000"/>
              </a:lnSpc>
              <a:spcBef>
                <a:spcPts val="1000"/>
              </a:spcBef>
              <a:spcAft>
                <a:spcPts val="0"/>
              </a:spcAft>
              <a:buClr>
                <a:schemeClr val="lt1"/>
              </a:buClr>
              <a:buSzPct val="100000"/>
              <a:buFont typeface="Arial"/>
              <a:buNone/>
            </a:pPr>
            <a:endParaRPr sz="4400" b="1">
              <a:solidFill>
                <a:schemeClr val="lt1"/>
              </a:solidFill>
              <a:latin typeface="Verdana"/>
              <a:ea typeface="Verdana"/>
              <a:cs typeface="Verdana"/>
              <a:sym typeface="Verdana"/>
            </a:endParaRPr>
          </a:p>
          <a:p>
            <a:pPr marL="0" marR="0" lvl="0" indent="0" algn="ctr" rtl="0">
              <a:lnSpc>
                <a:spcPct val="90000"/>
              </a:lnSpc>
              <a:spcBef>
                <a:spcPts val="1000"/>
              </a:spcBef>
              <a:spcAft>
                <a:spcPts val="0"/>
              </a:spcAft>
              <a:buClr>
                <a:schemeClr val="lt1"/>
              </a:buClr>
              <a:buSzPct val="100000"/>
              <a:buFont typeface="Arial"/>
              <a:buNone/>
            </a:pPr>
            <a:r>
              <a:rPr lang="es-CL" sz="4400" b="1">
                <a:solidFill>
                  <a:schemeClr val="lt1"/>
                </a:solidFill>
                <a:latin typeface="Verdana"/>
                <a:ea typeface="Verdana"/>
                <a:cs typeface="Verdana"/>
                <a:sym typeface="Verdana"/>
              </a:rPr>
              <a:t>Alejandra Millán La Rivera</a:t>
            </a:r>
            <a:endParaRPr/>
          </a:p>
          <a:p>
            <a:pPr marL="0" marR="0" lvl="0" indent="0" algn="ctr" rtl="0">
              <a:lnSpc>
                <a:spcPct val="90000"/>
              </a:lnSpc>
              <a:spcBef>
                <a:spcPts val="1000"/>
              </a:spcBef>
              <a:spcAft>
                <a:spcPts val="0"/>
              </a:spcAft>
              <a:buClr>
                <a:schemeClr val="lt1"/>
              </a:buClr>
              <a:buSzPct val="100000"/>
              <a:buFont typeface="Arial"/>
              <a:buNone/>
            </a:pPr>
            <a:r>
              <a:rPr lang="es-CL" sz="4400" b="1" u="sng">
                <a:solidFill>
                  <a:schemeClr val="lt1"/>
                </a:solidFill>
                <a:latin typeface="Verdana"/>
                <a:ea typeface="Verdana"/>
                <a:cs typeface="Verdana"/>
                <a:sym typeface="Verdana"/>
                <a:hlinkClick r:id="rId3">
                  <a:extLst>
                    <a:ext uri="{A12FA001-AC4F-418D-AE19-62706E023703}">
                      <ahyp:hlinkClr xmlns:ahyp="http://schemas.microsoft.com/office/drawing/2018/hyperlinkcolor" val="tx"/>
                    </a:ext>
                  </a:extLst>
                </a:hlinkClick>
              </a:rPr>
              <a:t>Amillan@mma.gob.cl</a:t>
            </a:r>
            <a:endParaRPr sz="4400" b="1">
              <a:solidFill>
                <a:schemeClr val="lt1"/>
              </a:solidFill>
              <a:latin typeface="Verdana"/>
              <a:ea typeface="Verdana"/>
              <a:cs typeface="Verdana"/>
              <a:sym typeface="Verdana"/>
            </a:endParaRPr>
          </a:p>
          <a:p>
            <a:pPr marL="0" marR="0" lvl="0" indent="0" algn="ctr" rtl="0">
              <a:lnSpc>
                <a:spcPct val="90000"/>
              </a:lnSpc>
              <a:spcBef>
                <a:spcPts val="1000"/>
              </a:spcBef>
              <a:spcAft>
                <a:spcPts val="0"/>
              </a:spcAft>
              <a:buClr>
                <a:schemeClr val="lt1"/>
              </a:buClr>
              <a:buSzPct val="100000"/>
              <a:buFont typeface="Arial"/>
              <a:buNone/>
            </a:pPr>
            <a:r>
              <a:rPr lang="es-CL" sz="4400" b="1">
                <a:solidFill>
                  <a:schemeClr val="lt1"/>
                </a:solidFill>
                <a:latin typeface="Verdana"/>
                <a:ea typeface="Verdana"/>
                <a:cs typeface="Verdana"/>
                <a:sym typeface="Verdana"/>
              </a:rPr>
              <a:t>avmlrivera@gmail.com</a:t>
            </a:r>
            <a:endParaRPr sz="2800" b="1">
              <a:solidFill>
                <a:schemeClr val="lt1"/>
              </a:solidFill>
              <a:latin typeface="Verdana"/>
              <a:ea typeface="Verdana"/>
              <a:cs typeface="Verdana"/>
              <a:sym typeface="Verdana"/>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0">
  <p:cSld>
    <p:spTree>
      <p:nvGrpSpPr>
        <p:cNvPr id="1" name="Shape 381"/>
        <p:cNvGrpSpPr/>
        <p:nvPr/>
      </p:nvGrpSpPr>
      <p:grpSpPr>
        <a:xfrm>
          <a:off x="0" y="0"/>
          <a:ext cx="0" cy="0"/>
          <a:chOff x="0" y="0"/>
          <a:chExt cx="0" cy="0"/>
        </a:xfrm>
      </p:grpSpPr>
      <p:sp>
        <p:nvSpPr>
          <p:cNvPr id="382" name="Google Shape;382;p29"/>
          <p:cNvSpPr txBox="1">
            <a:spLocks noGrp="1"/>
          </p:cNvSpPr>
          <p:nvPr>
            <p:ph type="body" idx="3"/>
          </p:nvPr>
        </p:nvSpPr>
        <p:spPr>
          <a:xfrm>
            <a:off x="714404" y="144883"/>
            <a:ext cx="10515600" cy="822962"/>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0B4581"/>
              </a:buClr>
              <a:buSzPts val="2400"/>
              <a:buNone/>
            </a:pPr>
            <a:r>
              <a:rPr lang="es-CL" sz="2400"/>
              <a:t>2.3 Diseño del Plan y diferencias con la Teoría del Cambio</a:t>
            </a:r>
            <a:endParaRPr sz="2400">
              <a:solidFill>
                <a:srgbClr val="0C4581"/>
              </a:solidFill>
            </a:endParaRPr>
          </a:p>
        </p:txBody>
      </p:sp>
      <p:graphicFrame>
        <p:nvGraphicFramePr>
          <p:cNvPr id="383" name="Google Shape;383;p29"/>
          <p:cNvGraphicFramePr/>
          <p:nvPr/>
        </p:nvGraphicFramePr>
        <p:xfrm>
          <a:off x="714404" y="658675"/>
          <a:ext cx="3000000" cy="3000000"/>
        </p:xfrm>
        <a:graphic>
          <a:graphicData uri="http://schemas.openxmlformats.org/drawingml/2006/table">
            <a:tbl>
              <a:tblPr firstRow="1" bandRow="1">
                <a:noFill/>
                <a:tableStyleId>{9E067391-B82A-453A-A23F-1E92B03EFE9A}</a:tableStyleId>
              </a:tblPr>
              <a:tblGrid>
                <a:gridCol w="3460025">
                  <a:extLst>
                    <a:ext uri="{9D8B030D-6E8A-4147-A177-3AD203B41FA5}">
                      <a16:colId xmlns:a16="http://schemas.microsoft.com/office/drawing/2014/main" val="20000"/>
                    </a:ext>
                  </a:extLst>
                </a:gridCol>
                <a:gridCol w="7527475">
                  <a:extLst>
                    <a:ext uri="{9D8B030D-6E8A-4147-A177-3AD203B41FA5}">
                      <a16:colId xmlns:a16="http://schemas.microsoft.com/office/drawing/2014/main" val="20001"/>
                    </a:ext>
                  </a:extLst>
                </a:gridCol>
              </a:tblGrid>
              <a:tr h="370850">
                <a:tc>
                  <a:txBody>
                    <a:bodyPr/>
                    <a:lstStyle/>
                    <a:p>
                      <a:pPr marL="0" marR="0" lvl="0" indent="0" algn="l" rtl="0">
                        <a:spcBef>
                          <a:spcPts val="0"/>
                        </a:spcBef>
                        <a:spcAft>
                          <a:spcPts val="0"/>
                        </a:spcAft>
                        <a:buNone/>
                      </a:pPr>
                      <a:r>
                        <a:rPr lang="es-CL" sz="1800"/>
                        <a:t>Teoría del Cambio (SMART)</a:t>
                      </a:r>
                      <a:endParaRPr sz="1800"/>
                    </a:p>
                  </a:txBody>
                  <a:tcPr marL="91450" marR="91450" marT="45725" marB="45725"/>
                </a:tc>
                <a:tc>
                  <a:txBody>
                    <a:bodyPr/>
                    <a:lstStyle/>
                    <a:p>
                      <a:pPr marL="0" marR="0" lvl="0" indent="0" algn="l" rtl="0">
                        <a:spcBef>
                          <a:spcPts val="0"/>
                        </a:spcBef>
                        <a:spcAft>
                          <a:spcPts val="0"/>
                        </a:spcAft>
                        <a:buNone/>
                      </a:pPr>
                      <a:r>
                        <a:rPr lang="es-CL" sz="1800"/>
                        <a:t>Resultado</a:t>
                      </a:r>
                      <a:endParaRPr sz="1800"/>
                    </a:p>
                  </a:txBody>
                  <a:tcPr marL="91450" marR="91450" marT="45725" marB="45725"/>
                </a:tc>
                <a:extLst>
                  <a:ext uri="{0D108BD9-81ED-4DB2-BD59-A6C34878D82A}">
                    <a16:rowId xmlns:a16="http://schemas.microsoft.com/office/drawing/2014/main" val="10000"/>
                  </a:ext>
                </a:extLst>
              </a:tr>
              <a:tr h="370850">
                <a:tc>
                  <a:txBody>
                    <a:bodyPr/>
                    <a:lstStyle/>
                    <a:p>
                      <a:pPr marL="0" marR="0" lvl="0" indent="0" algn="l" rtl="0">
                        <a:spcBef>
                          <a:spcPts val="0"/>
                        </a:spcBef>
                        <a:spcAft>
                          <a:spcPts val="0"/>
                        </a:spcAft>
                        <a:buNone/>
                      </a:pPr>
                      <a:r>
                        <a:rPr lang="es-CL" sz="1600" b="0">
                          <a:solidFill>
                            <a:schemeClr val="dk1"/>
                          </a:solidFill>
                          <a:latin typeface="Calibri"/>
                          <a:ea typeface="Calibri"/>
                          <a:cs typeface="Calibri"/>
                          <a:sym typeface="Calibri"/>
                        </a:rPr>
                        <a:t>1) Identificar la meta del objetivo</a:t>
                      </a:r>
                      <a:endParaRPr sz="1600" b="0"/>
                    </a:p>
                  </a:txBody>
                  <a:tcPr marL="91450" marR="91450" marT="45725" marB="45725"/>
                </a:tc>
                <a:tc>
                  <a:txBody>
                    <a:bodyPr/>
                    <a:lstStyle/>
                    <a:p>
                      <a:pPr marL="0" marR="0" lvl="0" indent="0" algn="l" rtl="0">
                        <a:spcBef>
                          <a:spcPts val="0"/>
                        </a:spcBef>
                        <a:spcAft>
                          <a:spcPts val="0"/>
                        </a:spcAft>
                        <a:buNone/>
                      </a:pPr>
                      <a:r>
                        <a:rPr lang="es-CL" sz="1600"/>
                        <a:t>Ningún Plan</a:t>
                      </a:r>
                      <a:endParaRPr sz="1600"/>
                    </a:p>
                  </a:txBody>
                  <a:tcPr marL="91450" marR="91450" marT="45725" marB="45725"/>
                </a:tc>
                <a:extLst>
                  <a:ext uri="{0D108BD9-81ED-4DB2-BD59-A6C34878D82A}">
                    <a16:rowId xmlns:a16="http://schemas.microsoft.com/office/drawing/2014/main" val="10001"/>
                  </a:ext>
                </a:extLst>
              </a:tr>
              <a:tr h="370850">
                <a:tc>
                  <a:txBody>
                    <a:bodyPr/>
                    <a:lstStyle/>
                    <a:p>
                      <a:pPr marL="0" marR="0" lvl="0" indent="0" algn="l" rtl="0">
                        <a:spcBef>
                          <a:spcPts val="0"/>
                        </a:spcBef>
                        <a:spcAft>
                          <a:spcPts val="0"/>
                        </a:spcAft>
                        <a:buNone/>
                      </a:pPr>
                      <a:r>
                        <a:rPr lang="es-CL" sz="1600" b="0">
                          <a:solidFill>
                            <a:schemeClr val="dk1"/>
                          </a:solidFill>
                          <a:latin typeface="Calibri"/>
                          <a:ea typeface="Calibri"/>
                          <a:cs typeface="Calibri"/>
                          <a:sym typeface="Calibri"/>
                        </a:rPr>
                        <a:t>2) Identificar las condiciones previas o requisitos necesarios para el logro de la meta</a:t>
                      </a:r>
                      <a:endParaRPr sz="1600" b="0"/>
                    </a:p>
                  </a:txBody>
                  <a:tcPr marL="91450" marR="91450" marT="45725" marB="45725"/>
                </a:tc>
                <a:tc>
                  <a:txBody>
                    <a:bodyPr/>
                    <a:lstStyle/>
                    <a:p>
                      <a:pPr marL="0" marR="0" lvl="0" indent="0" algn="l" rtl="0">
                        <a:spcBef>
                          <a:spcPts val="0"/>
                        </a:spcBef>
                        <a:spcAft>
                          <a:spcPts val="0"/>
                        </a:spcAft>
                        <a:buNone/>
                      </a:pPr>
                      <a:r>
                        <a:rPr lang="es-CL" sz="1600">
                          <a:solidFill>
                            <a:schemeClr val="dk1"/>
                          </a:solidFill>
                          <a:latin typeface="Calibri"/>
                          <a:ea typeface="Calibri"/>
                          <a:cs typeface="Calibri"/>
                          <a:sym typeface="Calibri"/>
                        </a:rPr>
                        <a:t>7 de 12 planes, para medidas, pero no para objetivo.</a:t>
                      </a:r>
                      <a:endParaRPr/>
                    </a:p>
                    <a:p>
                      <a:pPr marL="0" marR="0" lvl="0" indent="0" algn="l" rtl="0">
                        <a:spcBef>
                          <a:spcPts val="0"/>
                        </a:spcBef>
                        <a:spcAft>
                          <a:spcPts val="0"/>
                        </a:spcAft>
                        <a:buNone/>
                      </a:pPr>
                      <a:r>
                        <a:rPr lang="es-CL" sz="1600">
                          <a:solidFill>
                            <a:schemeClr val="dk1"/>
                          </a:solidFill>
                          <a:latin typeface="Calibri"/>
                          <a:ea typeface="Calibri"/>
                          <a:cs typeface="Calibri"/>
                          <a:sym typeface="Calibri"/>
                        </a:rPr>
                        <a:t> </a:t>
                      </a:r>
                      <a:endParaRPr sz="1600"/>
                    </a:p>
                  </a:txBody>
                  <a:tcPr marL="91450" marR="91450" marT="45725" marB="45725"/>
                </a:tc>
                <a:extLst>
                  <a:ext uri="{0D108BD9-81ED-4DB2-BD59-A6C34878D82A}">
                    <a16:rowId xmlns:a16="http://schemas.microsoft.com/office/drawing/2014/main" val="10002"/>
                  </a:ext>
                </a:extLst>
              </a:tr>
              <a:tr h="402925">
                <a:tc>
                  <a:txBody>
                    <a:bodyPr/>
                    <a:lstStyle/>
                    <a:p>
                      <a:pPr marL="0" marR="0" lvl="0" indent="0" algn="l" rtl="0">
                        <a:spcBef>
                          <a:spcPts val="0"/>
                        </a:spcBef>
                        <a:spcAft>
                          <a:spcPts val="0"/>
                        </a:spcAft>
                        <a:buNone/>
                      </a:pPr>
                      <a:r>
                        <a:rPr lang="es-CL" sz="1600" b="0">
                          <a:solidFill>
                            <a:schemeClr val="dk1"/>
                          </a:solidFill>
                          <a:latin typeface="Calibri"/>
                          <a:ea typeface="Calibri"/>
                          <a:cs typeface="Calibri"/>
                          <a:sym typeface="Calibri"/>
                        </a:rPr>
                        <a:t>3) Identificar las suposiciones básicas que se tienen acerca del contexto</a:t>
                      </a:r>
                      <a:endParaRPr sz="1600" b="0"/>
                    </a:p>
                  </a:txBody>
                  <a:tcPr marL="91450" marR="91450" marT="45725" marB="45725"/>
                </a:tc>
                <a:tc>
                  <a:txBody>
                    <a:bodyPr/>
                    <a:lstStyle/>
                    <a:p>
                      <a:pPr marL="0" marR="0" lvl="0" indent="0" algn="l" rtl="0">
                        <a:spcBef>
                          <a:spcPts val="0"/>
                        </a:spcBef>
                        <a:spcAft>
                          <a:spcPts val="0"/>
                        </a:spcAft>
                        <a:buNone/>
                      </a:pPr>
                      <a:r>
                        <a:rPr lang="es-CL" sz="1600">
                          <a:solidFill>
                            <a:schemeClr val="dk1"/>
                          </a:solidFill>
                          <a:latin typeface="Calibri"/>
                          <a:ea typeface="Calibri"/>
                          <a:cs typeface="Calibri"/>
                          <a:sym typeface="Calibri"/>
                        </a:rPr>
                        <a:t>6 de 12 planes.</a:t>
                      </a:r>
                      <a:endParaRPr/>
                    </a:p>
                    <a:p>
                      <a:pPr marL="0" marR="0" lvl="0" indent="0" algn="l" rtl="0">
                        <a:lnSpc>
                          <a:spcPct val="100000"/>
                        </a:lnSpc>
                        <a:spcBef>
                          <a:spcPts val="0"/>
                        </a:spcBef>
                        <a:spcAft>
                          <a:spcPts val="0"/>
                        </a:spcAft>
                        <a:buClr>
                          <a:schemeClr val="dk1"/>
                        </a:buClr>
                        <a:buSzPts val="1400"/>
                        <a:buFont typeface="Calibri"/>
                        <a:buNone/>
                      </a:pPr>
                      <a:r>
                        <a:rPr lang="es-CL" sz="1400">
                          <a:solidFill>
                            <a:schemeClr val="dk1"/>
                          </a:solidFill>
                          <a:latin typeface="Calibri"/>
                          <a:ea typeface="Calibri"/>
                          <a:cs typeface="Calibri"/>
                          <a:sym typeface="Calibri"/>
                        </a:rPr>
                        <a:t>Existe una línea delgada entre condición o suposiciones, se usa indistintamente una u otra por los sectores. Se identifican en la justificación de la medida y en otras ocasiones como apartado de la ficha, en ocasiones referente a análisis de costos.</a:t>
                      </a:r>
                      <a:endParaRPr sz="1400"/>
                    </a:p>
                  </a:txBody>
                  <a:tcPr marL="91450" marR="91450" marT="45725" marB="45725"/>
                </a:tc>
                <a:extLst>
                  <a:ext uri="{0D108BD9-81ED-4DB2-BD59-A6C34878D82A}">
                    <a16:rowId xmlns:a16="http://schemas.microsoft.com/office/drawing/2014/main" val="10003"/>
                  </a:ext>
                </a:extLst>
              </a:tr>
              <a:tr h="370850">
                <a:tc>
                  <a:txBody>
                    <a:bodyPr/>
                    <a:lstStyle/>
                    <a:p>
                      <a:pPr marL="0" marR="0" lvl="0" indent="0" algn="l" rtl="0">
                        <a:spcBef>
                          <a:spcPts val="0"/>
                        </a:spcBef>
                        <a:spcAft>
                          <a:spcPts val="0"/>
                        </a:spcAft>
                        <a:buNone/>
                      </a:pPr>
                      <a:r>
                        <a:rPr lang="es-CL" sz="1600" b="0">
                          <a:solidFill>
                            <a:schemeClr val="dk1"/>
                          </a:solidFill>
                          <a:latin typeface="Calibri"/>
                          <a:ea typeface="Calibri"/>
                          <a:cs typeface="Calibri"/>
                          <a:sym typeface="Calibri"/>
                        </a:rPr>
                        <a:t>4) Identificar las intervenciones o medidas que se realizarán para lograr la meta</a:t>
                      </a:r>
                      <a:endParaRPr sz="1600" b="0"/>
                    </a:p>
                  </a:txBody>
                  <a:tcPr marL="91450" marR="91450" marT="45725" marB="45725"/>
                </a:tc>
                <a:tc>
                  <a:txBody>
                    <a:bodyPr/>
                    <a:lstStyle/>
                    <a:p>
                      <a:pPr marL="0" marR="0" lvl="0" indent="0" algn="l" rtl="0">
                        <a:spcBef>
                          <a:spcPts val="0"/>
                        </a:spcBef>
                        <a:spcAft>
                          <a:spcPts val="0"/>
                        </a:spcAft>
                        <a:buNone/>
                      </a:pPr>
                      <a:r>
                        <a:rPr lang="es-CL" sz="1600">
                          <a:solidFill>
                            <a:schemeClr val="dk1"/>
                          </a:solidFill>
                          <a:latin typeface="Calibri"/>
                          <a:ea typeface="Calibri"/>
                          <a:cs typeface="Calibri"/>
                          <a:sym typeface="Calibri"/>
                        </a:rPr>
                        <a:t>Se dan más bien a nivel de medida, donde las acciones constituyen el quehacer para cumplir la meta de la medida, difiriendo con lo propuesto por la teoría del cambio, que apunta cumplir la meta del objetivo.</a:t>
                      </a:r>
                      <a:endParaRPr sz="1600"/>
                    </a:p>
                  </a:txBody>
                  <a:tcPr marL="91450" marR="91450" marT="45725" marB="45725"/>
                </a:tc>
                <a:extLst>
                  <a:ext uri="{0D108BD9-81ED-4DB2-BD59-A6C34878D82A}">
                    <a16:rowId xmlns:a16="http://schemas.microsoft.com/office/drawing/2014/main" val="10004"/>
                  </a:ext>
                </a:extLst>
              </a:tr>
              <a:tr h="370850">
                <a:tc>
                  <a:txBody>
                    <a:bodyPr/>
                    <a:lstStyle/>
                    <a:p>
                      <a:pPr marL="0" marR="0" lvl="0" indent="0" algn="l" rtl="0">
                        <a:spcBef>
                          <a:spcPts val="0"/>
                        </a:spcBef>
                        <a:spcAft>
                          <a:spcPts val="0"/>
                        </a:spcAft>
                        <a:buNone/>
                      </a:pPr>
                      <a:r>
                        <a:rPr lang="es-CL" sz="1600" b="0">
                          <a:solidFill>
                            <a:schemeClr val="dk1"/>
                          </a:solidFill>
                          <a:latin typeface="Calibri"/>
                          <a:ea typeface="Calibri"/>
                          <a:cs typeface="Calibri"/>
                          <a:sym typeface="Calibri"/>
                        </a:rPr>
                        <a:t>5) Desarrollar indicadores para medir los resultados y evaluar el desempeño de cada medida </a:t>
                      </a:r>
                      <a:endParaRPr sz="1600" b="0"/>
                    </a:p>
                  </a:txBody>
                  <a:tcPr marL="91450" marR="91450" marT="45725" marB="45725"/>
                </a:tc>
                <a:tc>
                  <a:txBody>
                    <a:bodyPr/>
                    <a:lstStyle/>
                    <a:p>
                      <a:pPr marL="0" marR="0" lvl="0" indent="0" algn="l" rtl="0">
                        <a:spcBef>
                          <a:spcPts val="0"/>
                        </a:spcBef>
                        <a:spcAft>
                          <a:spcPts val="0"/>
                        </a:spcAft>
                        <a:buNone/>
                      </a:pPr>
                      <a:r>
                        <a:rPr lang="es-CL" sz="1600">
                          <a:solidFill>
                            <a:schemeClr val="dk1"/>
                          </a:solidFill>
                          <a:latin typeface="Calibri"/>
                          <a:ea typeface="Calibri"/>
                          <a:cs typeface="Calibri"/>
                          <a:sym typeface="Calibri"/>
                        </a:rPr>
                        <a:t>Todos los planes los presentan, pero a distinto nivel del plan y con distintas características que serán presentados en el siguiente informe en más detalle</a:t>
                      </a:r>
                      <a:endParaRPr sz="1400"/>
                    </a:p>
                  </a:txBody>
                  <a:tcPr marL="91450" marR="91450" marT="45725" marB="45725"/>
                </a:tc>
                <a:extLst>
                  <a:ext uri="{0D108BD9-81ED-4DB2-BD59-A6C34878D82A}">
                    <a16:rowId xmlns:a16="http://schemas.microsoft.com/office/drawing/2014/main" val="10005"/>
                  </a:ext>
                </a:extLst>
              </a:tr>
              <a:tr h="370850">
                <a:tc>
                  <a:txBody>
                    <a:bodyPr/>
                    <a:lstStyle/>
                    <a:p>
                      <a:pPr marL="0" marR="0" lvl="0" indent="0" algn="l" rtl="0">
                        <a:spcBef>
                          <a:spcPts val="0"/>
                        </a:spcBef>
                        <a:spcAft>
                          <a:spcPts val="0"/>
                        </a:spcAft>
                        <a:buNone/>
                      </a:pPr>
                      <a:r>
                        <a:rPr lang="es-CL" sz="1600" b="0">
                          <a:solidFill>
                            <a:schemeClr val="dk1"/>
                          </a:solidFill>
                          <a:latin typeface="Calibri"/>
                          <a:ea typeface="Calibri"/>
                          <a:cs typeface="Calibri"/>
                          <a:sym typeface="Calibri"/>
                        </a:rPr>
                        <a:t>6) Escribir una narrativa para explicar la lógica de las metas y objetivos, y las medidas asociadas a cada una</a:t>
                      </a:r>
                      <a:endParaRPr sz="1600" b="0"/>
                    </a:p>
                  </a:txBody>
                  <a:tcPr marL="91450" marR="91450" marT="45725" marB="45725"/>
                </a:tc>
                <a:tc>
                  <a:txBody>
                    <a:bodyPr/>
                    <a:lstStyle/>
                    <a:p>
                      <a:pPr marL="0" marR="0" lvl="0" indent="0" algn="l" rtl="0">
                        <a:spcBef>
                          <a:spcPts val="0"/>
                        </a:spcBef>
                        <a:spcAft>
                          <a:spcPts val="0"/>
                        </a:spcAft>
                        <a:buNone/>
                      </a:pPr>
                      <a:r>
                        <a:rPr lang="es-CL" sz="1600"/>
                        <a:t>Narrativas </a:t>
                      </a:r>
                      <a:r>
                        <a:rPr lang="es-CL" sz="1600">
                          <a:solidFill>
                            <a:schemeClr val="dk1"/>
                          </a:solidFill>
                          <a:latin typeface="Calibri"/>
                          <a:ea typeface="Calibri"/>
                          <a:cs typeface="Calibri"/>
                          <a:sym typeface="Calibri"/>
                        </a:rPr>
                        <a:t>disímiles: se encuentran en la justificación de la medida, como la estructura misma del plan. </a:t>
                      </a:r>
                      <a:endParaRPr/>
                    </a:p>
                    <a:p>
                      <a:pPr marL="0" marR="0" lvl="0" indent="0" algn="l" rtl="0">
                        <a:spcBef>
                          <a:spcPts val="0"/>
                        </a:spcBef>
                        <a:spcAft>
                          <a:spcPts val="0"/>
                        </a:spcAft>
                        <a:buNone/>
                      </a:pPr>
                      <a:r>
                        <a:rPr lang="es-CL" sz="1600">
                          <a:solidFill>
                            <a:schemeClr val="dk1"/>
                          </a:solidFill>
                          <a:latin typeface="Calibri"/>
                          <a:ea typeface="Calibri"/>
                          <a:cs typeface="Calibri"/>
                          <a:sym typeface="Calibri"/>
                        </a:rPr>
                        <a:t>6 PSA presentan (Turismo; Zona Costera; RRHH; Minería; Infraestructura; Ciudades) una muy buena justificación; </a:t>
                      </a:r>
                      <a:endParaRPr/>
                    </a:p>
                    <a:p>
                      <a:pPr marL="0" marR="0" lvl="0" indent="0" algn="l" rtl="0">
                        <a:spcBef>
                          <a:spcPts val="0"/>
                        </a:spcBef>
                        <a:spcAft>
                          <a:spcPts val="0"/>
                        </a:spcAft>
                        <a:buNone/>
                      </a:pPr>
                      <a:r>
                        <a:rPr lang="es-CL" sz="1600">
                          <a:solidFill>
                            <a:schemeClr val="dk1"/>
                          </a:solidFill>
                          <a:latin typeface="Calibri"/>
                          <a:ea typeface="Calibri"/>
                          <a:cs typeface="Calibri"/>
                          <a:sym typeface="Calibri"/>
                        </a:rPr>
                        <a:t>4 PSA (Pesca y acuicultura; Silvoagropecuario; Energía y Salud) cuentan con una justificación regular y/o con una estructura del plan confusa; y2 PSA (Biodiversidad y Transporte) se clasificaron con una justificación débil.</a:t>
                      </a:r>
                      <a:endParaRPr sz="1600"/>
                    </a:p>
                  </a:txBody>
                  <a:tcPr marL="91450" marR="91450" marT="45725" marB="45725"/>
                </a:tc>
                <a:extLst>
                  <a:ext uri="{0D108BD9-81ED-4DB2-BD59-A6C34878D82A}">
                    <a16:rowId xmlns:a16="http://schemas.microsoft.com/office/drawing/2014/main" val="10006"/>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3"/>
          <p:cNvSpPr txBox="1">
            <a:spLocks noGrp="1"/>
          </p:cNvSpPr>
          <p:nvPr>
            <p:ph type="body" idx="1"/>
          </p:nvPr>
        </p:nvSpPr>
        <p:spPr>
          <a:xfrm>
            <a:off x="831850" y="408393"/>
            <a:ext cx="7723753" cy="51838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B4581"/>
              </a:buClr>
              <a:buSzPct val="100000"/>
              <a:buNone/>
            </a:pPr>
            <a:r>
              <a:rPr lang="es-CL" dirty="0"/>
              <a:t>Objetivos del proyecto</a:t>
            </a:r>
            <a:endParaRPr dirty="0"/>
          </a:p>
        </p:txBody>
      </p:sp>
      <p:pic>
        <p:nvPicPr>
          <p:cNvPr id="59" name="Google Shape;59;p3"/>
          <p:cNvPicPr preferRelativeResize="0"/>
          <p:nvPr/>
        </p:nvPicPr>
        <p:blipFill rotWithShape="1">
          <a:blip r:embed="rId3">
            <a:alphaModFix/>
          </a:blip>
          <a:srcRect l="2768" t="1665"/>
          <a:stretch/>
        </p:blipFill>
        <p:spPr>
          <a:xfrm>
            <a:off x="9616859" y="285227"/>
            <a:ext cx="1935002" cy="2587336"/>
          </a:xfrm>
          <a:prstGeom prst="rect">
            <a:avLst/>
          </a:prstGeom>
          <a:noFill/>
          <a:ln>
            <a:noFill/>
          </a:ln>
        </p:spPr>
      </p:pic>
      <p:pic>
        <p:nvPicPr>
          <p:cNvPr id="60" name="Google Shape;60;p3"/>
          <p:cNvPicPr preferRelativeResize="0"/>
          <p:nvPr/>
        </p:nvPicPr>
        <p:blipFill rotWithShape="1">
          <a:blip r:embed="rId4">
            <a:alphaModFix/>
          </a:blip>
          <a:srcRect/>
          <a:stretch/>
        </p:blipFill>
        <p:spPr>
          <a:xfrm>
            <a:off x="9394894" y="3535866"/>
            <a:ext cx="2156297" cy="1172186"/>
          </a:xfrm>
          <a:prstGeom prst="rect">
            <a:avLst/>
          </a:prstGeom>
          <a:noFill/>
          <a:ln>
            <a:noFill/>
          </a:ln>
        </p:spPr>
      </p:pic>
      <p:pic>
        <p:nvPicPr>
          <p:cNvPr id="61" name="Google Shape;61;p3"/>
          <p:cNvPicPr preferRelativeResize="0"/>
          <p:nvPr/>
        </p:nvPicPr>
        <p:blipFill rotWithShape="1">
          <a:blip r:embed="rId5">
            <a:alphaModFix/>
          </a:blip>
          <a:srcRect l="1738" r="4935"/>
          <a:stretch/>
        </p:blipFill>
        <p:spPr>
          <a:xfrm>
            <a:off x="9177417" y="5266963"/>
            <a:ext cx="2927120" cy="947354"/>
          </a:xfrm>
          <a:prstGeom prst="rect">
            <a:avLst/>
          </a:prstGeom>
          <a:noFill/>
          <a:ln>
            <a:noFill/>
          </a:ln>
        </p:spPr>
      </p:pic>
      <p:sp>
        <p:nvSpPr>
          <p:cNvPr id="2" name="TextBox 1">
            <a:extLst>
              <a:ext uri="{FF2B5EF4-FFF2-40B4-BE49-F238E27FC236}">
                <a16:creationId xmlns:a16="http://schemas.microsoft.com/office/drawing/2014/main" id="{B33C84A0-D9AB-2151-FCA9-72C3A922DBAB}"/>
              </a:ext>
            </a:extLst>
          </p:cNvPr>
          <p:cNvSpPr txBox="1"/>
          <p:nvPr/>
        </p:nvSpPr>
        <p:spPr>
          <a:xfrm>
            <a:off x="349857" y="962108"/>
            <a:ext cx="8587409" cy="5678478"/>
          </a:xfrm>
          <a:prstGeom prst="rect">
            <a:avLst/>
          </a:prstGeom>
          <a:noFill/>
        </p:spPr>
        <p:txBody>
          <a:bodyPr wrap="square" rtlCol="0">
            <a:spAutoFit/>
          </a:bodyPr>
          <a:lstStyle/>
          <a:p>
            <a:r>
              <a:rPr lang="es-ES" sz="1650" dirty="0">
                <a:latin typeface="Calibri" panose="020F0502020204030204" pitchFamily="34" charset="0"/>
                <a:ea typeface="Calibri" panose="020F0502020204030204" pitchFamily="34" charset="0"/>
                <a:cs typeface="Calibri" panose="020F0502020204030204" pitchFamily="34" charset="0"/>
              </a:rPr>
              <a:t> 1.1. Analizar las medidas de los 12 planes sectoriales de adaptación desde la perspectiva de las directrices establecidas en el plan nacional de adaptación, especialmente en relación con su coherencia e identificando las principales brechas, evitando riesgos de mala adaptación. </a:t>
            </a:r>
          </a:p>
          <a:p>
            <a:endParaRPr lang="es-ES" sz="1650" dirty="0">
              <a:latin typeface="Calibri" panose="020F0502020204030204" pitchFamily="34" charset="0"/>
              <a:ea typeface="Calibri" panose="020F0502020204030204" pitchFamily="34" charset="0"/>
              <a:cs typeface="Calibri" panose="020F0502020204030204" pitchFamily="34" charset="0"/>
            </a:endParaRPr>
          </a:p>
          <a:p>
            <a:r>
              <a:rPr lang="es-ES" sz="1650" dirty="0">
                <a:latin typeface="Calibri" panose="020F0502020204030204" pitchFamily="34" charset="0"/>
                <a:ea typeface="Calibri" panose="020F0502020204030204" pitchFamily="34" charset="0"/>
                <a:cs typeface="Calibri" panose="020F0502020204030204" pitchFamily="34" charset="0"/>
              </a:rPr>
              <a:t>1.2. Analizar críticamente los objetivos y líneas estratégicas de los 12 planes sectoriales de adaptación, de acuerdo con la planificación estratégica indicada en la guía de planes sectoriales de adaptación, el plan nacional de adaptación y los objetivos globales de adaptación priorizados en la NDC 3.0. </a:t>
            </a:r>
          </a:p>
          <a:p>
            <a:endParaRPr lang="es-ES" sz="1650" dirty="0">
              <a:latin typeface="Calibri" panose="020F0502020204030204" pitchFamily="34" charset="0"/>
              <a:ea typeface="Calibri" panose="020F0502020204030204" pitchFamily="34" charset="0"/>
              <a:cs typeface="Calibri" panose="020F0502020204030204" pitchFamily="34" charset="0"/>
            </a:endParaRPr>
          </a:p>
          <a:p>
            <a:r>
              <a:rPr lang="es-ES" sz="1650" dirty="0">
                <a:latin typeface="Calibri" panose="020F0502020204030204" pitchFamily="34" charset="0"/>
                <a:ea typeface="Calibri" panose="020F0502020204030204" pitchFamily="34" charset="0"/>
                <a:cs typeface="Calibri" panose="020F0502020204030204" pitchFamily="34" charset="0"/>
              </a:rPr>
              <a:t>1.3. Proponer indicadores de resiliencia y/o adaptación, intersectoriales que consideren la seguridad hídrica, la seguridad alimentaria, la infraestructura resiliente, la salud, la conservación de la naturaleza, entre otros para los objetivos de NDC 3.0. </a:t>
            </a:r>
          </a:p>
          <a:p>
            <a:endParaRPr lang="es-ES" sz="1650" dirty="0">
              <a:latin typeface="Calibri" panose="020F0502020204030204" pitchFamily="34" charset="0"/>
              <a:ea typeface="Calibri" panose="020F0502020204030204" pitchFamily="34" charset="0"/>
              <a:cs typeface="Calibri" panose="020F0502020204030204" pitchFamily="34" charset="0"/>
            </a:endParaRPr>
          </a:p>
          <a:p>
            <a:r>
              <a:rPr lang="es-ES" sz="1650" dirty="0">
                <a:latin typeface="Calibri" panose="020F0502020204030204" pitchFamily="34" charset="0"/>
                <a:ea typeface="Calibri" panose="020F0502020204030204" pitchFamily="34" charset="0"/>
                <a:cs typeface="Calibri" panose="020F0502020204030204" pitchFamily="34" charset="0"/>
              </a:rPr>
              <a:t>1.4. Proponer objetivos de adaptación para la nueva Estrategia Climática de Largo Plazo (ECLP) en línea con la NDC 3.0. </a:t>
            </a:r>
          </a:p>
          <a:p>
            <a:endParaRPr lang="es-ES" sz="1650" dirty="0">
              <a:latin typeface="Calibri" panose="020F0502020204030204" pitchFamily="34" charset="0"/>
              <a:ea typeface="Calibri" panose="020F0502020204030204" pitchFamily="34" charset="0"/>
              <a:cs typeface="Calibri" panose="020F0502020204030204" pitchFamily="34" charset="0"/>
            </a:endParaRPr>
          </a:p>
          <a:p>
            <a:r>
              <a:rPr lang="es-ES" sz="1650" dirty="0">
                <a:latin typeface="Calibri" panose="020F0502020204030204" pitchFamily="34" charset="0"/>
                <a:ea typeface="Calibri" panose="020F0502020204030204" pitchFamily="34" charset="0"/>
                <a:cs typeface="Calibri" panose="020F0502020204030204" pitchFamily="34" charset="0"/>
              </a:rPr>
              <a:t>1.5. Proponer un mecanismo de monitoreo y evaluación para las metas de adaptación de la NDC 3.0. </a:t>
            </a:r>
          </a:p>
          <a:p>
            <a:endParaRPr lang="es-ES" sz="1650" dirty="0">
              <a:latin typeface="Calibri" panose="020F0502020204030204" pitchFamily="34" charset="0"/>
              <a:ea typeface="Calibri" panose="020F0502020204030204" pitchFamily="34" charset="0"/>
              <a:cs typeface="Calibri" panose="020F0502020204030204" pitchFamily="34" charset="0"/>
            </a:endParaRPr>
          </a:p>
          <a:p>
            <a:r>
              <a:rPr lang="es-ES" sz="1650" dirty="0">
                <a:latin typeface="Calibri" panose="020F0502020204030204" pitchFamily="34" charset="0"/>
                <a:ea typeface="Calibri" panose="020F0502020204030204" pitchFamily="34" charset="0"/>
                <a:cs typeface="Calibri" panose="020F0502020204030204" pitchFamily="34" charset="0"/>
              </a:rPr>
              <a:t>1.6. Avanzar en un piloto del sistema de monitoreo de los planes sectoriales de adaptación al cambio climático y la NDC 3.0 que permita la transparencia en la presentación de informes sobre los avances en materia de adaptación en Chile. </a:t>
            </a:r>
            <a:endParaRPr lang="en-GB" sz="1650" dirty="0">
              <a:latin typeface="Calibri" panose="020F0502020204030204" pitchFamily="34" charset="0"/>
              <a:ea typeface="Calibri" panose="020F0502020204030204" pitchFamily="34" charset="0"/>
              <a:cs typeface="Calibri" panose="020F0502020204030204" pitchFamily="34" charset="0"/>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4"/>
          <p:cNvSpPr txBox="1">
            <a:spLocks noGrp="1"/>
          </p:cNvSpPr>
          <p:nvPr>
            <p:ph type="body" idx="1"/>
          </p:nvPr>
        </p:nvSpPr>
        <p:spPr>
          <a:xfrm>
            <a:off x="1332811" y="430573"/>
            <a:ext cx="10515600" cy="51838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B4581"/>
              </a:buClr>
              <a:buSzPct val="100000"/>
              <a:buNone/>
            </a:pPr>
            <a:r>
              <a:rPr lang="es-CL"/>
              <a:t>Contenido del estudio</a:t>
            </a:r>
            <a:endParaRPr/>
          </a:p>
        </p:txBody>
      </p:sp>
      <p:grpSp>
        <p:nvGrpSpPr>
          <p:cNvPr id="68" name="Google Shape;68;p4"/>
          <p:cNvGrpSpPr/>
          <p:nvPr/>
        </p:nvGrpSpPr>
        <p:grpSpPr>
          <a:xfrm>
            <a:off x="1332811" y="1144029"/>
            <a:ext cx="9513677" cy="5413540"/>
            <a:chOff x="0" y="2563"/>
            <a:chExt cx="9513677" cy="5413540"/>
          </a:xfrm>
        </p:grpSpPr>
        <p:sp>
          <p:nvSpPr>
            <p:cNvPr id="69" name="Google Shape;69;p4"/>
            <p:cNvSpPr/>
            <p:nvPr/>
          </p:nvSpPr>
          <p:spPr>
            <a:xfrm>
              <a:off x="0" y="4787718"/>
              <a:ext cx="9513677" cy="628385"/>
            </a:xfrm>
            <a:prstGeom prst="rect">
              <a:avLst/>
            </a:prstGeom>
            <a:solidFill>
              <a:schemeClr val="accent1"/>
            </a:solidFill>
            <a:ln w="28575" cap="flat" cmpd="sng">
              <a:solidFill>
                <a:srgbClr val="0C45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70;p4"/>
            <p:cNvSpPr txBox="1"/>
            <p:nvPr/>
          </p:nvSpPr>
          <p:spPr>
            <a:xfrm>
              <a:off x="0" y="4787718"/>
              <a:ext cx="9513677" cy="628385"/>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s-CL" sz="2200" b="1" i="0" u="none" strike="noStrike" cap="none">
                  <a:solidFill>
                    <a:schemeClr val="lt1"/>
                  </a:solidFill>
                  <a:latin typeface="Calibri"/>
                  <a:ea typeface="Calibri"/>
                  <a:cs typeface="Calibri"/>
                  <a:sym typeface="Calibri"/>
                </a:rPr>
                <a:t>4. Reflexiones y recomendaciones</a:t>
              </a:r>
              <a:endParaRPr sz="2200" b="0" i="0" u="none" strike="noStrike" cap="none">
                <a:solidFill>
                  <a:schemeClr val="lt1"/>
                </a:solidFill>
                <a:latin typeface="Calibri"/>
                <a:ea typeface="Calibri"/>
                <a:cs typeface="Calibri"/>
                <a:sym typeface="Calibri"/>
              </a:endParaRPr>
            </a:p>
          </p:txBody>
        </p:sp>
        <p:sp>
          <p:nvSpPr>
            <p:cNvPr id="71" name="Google Shape;71;p4"/>
            <p:cNvSpPr/>
            <p:nvPr/>
          </p:nvSpPr>
          <p:spPr>
            <a:xfrm rot="10800000">
              <a:off x="0" y="3830687"/>
              <a:ext cx="9513677" cy="966456"/>
            </a:xfrm>
            <a:prstGeom prst="upArrowCallout">
              <a:avLst>
                <a:gd name="adj1" fmla="val 25000"/>
                <a:gd name="adj2" fmla="val 25000"/>
                <a:gd name="adj3" fmla="val 25000"/>
                <a:gd name="adj4" fmla="val 64977"/>
              </a:avLst>
            </a:prstGeom>
            <a:noFill/>
            <a:ln w="28575" cap="flat" cmpd="sng">
              <a:solidFill>
                <a:srgbClr val="0C45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72;p4"/>
            <p:cNvSpPr txBox="1"/>
            <p:nvPr/>
          </p:nvSpPr>
          <p:spPr>
            <a:xfrm>
              <a:off x="0" y="3830687"/>
              <a:ext cx="9513677" cy="627974"/>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accent5"/>
                </a:buClr>
                <a:buSzPts val="2200"/>
                <a:buFont typeface="Calibri"/>
                <a:buNone/>
              </a:pPr>
              <a:r>
                <a:rPr lang="es-CL" sz="2200" b="1" i="0" u="none" strike="noStrike" cap="none">
                  <a:solidFill>
                    <a:schemeClr val="accent5"/>
                  </a:solidFill>
                  <a:latin typeface="Calibri"/>
                  <a:ea typeface="Calibri"/>
                  <a:cs typeface="Calibri"/>
                  <a:sym typeface="Calibri"/>
                </a:rPr>
                <a:t>3. Medidas de los 12 planes sectoriales de adaptación</a:t>
              </a:r>
              <a:endParaRPr sz="2200" b="0" i="0" u="none" strike="noStrike" cap="none">
                <a:solidFill>
                  <a:srgbClr val="0C4581"/>
                </a:solidFill>
                <a:latin typeface="Calibri"/>
                <a:ea typeface="Calibri"/>
                <a:cs typeface="Calibri"/>
                <a:sym typeface="Calibri"/>
              </a:endParaRPr>
            </a:p>
          </p:txBody>
        </p:sp>
        <p:sp>
          <p:nvSpPr>
            <p:cNvPr id="73" name="Google Shape;73;p4"/>
            <p:cNvSpPr/>
            <p:nvPr/>
          </p:nvSpPr>
          <p:spPr>
            <a:xfrm rot="10800000">
              <a:off x="0" y="2873656"/>
              <a:ext cx="9513677" cy="966456"/>
            </a:xfrm>
            <a:prstGeom prst="upArrowCallout">
              <a:avLst>
                <a:gd name="adj1" fmla="val 25000"/>
                <a:gd name="adj2" fmla="val 25000"/>
                <a:gd name="adj3" fmla="val 25000"/>
                <a:gd name="adj4" fmla="val 64977"/>
              </a:avLst>
            </a:prstGeom>
            <a:noFill/>
            <a:ln w="28575" cap="flat" cmpd="sng">
              <a:solidFill>
                <a:srgbClr val="0C45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74;p4"/>
            <p:cNvSpPr txBox="1"/>
            <p:nvPr/>
          </p:nvSpPr>
          <p:spPr>
            <a:xfrm>
              <a:off x="0" y="2873656"/>
              <a:ext cx="9513677" cy="627974"/>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accent5"/>
                </a:buClr>
                <a:buSzPts val="2200"/>
                <a:buFont typeface="Calibri"/>
                <a:buNone/>
              </a:pPr>
              <a:r>
                <a:rPr lang="es-CL" sz="2200" b="1" i="0" u="none" strike="noStrike" cap="none">
                  <a:solidFill>
                    <a:schemeClr val="accent5"/>
                  </a:solidFill>
                  <a:latin typeface="Calibri"/>
                  <a:ea typeface="Calibri"/>
                  <a:cs typeface="Calibri"/>
                  <a:sym typeface="Calibri"/>
                </a:rPr>
                <a:t>2. Estructura de los 12 planes sectoriales de adaptación</a:t>
              </a:r>
              <a:endParaRPr sz="2200" b="0" i="0" u="none" strike="noStrike" cap="none">
                <a:solidFill>
                  <a:srgbClr val="0C4581"/>
                </a:solidFill>
                <a:latin typeface="Calibri"/>
                <a:ea typeface="Calibri"/>
                <a:cs typeface="Calibri"/>
                <a:sym typeface="Calibri"/>
              </a:endParaRPr>
            </a:p>
          </p:txBody>
        </p:sp>
        <p:sp>
          <p:nvSpPr>
            <p:cNvPr id="75" name="Google Shape;75;p4"/>
            <p:cNvSpPr/>
            <p:nvPr/>
          </p:nvSpPr>
          <p:spPr>
            <a:xfrm rot="10800000">
              <a:off x="0" y="1916625"/>
              <a:ext cx="9513677" cy="966456"/>
            </a:xfrm>
            <a:prstGeom prst="upArrowCallout">
              <a:avLst>
                <a:gd name="adj1" fmla="val 25000"/>
                <a:gd name="adj2" fmla="val 25000"/>
                <a:gd name="adj3" fmla="val 25000"/>
                <a:gd name="adj4" fmla="val 64977"/>
              </a:avLst>
            </a:prstGeom>
            <a:noFill/>
            <a:ln w="28575" cap="flat" cmpd="sng">
              <a:solidFill>
                <a:srgbClr val="0C45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4"/>
            <p:cNvSpPr txBox="1"/>
            <p:nvPr/>
          </p:nvSpPr>
          <p:spPr>
            <a:xfrm>
              <a:off x="0" y="1916625"/>
              <a:ext cx="9513677" cy="627974"/>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rgbClr val="5B9BD5"/>
                </a:buClr>
                <a:buSzPts val="2200"/>
                <a:buFont typeface="Calibri"/>
                <a:buNone/>
              </a:pPr>
              <a:r>
                <a:rPr lang="es-CL" sz="2200" b="1" i="0" u="none" strike="noStrike" cap="none">
                  <a:solidFill>
                    <a:srgbClr val="5B9BD5"/>
                  </a:solidFill>
                  <a:latin typeface="Calibri"/>
                  <a:ea typeface="Calibri"/>
                  <a:cs typeface="Calibri"/>
                  <a:sym typeface="Calibri"/>
                </a:rPr>
                <a:t>1. Contenidos mínimos</a:t>
              </a:r>
              <a:r>
                <a:rPr lang="es-CL" sz="2200" b="1" i="0" u="none" strike="noStrike" cap="none">
                  <a:solidFill>
                    <a:srgbClr val="C00000"/>
                  </a:solidFill>
                  <a:latin typeface="Calibri"/>
                  <a:ea typeface="Calibri"/>
                  <a:cs typeface="Calibri"/>
                  <a:sym typeface="Calibri"/>
                </a:rPr>
                <a:t> </a:t>
              </a:r>
              <a:r>
                <a:rPr lang="es-CL" sz="2200" b="1" i="0" u="none" strike="noStrike" cap="none">
                  <a:solidFill>
                    <a:srgbClr val="5B9BD5"/>
                  </a:solidFill>
                  <a:latin typeface="Calibri"/>
                  <a:ea typeface="Calibri"/>
                  <a:cs typeface="Calibri"/>
                  <a:sym typeface="Calibri"/>
                </a:rPr>
                <a:t>de los 12 planes sectoriales de adaptación</a:t>
              </a:r>
              <a:endParaRPr sz="2200" b="1" i="0" u="none" strike="noStrike" cap="none">
                <a:solidFill>
                  <a:srgbClr val="5B9BD5"/>
                </a:solidFill>
                <a:latin typeface="Calibri"/>
                <a:ea typeface="Calibri"/>
                <a:cs typeface="Calibri"/>
                <a:sym typeface="Calibri"/>
              </a:endParaRPr>
            </a:p>
          </p:txBody>
        </p:sp>
        <p:sp>
          <p:nvSpPr>
            <p:cNvPr id="77" name="Google Shape;77;p4"/>
            <p:cNvSpPr/>
            <p:nvPr/>
          </p:nvSpPr>
          <p:spPr>
            <a:xfrm rot="10800000">
              <a:off x="0" y="959594"/>
              <a:ext cx="9513677" cy="966456"/>
            </a:xfrm>
            <a:prstGeom prst="upArrowCallout">
              <a:avLst>
                <a:gd name="adj1" fmla="val 25000"/>
                <a:gd name="adj2" fmla="val 25000"/>
                <a:gd name="adj3" fmla="val 25000"/>
                <a:gd name="adj4" fmla="val 64977"/>
              </a:avLst>
            </a:prstGeom>
            <a:solidFill>
              <a:schemeClr val="accent1"/>
            </a:solidFill>
            <a:ln w="28575" cap="flat" cmpd="sng">
              <a:solidFill>
                <a:srgbClr val="0C45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4"/>
            <p:cNvSpPr txBox="1"/>
            <p:nvPr/>
          </p:nvSpPr>
          <p:spPr>
            <a:xfrm>
              <a:off x="0" y="959594"/>
              <a:ext cx="9513677" cy="627974"/>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lt1"/>
                </a:buClr>
                <a:buSzPts val="2200"/>
                <a:buFont typeface="Calibri"/>
                <a:buNone/>
              </a:pPr>
              <a:r>
                <a:rPr lang="es-CL" sz="2200" b="1" i="0" u="none" strike="noStrike" cap="none">
                  <a:solidFill>
                    <a:schemeClr val="lt1"/>
                  </a:solidFill>
                  <a:latin typeface="Calibri"/>
                  <a:ea typeface="Calibri"/>
                  <a:cs typeface="Calibri"/>
                  <a:sym typeface="Calibri"/>
                </a:rPr>
                <a:t>Análisis 12 PSA</a:t>
              </a:r>
              <a:endParaRPr/>
            </a:p>
          </p:txBody>
        </p:sp>
        <p:sp>
          <p:nvSpPr>
            <p:cNvPr id="79" name="Google Shape;79;p4"/>
            <p:cNvSpPr/>
            <p:nvPr/>
          </p:nvSpPr>
          <p:spPr>
            <a:xfrm rot="10800000">
              <a:off x="0" y="2563"/>
              <a:ext cx="9513677" cy="966456"/>
            </a:xfrm>
            <a:prstGeom prst="upArrowCallout">
              <a:avLst>
                <a:gd name="adj1" fmla="val 25000"/>
                <a:gd name="adj2" fmla="val 25000"/>
                <a:gd name="adj3" fmla="val 25000"/>
                <a:gd name="adj4" fmla="val 64977"/>
              </a:avLst>
            </a:prstGeom>
            <a:solidFill>
              <a:schemeClr val="accent1"/>
            </a:solidFill>
            <a:ln w="28575" cap="flat" cmpd="sng">
              <a:solidFill>
                <a:srgbClr val="0C45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4"/>
            <p:cNvSpPr txBox="1"/>
            <p:nvPr/>
          </p:nvSpPr>
          <p:spPr>
            <a:xfrm>
              <a:off x="0" y="2563"/>
              <a:ext cx="9513677" cy="627974"/>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CL" sz="2400" b="1" i="0" u="none" strike="noStrike" cap="none">
                  <a:solidFill>
                    <a:schemeClr val="lt1"/>
                  </a:solidFill>
                  <a:latin typeface="Calibri"/>
                  <a:ea typeface="Calibri"/>
                  <a:cs typeface="Calibri"/>
                  <a:sym typeface="Calibri"/>
                </a:rPr>
                <a:t>Introducción</a:t>
              </a:r>
              <a:endParaRPr sz="23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Shape 84"/>
        <p:cNvGrpSpPr/>
        <p:nvPr/>
      </p:nvGrpSpPr>
      <p:grpSpPr>
        <a:xfrm>
          <a:off x="0" y="0"/>
          <a:ext cx="0" cy="0"/>
          <a:chOff x="0" y="0"/>
          <a:chExt cx="0" cy="0"/>
        </a:xfrm>
      </p:grpSpPr>
      <p:sp>
        <p:nvSpPr>
          <p:cNvPr id="85" name="Google Shape;85;p5"/>
          <p:cNvSpPr txBox="1">
            <a:spLocks noGrp="1"/>
          </p:cNvSpPr>
          <p:nvPr>
            <p:ph type="body" idx="1"/>
          </p:nvPr>
        </p:nvSpPr>
        <p:spPr>
          <a:xfrm>
            <a:off x="756349" y="297867"/>
            <a:ext cx="10515600" cy="518388"/>
          </a:xfrm>
          <a:prstGeom prst="rect">
            <a:avLst/>
          </a:prstGeom>
          <a:noFill/>
          <a:ln>
            <a:noFill/>
          </a:ln>
        </p:spPr>
        <p:txBody>
          <a:bodyPr spcFirstLastPara="1" wrap="square" lIns="91425" tIns="45700" rIns="91425" bIns="45700" anchor="t" anchorCtr="0">
            <a:normAutofit fontScale="92500" lnSpcReduction="20000"/>
          </a:bodyPr>
          <a:lstStyle/>
          <a:p>
            <a:pPr marL="0" lvl="0" indent="0" algn="l" rtl="0">
              <a:lnSpc>
                <a:spcPct val="90000"/>
              </a:lnSpc>
              <a:spcBef>
                <a:spcPts val="0"/>
              </a:spcBef>
              <a:spcAft>
                <a:spcPts val="0"/>
              </a:spcAft>
              <a:buClr>
                <a:srgbClr val="0B4581"/>
              </a:buClr>
              <a:buSzPct val="100000"/>
              <a:buNone/>
            </a:pPr>
            <a:r>
              <a:rPr lang="es-CL"/>
              <a:t>Resultados</a:t>
            </a:r>
            <a:endParaRPr/>
          </a:p>
        </p:txBody>
      </p:sp>
      <p:grpSp>
        <p:nvGrpSpPr>
          <p:cNvPr id="86" name="Google Shape;86;p5"/>
          <p:cNvGrpSpPr/>
          <p:nvPr/>
        </p:nvGrpSpPr>
        <p:grpSpPr>
          <a:xfrm>
            <a:off x="1332811" y="1144056"/>
            <a:ext cx="9513677" cy="5413485"/>
            <a:chOff x="0" y="2590"/>
            <a:chExt cx="9513677" cy="5413485"/>
          </a:xfrm>
        </p:grpSpPr>
        <p:sp>
          <p:nvSpPr>
            <p:cNvPr id="87" name="Google Shape;87;p5"/>
            <p:cNvSpPr/>
            <p:nvPr/>
          </p:nvSpPr>
          <p:spPr>
            <a:xfrm>
              <a:off x="0" y="4652753"/>
              <a:ext cx="9513677" cy="763322"/>
            </a:xfrm>
            <a:prstGeom prst="rect">
              <a:avLst/>
            </a:prstGeom>
            <a:solidFill>
              <a:schemeClr val="lt1"/>
            </a:solidFill>
            <a:ln w="28575" cap="flat" cmpd="sng">
              <a:solidFill>
                <a:srgbClr val="0C45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88;p5"/>
            <p:cNvSpPr txBox="1"/>
            <p:nvPr/>
          </p:nvSpPr>
          <p:spPr>
            <a:xfrm>
              <a:off x="0" y="4652753"/>
              <a:ext cx="9513677" cy="763322"/>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accent5"/>
                </a:buClr>
                <a:buSzPts val="2200"/>
                <a:buFont typeface="Calibri"/>
                <a:buNone/>
              </a:pPr>
              <a:r>
                <a:rPr lang="es-CL" sz="2200" b="0" i="0" u="none" strike="noStrike" cap="none">
                  <a:solidFill>
                    <a:schemeClr val="accent5"/>
                  </a:solidFill>
                  <a:latin typeface="Calibri"/>
                  <a:ea typeface="Calibri"/>
                  <a:cs typeface="Calibri"/>
                  <a:sym typeface="Calibri"/>
                </a:rPr>
                <a:t>1.4 Consideraciones para evitar la Maladaptación</a:t>
              </a:r>
              <a:endParaRPr sz="2200" b="0" i="0" u="none" strike="noStrike" cap="none">
                <a:solidFill>
                  <a:schemeClr val="lt1"/>
                </a:solidFill>
                <a:latin typeface="Calibri"/>
                <a:ea typeface="Calibri"/>
                <a:cs typeface="Calibri"/>
                <a:sym typeface="Calibri"/>
              </a:endParaRPr>
            </a:p>
          </p:txBody>
        </p:sp>
        <p:sp>
          <p:nvSpPr>
            <p:cNvPr id="89" name="Google Shape;89;p5"/>
            <p:cNvSpPr/>
            <p:nvPr/>
          </p:nvSpPr>
          <p:spPr>
            <a:xfrm rot="10800000">
              <a:off x="0" y="3490212"/>
              <a:ext cx="9513677" cy="1173990"/>
            </a:xfrm>
            <a:prstGeom prst="upArrowCallout">
              <a:avLst>
                <a:gd name="adj1" fmla="val 25000"/>
                <a:gd name="adj2" fmla="val 25000"/>
                <a:gd name="adj3" fmla="val 25000"/>
                <a:gd name="adj4" fmla="val 64977"/>
              </a:avLst>
            </a:prstGeom>
            <a:noFill/>
            <a:ln w="28575" cap="flat" cmpd="sng">
              <a:solidFill>
                <a:srgbClr val="0C45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5"/>
            <p:cNvSpPr txBox="1"/>
            <p:nvPr/>
          </p:nvSpPr>
          <p:spPr>
            <a:xfrm>
              <a:off x="0" y="3490212"/>
              <a:ext cx="9513677" cy="762823"/>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accent5"/>
                </a:buClr>
                <a:buSzPts val="2200"/>
                <a:buFont typeface="Calibri"/>
                <a:buNone/>
              </a:pPr>
              <a:r>
                <a:rPr lang="es-CL" sz="2200" b="0" i="0" u="none" strike="noStrike" cap="none">
                  <a:solidFill>
                    <a:schemeClr val="accent5"/>
                  </a:solidFill>
                  <a:latin typeface="Calibri"/>
                  <a:ea typeface="Calibri"/>
                  <a:cs typeface="Calibri"/>
                  <a:sym typeface="Calibri"/>
                </a:rPr>
                <a:t>1.3 Identificación y evaluación de vulnerabilidades (sensibilidad) consideradas y relación con medidas y acciones del plan</a:t>
              </a:r>
              <a:endParaRPr sz="2200" b="0" i="0" u="none" strike="noStrike" cap="none">
                <a:solidFill>
                  <a:srgbClr val="0C4581"/>
                </a:solidFill>
                <a:latin typeface="Calibri"/>
                <a:ea typeface="Calibri"/>
                <a:cs typeface="Calibri"/>
                <a:sym typeface="Calibri"/>
              </a:endParaRPr>
            </a:p>
          </p:txBody>
        </p:sp>
        <p:sp>
          <p:nvSpPr>
            <p:cNvPr id="91" name="Google Shape;91;p5"/>
            <p:cNvSpPr/>
            <p:nvPr/>
          </p:nvSpPr>
          <p:spPr>
            <a:xfrm rot="10800000">
              <a:off x="0" y="2327672"/>
              <a:ext cx="9513677" cy="1173990"/>
            </a:xfrm>
            <a:prstGeom prst="upArrowCallout">
              <a:avLst>
                <a:gd name="adj1" fmla="val 25000"/>
                <a:gd name="adj2" fmla="val 25000"/>
                <a:gd name="adj3" fmla="val 25000"/>
                <a:gd name="adj4" fmla="val 64977"/>
              </a:avLst>
            </a:prstGeom>
            <a:noFill/>
            <a:ln w="28575" cap="flat" cmpd="sng">
              <a:solidFill>
                <a:srgbClr val="0C45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92;p5"/>
            <p:cNvSpPr txBox="1"/>
            <p:nvPr/>
          </p:nvSpPr>
          <p:spPr>
            <a:xfrm>
              <a:off x="0" y="2327672"/>
              <a:ext cx="9513677" cy="762823"/>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accent5"/>
                </a:buClr>
                <a:buSzPts val="2200"/>
                <a:buFont typeface="Calibri"/>
                <a:buNone/>
              </a:pPr>
              <a:r>
                <a:rPr lang="es-CL" sz="2200" b="0" i="0" u="none" strike="noStrike" cap="none">
                  <a:solidFill>
                    <a:schemeClr val="accent5"/>
                  </a:solidFill>
                  <a:latin typeface="Calibri"/>
                  <a:ea typeface="Calibri"/>
                  <a:cs typeface="Calibri"/>
                  <a:sym typeface="Calibri"/>
                </a:rPr>
                <a:t>1.2 Tipo de amenazas consideradas y relación con medidas y acciones del plan</a:t>
              </a:r>
              <a:endParaRPr sz="2200" b="0" i="0" u="none" strike="noStrike" cap="none">
                <a:solidFill>
                  <a:srgbClr val="0C4581"/>
                </a:solidFill>
                <a:latin typeface="Calibri"/>
                <a:ea typeface="Calibri"/>
                <a:cs typeface="Calibri"/>
                <a:sym typeface="Calibri"/>
              </a:endParaRPr>
            </a:p>
          </p:txBody>
        </p:sp>
        <p:sp>
          <p:nvSpPr>
            <p:cNvPr id="93" name="Google Shape;93;p5"/>
            <p:cNvSpPr/>
            <p:nvPr/>
          </p:nvSpPr>
          <p:spPr>
            <a:xfrm rot="10800000">
              <a:off x="0" y="1165131"/>
              <a:ext cx="9513677" cy="1173990"/>
            </a:xfrm>
            <a:prstGeom prst="upArrowCallout">
              <a:avLst>
                <a:gd name="adj1" fmla="val 25000"/>
                <a:gd name="adj2" fmla="val 25000"/>
                <a:gd name="adj3" fmla="val 25000"/>
                <a:gd name="adj4" fmla="val 64977"/>
              </a:avLst>
            </a:prstGeom>
            <a:noFill/>
            <a:ln w="28575" cap="flat" cmpd="sng">
              <a:solidFill>
                <a:srgbClr val="0C4581"/>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5"/>
            <p:cNvSpPr txBox="1"/>
            <p:nvPr/>
          </p:nvSpPr>
          <p:spPr>
            <a:xfrm>
              <a:off x="0" y="1165131"/>
              <a:ext cx="9513677" cy="762823"/>
            </a:xfrm>
            <a:prstGeom prst="rect">
              <a:avLst/>
            </a:prstGeom>
            <a:noFill/>
            <a:ln>
              <a:noFill/>
            </a:ln>
          </p:spPr>
          <p:txBody>
            <a:bodyPr spcFirstLastPara="1" wrap="square" lIns="156450" tIns="156450" rIns="156450" bIns="156450" anchor="ctr" anchorCtr="0">
              <a:noAutofit/>
            </a:bodyPr>
            <a:lstStyle/>
            <a:p>
              <a:pPr marL="0" marR="0" lvl="0" indent="0" algn="ctr" rtl="0">
                <a:lnSpc>
                  <a:spcPct val="90000"/>
                </a:lnSpc>
                <a:spcBef>
                  <a:spcPts val="0"/>
                </a:spcBef>
                <a:spcAft>
                  <a:spcPts val="0"/>
                </a:spcAft>
                <a:buClr>
                  <a:schemeClr val="accent5"/>
                </a:buClr>
                <a:buSzPts val="2200"/>
                <a:buFont typeface="Calibri"/>
                <a:buNone/>
              </a:pPr>
              <a:r>
                <a:rPr lang="es-CL" sz="2200" b="0" i="0" u="none" strike="noStrike" cap="none">
                  <a:solidFill>
                    <a:schemeClr val="accent5"/>
                  </a:solidFill>
                  <a:latin typeface="Calibri"/>
                  <a:ea typeface="Calibri"/>
                  <a:cs typeface="Calibri"/>
                  <a:sym typeface="Calibri"/>
                </a:rPr>
                <a:t>1.1 Identificación y evaluación de impactos específicos presentes y futuros por plan</a:t>
              </a:r>
              <a:endParaRPr sz="2200" b="1" i="0" u="none" strike="noStrike" cap="none">
                <a:solidFill>
                  <a:srgbClr val="5B9BD5"/>
                </a:solidFill>
                <a:latin typeface="Calibri"/>
                <a:ea typeface="Calibri"/>
                <a:cs typeface="Calibri"/>
                <a:sym typeface="Calibri"/>
              </a:endParaRPr>
            </a:p>
          </p:txBody>
        </p:sp>
        <p:sp>
          <p:nvSpPr>
            <p:cNvPr id="95" name="Google Shape;95;p5"/>
            <p:cNvSpPr/>
            <p:nvPr/>
          </p:nvSpPr>
          <p:spPr>
            <a:xfrm rot="10800000">
              <a:off x="0" y="2590"/>
              <a:ext cx="9513677" cy="1173990"/>
            </a:xfrm>
            <a:prstGeom prst="upArrowCallout">
              <a:avLst>
                <a:gd name="adj1" fmla="val 25000"/>
                <a:gd name="adj2" fmla="val 25000"/>
                <a:gd name="adj3" fmla="val 25000"/>
                <a:gd name="adj4" fmla="val 64977"/>
              </a:avLst>
            </a:prstGeom>
            <a:solidFill>
              <a:schemeClr val="accent1"/>
            </a:solidFill>
            <a:ln w="28575" cap="flat" cmpd="sng">
              <a:solidFill>
                <a:srgbClr val="0C458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96;p5"/>
            <p:cNvSpPr txBox="1"/>
            <p:nvPr/>
          </p:nvSpPr>
          <p:spPr>
            <a:xfrm>
              <a:off x="0" y="2590"/>
              <a:ext cx="9513677" cy="762823"/>
            </a:xfrm>
            <a:prstGeom prst="rect">
              <a:avLst/>
            </a:prstGeom>
            <a:noFill/>
            <a:ln>
              <a:noFill/>
            </a:ln>
          </p:spPr>
          <p:txBody>
            <a:bodyPr spcFirstLastPara="1" wrap="square" lIns="170675" tIns="170675" rIns="170675" bIns="170675" anchor="ctr" anchorCtr="0">
              <a:noAutofit/>
            </a:bodyPr>
            <a:lstStyle/>
            <a:p>
              <a:pPr marL="0" marR="0" lvl="0" indent="0" algn="ctr" rtl="0">
                <a:lnSpc>
                  <a:spcPct val="90000"/>
                </a:lnSpc>
                <a:spcBef>
                  <a:spcPts val="0"/>
                </a:spcBef>
                <a:spcAft>
                  <a:spcPts val="0"/>
                </a:spcAft>
                <a:buClr>
                  <a:schemeClr val="lt1"/>
                </a:buClr>
                <a:buSzPts val="2400"/>
                <a:buFont typeface="Calibri"/>
                <a:buNone/>
              </a:pPr>
              <a:r>
                <a:rPr lang="es-CL" sz="2400" b="1" i="0" u="none" strike="noStrike" cap="none">
                  <a:solidFill>
                    <a:schemeClr val="lt1"/>
                  </a:solidFill>
                  <a:latin typeface="Calibri"/>
                  <a:ea typeface="Calibri"/>
                  <a:cs typeface="Calibri"/>
                  <a:sym typeface="Calibri"/>
                </a:rPr>
                <a:t>1. Contenidos mínimos de los 12 planes sectoriales de adaptación</a:t>
              </a:r>
              <a:endParaRPr sz="2300" b="0" i="0" u="none" strike="noStrike" cap="none">
                <a:solidFill>
                  <a:schemeClr val="lt1"/>
                </a:solidFill>
                <a:latin typeface="Calibri"/>
                <a:ea typeface="Calibri"/>
                <a:cs typeface="Calibri"/>
                <a:sym typeface="Calibri"/>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0">
  <p:cSld>
    <p:spTree>
      <p:nvGrpSpPr>
        <p:cNvPr id="1" name="Shape 100"/>
        <p:cNvGrpSpPr/>
        <p:nvPr/>
      </p:nvGrpSpPr>
      <p:grpSpPr>
        <a:xfrm>
          <a:off x="0" y="0"/>
          <a:ext cx="0" cy="0"/>
          <a:chOff x="0" y="0"/>
          <a:chExt cx="0" cy="0"/>
        </a:xfrm>
      </p:grpSpPr>
      <p:pic>
        <p:nvPicPr>
          <p:cNvPr id="101" name="Google Shape;101;p6"/>
          <p:cNvPicPr preferRelativeResize="0"/>
          <p:nvPr/>
        </p:nvPicPr>
        <p:blipFill rotWithShape="1">
          <a:blip r:embed="rId3">
            <a:alphaModFix/>
          </a:blip>
          <a:srcRect/>
          <a:stretch/>
        </p:blipFill>
        <p:spPr>
          <a:xfrm>
            <a:off x="14739" y="5415368"/>
            <a:ext cx="12192000" cy="1130607"/>
          </a:xfrm>
          <a:prstGeom prst="rect">
            <a:avLst/>
          </a:prstGeom>
          <a:noFill/>
          <a:ln>
            <a:noFill/>
          </a:ln>
        </p:spPr>
      </p:pic>
      <p:pic>
        <p:nvPicPr>
          <p:cNvPr id="102" name="Google Shape;102;p6"/>
          <p:cNvPicPr preferRelativeResize="0"/>
          <p:nvPr/>
        </p:nvPicPr>
        <p:blipFill rotWithShape="1">
          <a:blip r:embed="rId4">
            <a:alphaModFix/>
          </a:blip>
          <a:srcRect/>
          <a:stretch/>
        </p:blipFill>
        <p:spPr>
          <a:xfrm>
            <a:off x="0" y="1145274"/>
            <a:ext cx="12192000" cy="4246936"/>
          </a:xfrm>
          <a:prstGeom prst="rect">
            <a:avLst/>
          </a:prstGeom>
          <a:noFill/>
          <a:ln>
            <a:noFill/>
          </a:ln>
        </p:spPr>
      </p:pic>
      <p:sp>
        <p:nvSpPr>
          <p:cNvPr id="103" name="Google Shape;103;p6"/>
          <p:cNvSpPr txBox="1">
            <a:spLocks noGrp="1"/>
          </p:cNvSpPr>
          <p:nvPr>
            <p:ph type="body" idx="3"/>
          </p:nvPr>
        </p:nvSpPr>
        <p:spPr>
          <a:xfrm>
            <a:off x="838200" y="320414"/>
            <a:ext cx="10515600" cy="720763"/>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rgbClr val="0B4581"/>
              </a:buClr>
              <a:buSzPct val="100000"/>
              <a:buNone/>
            </a:pPr>
            <a:r>
              <a:rPr lang="es-CL" sz="8000"/>
              <a:t>1.2 Tipo de amenazas consideradas y relación con medidas y acciones del plan</a:t>
            </a:r>
            <a:endParaRPr sz="8000">
              <a:solidFill>
                <a:srgbClr val="0C4581"/>
              </a:solidFill>
            </a:endParaRPr>
          </a:p>
          <a:p>
            <a:pPr marL="0" lvl="0" indent="0" algn="l" rtl="0">
              <a:lnSpc>
                <a:spcPct val="90000"/>
              </a:lnSpc>
              <a:spcBef>
                <a:spcPts val="1000"/>
              </a:spcBef>
              <a:spcAft>
                <a:spcPts val="0"/>
              </a:spcAft>
              <a:buClr>
                <a:srgbClr val="0B4581"/>
              </a:buClr>
              <a:buSzPct val="100000"/>
              <a:buNone/>
            </a:pPr>
            <a:endParaRPr/>
          </a:p>
        </p:txBody>
      </p:sp>
      <p:sp>
        <p:nvSpPr>
          <p:cNvPr id="104" name="Google Shape;104;p6"/>
          <p:cNvSpPr txBox="1"/>
          <p:nvPr/>
        </p:nvSpPr>
        <p:spPr>
          <a:xfrm>
            <a:off x="8812592" y="2894029"/>
            <a:ext cx="180580"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s-CL" sz="1200" b="1" i="0" u="none" strike="noStrike" cap="none">
                <a:solidFill>
                  <a:schemeClr val="accent1"/>
                </a:solidFill>
                <a:latin typeface="Calibri"/>
                <a:ea typeface="Calibri"/>
                <a:cs typeface="Calibri"/>
                <a:sym typeface="Calibri"/>
              </a:rPr>
              <a:t>7</a:t>
            </a:r>
            <a:endParaRPr sz="1200" b="1">
              <a:solidFill>
                <a:schemeClr val="accent1"/>
              </a:solidFill>
              <a:latin typeface="Calibri"/>
              <a:ea typeface="Calibri"/>
              <a:cs typeface="Calibri"/>
              <a:sym typeface="Calibri"/>
            </a:endParaRPr>
          </a:p>
        </p:txBody>
      </p:sp>
      <p:sp>
        <p:nvSpPr>
          <p:cNvPr id="105" name="Google Shape;105;p6"/>
          <p:cNvSpPr/>
          <p:nvPr/>
        </p:nvSpPr>
        <p:spPr>
          <a:xfrm>
            <a:off x="327170" y="2642532"/>
            <a:ext cx="5142451" cy="662730"/>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6" name="Google Shape;106;p6"/>
          <p:cNvSpPr/>
          <p:nvPr/>
        </p:nvSpPr>
        <p:spPr>
          <a:xfrm>
            <a:off x="8792080" y="2761376"/>
            <a:ext cx="251352" cy="543886"/>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7" name="Google Shape;107;p6"/>
          <p:cNvSpPr/>
          <p:nvPr/>
        </p:nvSpPr>
        <p:spPr>
          <a:xfrm>
            <a:off x="352337" y="5838738"/>
            <a:ext cx="1342239" cy="69884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8" name="Google Shape;108;p6"/>
          <p:cNvSpPr/>
          <p:nvPr/>
        </p:nvSpPr>
        <p:spPr>
          <a:xfrm>
            <a:off x="4848837" y="5847127"/>
            <a:ext cx="293614" cy="69884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9" name="Google Shape;109;p6"/>
          <p:cNvSpPr/>
          <p:nvPr/>
        </p:nvSpPr>
        <p:spPr>
          <a:xfrm>
            <a:off x="8321879" y="5819047"/>
            <a:ext cx="293614" cy="69884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0" name="Google Shape;110;p6"/>
          <p:cNvSpPr/>
          <p:nvPr/>
        </p:nvSpPr>
        <p:spPr>
          <a:xfrm>
            <a:off x="11681670" y="5819047"/>
            <a:ext cx="293614" cy="698848"/>
          </a:xfrm>
          <a:prstGeom prst="rect">
            <a:avLst/>
          </a:prstGeom>
          <a:noFill/>
          <a:ln w="28575" cap="flat" cmpd="sng">
            <a:solidFill>
              <a:srgbClr val="C000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9"/>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4"/>
        <p:cNvGrpSpPr/>
        <p:nvPr/>
      </p:nvGrpSpPr>
      <p:grpSpPr>
        <a:xfrm>
          <a:off x="0" y="0"/>
          <a:ext cx="0" cy="0"/>
          <a:chOff x="0" y="0"/>
          <a:chExt cx="0" cy="0"/>
        </a:xfrm>
      </p:grpSpPr>
      <p:sp>
        <p:nvSpPr>
          <p:cNvPr id="115" name="Google Shape;115;p7"/>
          <p:cNvSpPr txBox="1">
            <a:spLocks noGrp="1"/>
          </p:cNvSpPr>
          <p:nvPr>
            <p:ph type="body" idx="3"/>
          </p:nvPr>
        </p:nvSpPr>
        <p:spPr>
          <a:xfrm>
            <a:off x="838199" y="442950"/>
            <a:ext cx="10775453" cy="737453"/>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rgbClr val="0B4581"/>
              </a:buClr>
              <a:buSzPct val="100000"/>
              <a:buNone/>
            </a:pPr>
            <a:r>
              <a:rPr lang="es-CL" sz="8000"/>
              <a:t>1.2 </a:t>
            </a:r>
            <a:r>
              <a:rPr lang="es-CL" sz="8000" u="sng"/>
              <a:t>50 Amenazas</a:t>
            </a:r>
            <a:r>
              <a:rPr lang="es-CL" sz="8000"/>
              <a:t>: Las más mencionadas en planes</a:t>
            </a:r>
            <a:endParaRPr sz="8000">
              <a:solidFill>
                <a:srgbClr val="0C4581"/>
              </a:solidFill>
            </a:endParaRPr>
          </a:p>
          <a:p>
            <a:pPr marL="0" lvl="0" indent="0" algn="l" rtl="0">
              <a:lnSpc>
                <a:spcPct val="90000"/>
              </a:lnSpc>
              <a:spcBef>
                <a:spcPts val="1000"/>
              </a:spcBef>
              <a:spcAft>
                <a:spcPts val="0"/>
              </a:spcAft>
              <a:buClr>
                <a:srgbClr val="0B4581"/>
              </a:buClr>
              <a:buSzPct val="100000"/>
              <a:buNone/>
            </a:pPr>
            <a:endParaRPr/>
          </a:p>
        </p:txBody>
      </p:sp>
      <p:grpSp>
        <p:nvGrpSpPr>
          <p:cNvPr id="116" name="Google Shape;116;p7"/>
          <p:cNvGrpSpPr/>
          <p:nvPr/>
        </p:nvGrpSpPr>
        <p:grpSpPr>
          <a:xfrm>
            <a:off x="841279" y="1265989"/>
            <a:ext cx="10509438" cy="5132516"/>
            <a:chOff x="3080" y="656332"/>
            <a:chExt cx="10509438" cy="5132516"/>
          </a:xfrm>
        </p:grpSpPr>
        <p:sp>
          <p:nvSpPr>
            <p:cNvPr id="117" name="Google Shape;117;p7"/>
            <p:cNvSpPr/>
            <p:nvPr/>
          </p:nvSpPr>
          <p:spPr>
            <a:xfrm>
              <a:off x="3080" y="656332"/>
              <a:ext cx="2444055" cy="1955244"/>
            </a:xfrm>
            <a:prstGeom prst="rect">
              <a:avLst/>
            </a:prstGeom>
            <a:blipFill rotWithShape="1">
              <a:blip r:embed="rId3">
                <a:alphaModFix/>
              </a:blip>
              <a:stretch>
                <a:fillRect l="-999" r="-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18;p7"/>
            <p:cNvSpPr/>
            <p:nvPr/>
          </p:nvSpPr>
          <p:spPr>
            <a:xfrm>
              <a:off x="223045" y="2416052"/>
              <a:ext cx="2175209" cy="684335"/>
            </a:xfrm>
            <a:prstGeom prst="wedgeRectCallout">
              <a:avLst>
                <a:gd name="adj1" fmla="val 20250"/>
                <a:gd name="adj2" fmla="val -607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19;p7"/>
            <p:cNvSpPr txBox="1"/>
            <p:nvPr/>
          </p:nvSpPr>
          <p:spPr>
            <a:xfrm>
              <a:off x="223045" y="2416052"/>
              <a:ext cx="2175209" cy="684335"/>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s-CL" sz="1500">
                  <a:solidFill>
                    <a:schemeClr val="lt1"/>
                  </a:solidFill>
                  <a:latin typeface="Calibri"/>
                  <a:ea typeface="Calibri"/>
                  <a:cs typeface="Calibri"/>
                  <a:sym typeface="Calibri"/>
                </a:rPr>
                <a:t>Sequía - 10 PSA</a:t>
              </a:r>
              <a:endParaRPr sz="1500">
                <a:solidFill>
                  <a:schemeClr val="lt1"/>
                </a:solidFill>
                <a:latin typeface="Calibri"/>
                <a:ea typeface="Calibri"/>
                <a:cs typeface="Calibri"/>
                <a:sym typeface="Calibri"/>
              </a:endParaRPr>
            </a:p>
          </p:txBody>
        </p:sp>
        <p:sp>
          <p:nvSpPr>
            <p:cNvPr id="120" name="Google Shape;120;p7"/>
            <p:cNvSpPr/>
            <p:nvPr/>
          </p:nvSpPr>
          <p:spPr>
            <a:xfrm>
              <a:off x="2691541" y="656332"/>
              <a:ext cx="2444055" cy="1955244"/>
            </a:xfrm>
            <a:prstGeom prst="rect">
              <a:avLst/>
            </a:prstGeom>
            <a:blipFill rotWithShape="1">
              <a:blip r:embed="rId4">
                <a:alphaModFix/>
              </a:blip>
              <a:stretch>
                <a:fillRect l="-9999" r="-9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7"/>
            <p:cNvSpPr/>
            <p:nvPr/>
          </p:nvSpPr>
          <p:spPr>
            <a:xfrm>
              <a:off x="2911506" y="2416052"/>
              <a:ext cx="2175209" cy="684335"/>
            </a:xfrm>
            <a:prstGeom prst="wedgeRectCallout">
              <a:avLst>
                <a:gd name="adj1" fmla="val 20250"/>
                <a:gd name="adj2" fmla="val -607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7"/>
            <p:cNvSpPr txBox="1"/>
            <p:nvPr/>
          </p:nvSpPr>
          <p:spPr>
            <a:xfrm>
              <a:off x="2911506" y="2416052"/>
              <a:ext cx="2175209" cy="684335"/>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s-CL" sz="1500">
                  <a:solidFill>
                    <a:schemeClr val="lt1"/>
                  </a:solidFill>
                  <a:latin typeface="Calibri"/>
                  <a:ea typeface="Calibri"/>
                  <a:cs typeface="Calibri"/>
                  <a:sym typeface="Calibri"/>
                </a:rPr>
                <a:t>Déficit de precipitaciones 10 PSA</a:t>
              </a:r>
              <a:endParaRPr/>
            </a:p>
          </p:txBody>
        </p:sp>
        <p:sp>
          <p:nvSpPr>
            <p:cNvPr id="123" name="Google Shape;123;p7"/>
            <p:cNvSpPr/>
            <p:nvPr/>
          </p:nvSpPr>
          <p:spPr>
            <a:xfrm>
              <a:off x="5380002" y="656332"/>
              <a:ext cx="2444055" cy="1955244"/>
            </a:xfrm>
            <a:prstGeom prst="rect">
              <a:avLst/>
            </a:prstGeom>
            <a:blipFill rotWithShape="1">
              <a:blip r:embed="rId5">
                <a:alphaModFix/>
              </a:blip>
              <a:stretch>
                <a:fillRect l="-4999" r="-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7"/>
            <p:cNvSpPr/>
            <p:nvPr/>
          </p:nvSpPr>
          <p:spPr>
            <a:xfrm>
              <a:off x="5599967" y="2416052"/>
              <a:ext cx="2175209" cy="684335"/>
            </a:xfrm>
            <a:prstGeom prst="wedgeRectCallout">
              <a:avLst>
                <a:gd name="adj1" fmla="val 20250"/>
                <a:gd name="adj2" fmla="val -607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7"/>
            <p:cNvSpPr txBox="1"/>
            <p:nvPr/>
          </p:nvSpPr>
          <p:spPr>
            <a:xfrm>
              <a:off x="5599967" y="2416052"/>
              <a:ext cx="2175209" cy="684335"/>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s-CL" sz="1500">
                  <a:solidFill>
                    <a:schemeClr val="lt1"/>
                  </a:solidFill>
                  <a:latin typeface="Calibri"/>
                  <a:ea typeface="Calibri"/>
                  <a:cs typeface="Calibri"/>
                  <a:sym typeface="Calibri"/>
                </a:rPr>
                <a:t>Aumento de temperaturas y ola de calor - 9 PSA</a:t>
              </a:r>
              <a:endParaRPr sz="1500">
                <a:solidFill>
                  <a:schemeClr val="lt1"/>
                </a:solidFill>
                <a:latin typeface="Calibri"/>
                <a:ea typeface="Calibri"/>
                <a:cs typeface="Calibri"/>
                <a:sym typeface="Calibri"/>
              </a:endParaRPr>
            </a:p>
          </p:txBody>
        </p:sp>
        <p:sp>
          <p:nvSpPr>
            <p:cNvPr id="126" name="Google Shape;126;p7"/>
            <p:cNvSpPr/>
            <p:nvPr/>
          </p:nvSpPr>
          <p:spPr>
            <a:xfrm>
              <a:off x="8068463" y="656332"/>
              <a:ext cx="2444055" cy="1955244"/>
            </a:xfrm>
            <a:prstGeom prst="rect">
              <a:avLst/>
            </a:prstGeom>
            <a:blipFill rotWithShape="1">
              <a:blip r:embed="rId6">
                <a:alphaModFix/>
              </a:blip>
              <a:stretch>
                <a:fillRect l="-16997" r="-16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7"/>
            <p:cNvSpPr/>
            <p:nvPr/>
          </p:nvSpPr>
          <p:spPr>
            <a:xfrm>
              <a:off x="8288428" y="2416052"/>
              <a:ext cx="2175209" cy="684335"/>
            </a:xfrm>
            <a:prstGeom prst="wedgeRectCallout">
              <a:avLst>
                <a:gd name="adj1" fmla="val 20250"/>
                <a:gd name="adj2" fmla="val -607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7"/>
            <p:cNvSpPr txBox="1"/>
            <p:nvPr/>
          </p:nvSpPr>
          <p:spPr>
            <a:xfrm>
              <a:off x="8288428" y="2416052"/>
              <a:ext cx="2175209" cy="684335"/>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s-CL" sz="1500">
                  <a:solidFill>
                    <a:schemeClr val="lt1"/>
                  </a:solidFill>
                  <a:latin typeface="Calibri"/>
                  <a:ea typeface="Calibri"/>
                  <a:cs typeface="Calibri"/>
                  <a:sym typeface="Calibri"/>
                </a:rPr>
                <a:t>Marejadas – 9 PSA</a:t>
              </a:r>
              <a:endParaRPr sz="1500">
                <a:solidFill>
                  <a:schemeClr val="lt1"/>
                </a:solidFill>
                <a:latin typeface="Calibri"/>
                <a:ea typeface="Calibri"/>
                <a:cs typeface="Calibri"/>
                <a:sym typeface="Calibri"/>
              </a:endParaRPr>
            </a:p>
          </p:txBody>
        </p:sp>
        <p:sp>
          <p:nvSpPr>
            <p:cNvPr id="129" name="Google Shape;129;p7"/>
            <p:cNvSpPr/>
            <p:nvPr/>
          </p:nvSpPr>
          <p:spPr>
            <a:xfrm>
              <a:off x="1347311" y="3344793"/>
              <a:ext cx="2444055" cy="1955244"/>
            </a:xfrm>
            <a:prstGeom prst="rect">
              <a:avLst/>
            </a:prstGeom>
            <a:blipFill rotWithShape="1">
              <a:blip r:embed="rId7">
                <a:alphaModFix/>
              </a:blip>
              <a:stretch>
                <a:fillRect l="-4999" r="-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30;p7"/>
            <p:cNvSpPr/>
            <p:nvPr/>
          </p:nvSpPr>
          <p:spPr>
            <a:xfrm>
              <a:off x="1567276" y="5104513"/>
              <a:ext cx="2175209" cy="684335"/>
            </a:xfrm>
            <a:prstGeom prst="wedgeRectCallout">
              <a:avLst>
                <a:gd name="adj1" fmla="val 20250"/>
                <a:gd name="adj2" fmla="val -607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31;p7"/>
            <p:cNvSpPr txBox="1"/>
            <p:nvPr/>
          </p:nvSpPr>
          <p:spPr>
            <a:xfrm>
              <a:off x="1567276" y="5104513"/>
              <a:ext cx="2175209" cy="684335"/>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s-CL" sz="1500">
                  <a:solidFill>
                    <a:schemeClr val="lt1"/>
                  </a:solidFill>
                  <a:latin typeface="Calibri"/>
                  <a:ea typeface="Calibri"/>
                  <a:cs typeface="Calibri"/>
                  <a:sym typeface="Calibri"/>
                </a:rPr>
                <a:t>Precipitación intensa o extrema – 8 PSA</a:t>
              </a:r>
              <a:endParaRPr sz="1500">
                <a:solidFill>
                  <a:schemeClr val="lt1"/>
                </a:solidFill>
                <a:latin typeface="Calibri"/>
                <a:ea typeface="Calibri"/>
                <a:cs typeface="Calibri"/>
                <a:sym typeface="Calibri"/>
              </a:endParaRPr>
            </a:p>
          </p:txBody>
        </p:sp>
        <p:sp>
          <p:nvSpPr>
            <p:cNvPr id="132" name="Google Shape;132;p7"/>
            <p:cNvSpPr/>
            <p:nvPr/>
          </p:nvSpPr>
          <p:spPr>
            <a:xfrm>
              <a:off x="4035772" y="3344793"/>
              <a:ext cx="2444055" cy="1955244"/>
            </a:xfrm>
            <a:prstGeom prst="rect">
              <a:avLst/>
            </a:prstGeom>
            <a:blipFill rotWithShape="1">
              <a:blip r:embed="rId8">
                <a:alphaModFix/>
              </a:blip>
              <a:stretch>
                <a:fillRect t="-999" b="-999"/>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33;p7"/>
            <p:cNvSpPr/>
            <p:nvPr/>
          </p:nvSpPr>
          <p:spPr>
            <a:xfrm>
              <a:off x="4255737" y="5104513"/>
              <a:ext cx="2175209" cy="684335"/>
            </a:xfrm>
            <a:prstGeom prst="wedgeRectCallout">
              <a:avLst>
                <a:gd name="adj1" fmla="val 20250"/>
                <a:gd name="adj2" fmla="val -607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34;p7"/>
            <p:cNvSpPr txBox="1"/>
            <p:nvPr/>
          </p:nvSpPr>
          <p:spPr>
            <a:xfrm>
              <a:off x="4255737" y="5104513"/>
              <a:ext cx="2175209" cy="684335"/>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s-CL" sz="1500">
                  <a:solidFill>
                    <a:schemeClr val="lt1"/>
                  </a:solidFill>
                  <a:latin typeface="Calibri"/>
                  <a:ea typeface="Calibri"/>
                  <a:cs typeface="Calibri"/>
                  <a:sym typeface="Calibri"/>
                </a:rPr>
                <a:t>Deslizamiento- y aluvión  8 PSA</a:t>
              </a:r>
              <a:endParaRPr sz="1500">
                <a:solidFill>
                  <a:schemeClr val="lt1"/>
                </a:solidFill>
                <a:latin typeface="Calibri"/>
                <a:ea typeface="Calibri"/>
                <a:cs typeface="Calibri"/>
                <a:sym typeface="Calibri"/>
              </a:endParaRPr>
            </a:p>
          </p:txBody>
        </p:sp>
        <p:sp>
          <p:nvSpPr>
            <p:cNvPr id="135" name="Google Shape;135;p7"/>
            <p:cNvSpPr/>
            <p:nvPr/>
          </p:nvSpPr>
          <p:spPr>
            <a:xfrm>
              <a:off x="6724233" y="3344793"/>
              <a:ext cx="2444055" cy="1955244"/>
            </a:xfrm>
            <a:prstGeom prst="rect">
              <a:avLst/>
            </a:prstGeom>
            <a:blipFill rotWithShape="1">
              <a:blip r:embed="rId9">
                <a:alphaModFix/>
              </a:blip>
              <a:stretch>
                <a:fillRect l="-4999" r="-4998"/>
              </a:stretch>
            </a:blip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7"/>
            <p:cNvSpPr/>
            <p:nvPr/>
          </p:nvSpPr>
          <p:spPr>
            <a:xfrm>
              <a:off x="6944198" y="5104513"/>
              <a:ext cx="2175209" cy="684335"/>
            </a:xfrm>
            <a:prstGeom prst="wedgeRectCallout">
              <a:avLst>
                <a:gd name="adj1" fmla="val 20250"/>
                <a:gd name="adj2" fmla="val -60700"/>
              </a:avLst>
            </a:prstGeom>
            <a:solidFill>
              <a:srgbClr val="4372C3"/>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37;p7"/>
            <p:cNvSpPr txBox="1"/>
            <p:nvPr/>
          </p:nvSpPr>
          <p:spPr>
            <a:xfrm>
              <a:off x="6944198" y="5104513"/>
              <a:ext cx="2175209" cy="684335"/>
            </a:xfrm>
            <a:prstGeom prst="rect">
              <a:avLst/>
            </a:prstGeom>
            <a:noFill/>
            <a:ln>
              <a:noFill/>
            </a:ln>
          </p:spPr>
          <p:txBody>
            <a:bodyPr spcFirstLastPara="1" wrap="square" lIns="57150" tIns="57150" rIns="57150" bIns="57150"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s-CL" sz="1500">
                  <a:solidFill>
                    <a:schemeClr val="lt1"/>
                  </a:solidFill>
                  <a:latin typeface="Calibri"/>
                  <a:ea typeface="Calibri"/>
                  <a:cs typeface="Calibri"/>
                  <a:sym typeface="Calibri"/>
                </a:rPr>
                <a:t>Incendios – 8 PSA</a:t>
              </a:r>
              <a:endParaRPr sz="1500">
                <a:solidFill>
                  <a:schemeClr val="lt1"/>
                </a:solidFill>
                <a:latin typeface="Calibri"/>
                <a:ea typeface="Calibri"/>
                <a:cs typeface="Calibri"/>
                <a:sym typeface="Calibri"/>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8"/>
          <p:cNvSpPr txBox="1">
            <a:spLocks noGrp="1"/>
          </p:cNvSpPr>
          <p:nvPr>
            <p:ph type="body" idx="3"/>
          </p:nvPr>
        </p:nvSpPr>
        <p:spPr>
          <a:xfrm>
            <a:off x="831850" y="419451"/>
            <a:ext cx="10515600" cy="737453"/>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rgbClr val="0B4581"/>
              </a:buClr>
              <a:buSzPct val="100000"/>
              <a:buNone/>
            </a:pPr>
            <a:r>
              <a:rPr lang="es-CL" sz="8000"/>
              <a:t>1.2 Amenazas más consideradas en medidas y acciones de los planes</a:t>
            </a:r>
            <a:endParaRPr sz="8000">
              <a:solidFill>
                <a:srgbClr val="0C4581"/>
              </a:solidFill>
            </a:endParaRPr>
          </a:p>
          <a:p>
            <a:pPr marL="0" lvl="0" indent="0" algn="l" rtl="0">
              <a:lnSpc>
                <a:spcPct val="90000"/>
              </a:lnSpc>
              <a:spcBef>
                <a:spcPts val="1000"/>
              </a:spcBef>
              <a:spcAft>
                <a:spcPts val="0"/>
              </a:spcAft>
              <a:buClr>
                <a:srgbClr val="0B4581"/>
              </a:buClr>
              <a:buSzPct val="100000"/>
              <a:buNone/>
            </a:pPr>
            <a:endParaRPr/>
          </a:p>
        </p:txBody>
      </p:sp>
      <p:grpSp>
        <p:nvGrpSpPr>
          <p:cNvPr id="143" name="Google Shape;143;p8"/>
          <p:cNvGrpSpPr/>
          <p:nvPr/>
        </p:nvGrpSpPr>
        <p:grpSpPr>
          <a:xfrm>
            <a:off x="1271029" y="1614159"/>
            <a:ext cx="9122318" cy="2036762"/>
            <a:chOff x="5298" y="457255"/>
            <a:chExt cx="9122318" cy="2036762"/>
          </a:xfrm>
        </p:grpSpPr>
        <p:sp>
          <p:nvSpPr>
            <p:cNvPr id="144" name="Google Shape;144;p8"/>
            <p:cNvSpPr/>
            <p:nvPr/>
          </p:nvSpPr>
          <p:spPr>
            <a:xfrm>
              <a:off x="5298" y="485998"/>
              <a:ext cx="2472674" cy="1827297"/>
            </a:xfrm>
            <a:prstGeom prst="rect">
              <a:avLst/>
            </a:prstGeom>
            <a:blipFill rotWithShape="1">
              <a:blip r:embed="rId3">
                <a:alphaModFix/>
              </a:blip>
              <a:stretch>
                <a:fillRect l="-44999" r="-44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145;p8"/>
            <p:cNvSpPr/>
            <p:nvPr/>
          </p:nvSpPr>
          <p:spPr>
            <a:xfrm>
              <a:off x="505094" y="1981973"/>
              <a:ext cx="2130709" cy="512044"/>
            </a:xfrm>
            <a:prstGeom prst="rect">
              <a:avLst/>
            </a:prstGeom>
            <a:solidFill>
              <a:srgbClr val="CA97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8"/>
            <p:cNvSpPr txBox="1"/>
            <p:nvPr/>
          </p:nvSpPr>
          <p:spPr>
            <a:xfrm>
              <a:off x="505094" y="1981973"/>
              <a:ext cx="2130709" cy="512044"/>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s-CL" sz="1500" b="0">
                  <a:solidFill>
                    <a:schemeClr val="lt1"/>
                  </a:solidFill>
                  <a:latin typeface="Calibri"/>
                  <a:ea typeface="Calibri"/>
                  <a:cs typeface="Calibri"/>
                  <a:sym typeface="Calibri"/>
                </a:rPr>
                <a:t>Déficit de precipitaciones </a:t>
              </a:r>
              <a:endParaRPr/>
            </a:p>
            <a:p>
              <a:pPr marL="0" marR="0" lvl="0" indent="0" algn="ctr" rtl="0">
                <a:lnSpc>
                  <a:spcPct val="90000"/>
                </a:lnSpc>
                <a:spcBef>
                  <a:spcPts val="75"/>
                </a:spcBef>
                <a:spcAft>
                  <a:spcPts val="0"/>
                </a:spcAft>
                <a:buClr>
                  <a:schemeClr val="lt1"/>
                </a:buClr>
                <a:buSzPts val="1500"/>
                <a:buFont typeface="Calibri"/>
                <a:buNone/>
              </a:pPr>
              <a:r>
                <a:rPr lang="es-CL" sz="1500" b="0">
                  <a:solidFill>
                    <a:schemeClr val="lt1"/>
                  </a:solidFill>
                  <a:latin typeface="Calibri"/>
                  <a:ea typeface="Calibri"/>
                  <a:cs typeface="Calibri"/>
                  <a:sym typeface="Calibri"/>
                </a:rPr>
                <a:t>(7 PSA</a:t>
              </a:r>
              <a:r>
                <a:rPr lang="es-CL" sz="1500" b="1">
                  <a:solidFill>
                    <a:schemeClr val="lt1"/>
                  </a:solidFill>
                  <a:latin typeface="Calibri"/>
                  <a:ea typeface="Calibri"/>
                  <a:cs typeface="Calibri"/>
                  <a:sym typeface="Calibri"/>
                </a:rPr>
                <a:t>) </a:t>
              </a:r>
              <a:endParaRPr sz="1500">
                <a:solidFill>
                  <a:schemeClr val="lt1"/>
                </a:solidFill>
                <a:latin typeface="Calibri"/>
                <a:ea typeface="Calibri"/>
                <a:cs typeface="Calibri"/>
                <a:sym typeface="Calibri"/>
              </a:endParaRPr>
            </a:p>
          </p:txBody>
        </p:sp>
        <p:sp>
          <p:nvSpPr>
            <p:cNvPr id="147" name="Google Shape;147;p8"/>
            <p:cNvSpPr/>
            <p:nvPr/>
          </p:nvSpPr>
          <p:spPr>
            <a:xfrm>
              <a:off x="3251204" y="485998"/>
              <a:ext cx="2472674" cy="1827297"/>
            </a:xfrm>
            <a:prstGeom prst="rect">
              <a:avLst/>
            </a:prstGeom>
            <a:blipFill rotWithShape="1">
              <a:blip r:embed="rId4">
                <a:alphaModFix/>
              </a:blip>
              <a:stretch>
                <a:fillRect l="-15999" r="-1599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148;p8"/>
            <p:cNvSpPr/>
            <p:nvPr/>
          </p:nvSpPr>
          <p:spPr>
            <a:xfrm>
              <a:off x="3751000" y="1981973"/>
              <a:ext cx="2130709" cy="512044"/>
            </a:xfrm>
            <a:prstGeom prst="rect">
              <a:avLst/>
            </a:prstGeom>
            <a:solidFill>
              <a:srgbClr val="CA97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8"/>
            <p:cNvSpPr txBox="1"/>
            <p:nvPr/>
          </p:nvSpPr>
          <p:spPr>
            <a:xfrm>
              <a:off x="3751000" y="1981973"/>
              <a:ext cx="2130709" cy="512044"/>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s-CL" sz="1500" b="0">
                  <a:solidFill>
                    <a:schemeClr val="lt1"/>
                  </a:solidFill>
                  <a:latin typeface="Calibri"/>
                  <a:ea typeface="Calibri"/>
                  <a:cs typeface="Calibri"/>
                  <a:sym typeface="Calibri"/>
                </a:rPr>
                <a:t>Remoción en masa</a:t>
              </a:r>
              <a:endParaRPr/>
            </a:p>
            <a:p>
              <a:pPr marL="0" marR="0" lvl="0" indent="0" algn="ctr" rtl="0">
                <a:lnSpc>
                  <a:spcPct val="90000"/>
                </a:lnSpc>
                <a:spcBef>
                  <a:spcPts val="75"/>
                </a:spcBef>
                <a:spcAft>
                  <a:spcPts val="0"/>
                </a:spcAft>
                <a:buClr>
                  <a:schemeClr val="lt1"/>
                </a:buClr>
                <a:buSzPts val="1500"/>
                <a:buFont typeface="Calibri"/>
                <a:buNone/>
              </a:pPr>
              <a:r>
                <a:rPr lang="es-CL" sz="1500" b="0">
                  <a:solidFill>
                    <a:schemeClr val="lt1"/>
                  </a:solidFill>
                  <a:latin typeface="Calibri"/>
                  <a:ea typeface="Calibri"/>
                  <a:cs typeface="Calibri"/>
                  <a:sym typeface="Calibri"/>
                </a:rPr>
                <a:t>(4 PSA) </a:t>
              </a:r>
              <a:endParaRPr/>
            </a:p>
          </p:txBody>
        </p:sp>
        <p:sp>
          <p:nvSpPr>
            <p:cNvPr id="150" name="Google Shape;150;p8"/>
            <p:cNvSpPr/>
            <p:nvPr/>
          </p:nvSpPr>
          <p:spPr>
            <a:xfrm>
              <a:off x="6497111" y="457255"/>
              <a:ext cx="2472674" cy="1827297"/>
            </a:xfrm>
            <a:prstGeom prst="rect">
              <a:avLst/>
            </a:prstGeom>
            <a:blipFill rotWithShape="1">
              <a:blip r:embed="rId5">
                <a:alphaModFix/>
              </a:blip>
              <a:stretch>
                <a:fillRect l="-4999" r="-4998"/>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8"/>
            <p:cNvSpPr/>
            <p:nvPr/>
          </p:nvSpPr>
          <p:spPr>
            <a:xfrm>
              <a:off x="6996907" y="1981973"/>
              <a:ext cx="2130709" cy="512044"/>
            </a:xfrm>
            <a:prstGeom prst="rect">
              <a:avLst/>
            </a:prstGeom>
            <a:solidFill>
              <a:srgbClr val="CA9700"/>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8"/>
            <p:cNvSpPr txBox="1"/>
            <p:nvPr/>
          </p:nvSpPr>
          <p:spPr>
            <a:xfrm>
              <a:off x="6996907" y="1981973"/>
              <a:ext cx="2130709" cy="512044"/>
            </a:xfrm>
            <a:prstGeom prst="rect">
              <a:avLst/>
            </a:prstGeom>
            <a:noFill/>
            <a:ln>
              <a:noFill/>
            </a:ln>
          </p:spPr>
          <p:txBody>
            <a:bodyPr spcFirstLastPara="1" wrap="square" lIns="28575" tIns="28575" rIns="28575" bIns="28575" anchor="ctr" anchorCtr="0">
              <a:noAutofit/>
            </a:bodyPr>
            <a:lstStyle/>
            <a:p>
              <a:pPr marL="0" marR="0" lvl="0" indent="0" algn="ctr" rtl="0">
                <a:lnSpc>
                  <a:spcPct val="90000"/>
                </a:lnSpc>
                <a:spcBef>
                  <a:spcPts val="0"/>
                </a:spcBef>
                <a:spcAft>
                  <a:spcPts val="0"/>
                </a:spcAft>
                <a:buClr>
                  <a:schemeClr val="lt1"/>
                </a:buClr>
                <a:buSzPts val="1500"/>
                <a:buFont typeface="Calibri"/>
                <a:buNone/>
              </a:pPr>
              <a:r>
                <a:rPr lang="es-CL" sz="1500">
                  <a:solidFill>
                    <a:schemeClr val="lt1"/>
                  </a:solidFill>
                  <a:latin typeface="Calibri"/>
                  <a:ea typeface="Calibri"/>
                  <a:cs typeface="Calibri"/>
                  <a:sym typeface="Calibri"/>
                </a:rPr>
                <a:t>Sequía (4 PSA)</a:t>
              </a:r>
              <a:endParaRPr sz="1500">
                <a:solidFill>
                  <a:schemeClr val="lt1"/>
                </a:solidFill>
                <a:latin typeface="Calibri"/>
                <a:ea typeface="Calibri"/>
                <a:cs typeface="Calibri"/>
                <a:sym typeface="Calibri"/>
              </a:endParaRPr>
            </a:p>
          </p:txBody>
        </p:sp>
      </p:grpSp>
      <p:grpSp>
        <p:nvGrpSpPr>
          <p:cNvPr id="153" name="Google Shape;153;p8"/>
          <p:cNvGrpSpPr/>
          <p:nvPr/>
        </p:nvGrpSpPr>
        <p:grpSpPr>
          <a:xfrm>
            <a:off x="3032629" y="4515859"/>
            <a:ext cx="8953703" cy="1985429"/>
            <a:chOff x="2186" y="492582"/>
            <a:chExt cx="8953703" cy="1985429"/>
          </a:xfrm>
        </p:grpSpPr>
        <p:sp>
          <p:nvSpPr>
            <p:cNvPr id="154" name="Google Shape;154;p8"/>
            <p:cNvSpPr/>
            <p:nvPr/>
          </p:nvSpPr>
          <p:spPr>
            <a:xfrm>
              <a:off x="2186" y="502004"/>
              <a:ext cx="2433255" cy="1798166"/>
            </a:xfrm>
            <a:prstGeom prst="rect">
              <a:avLst/>
            </a:prstGeom>
            <a:blipFill rotWithShape="1">
              <a:blip r:embed="rId6">
                <a:alphaModFix/>
              </a:blip>
              <a:stretch>
                <a:fillRect l="-12999" r="-12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8"/>
            <p:cNvSpPr/>
            <p:nvPr/>
          </p:nvSpPr>
          <p:spPr>
            <a:xfrm>
              <a:off x="494014" y="1974130"/>
              <a:ext cx="2096741" cy="503881"/>
            </a:xfrm>
            <a:prstGeom prst="rect">
              <a:avLst/>
            </a:prstGeom>
            <a:solidFill>
              <a:srgbClr val="5689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8"/>
            <p:cNvSpPr txBox="1"/>
            <p:nvPr/>
          </p:nvSpPr>
          <p:spPr>
            <a:xfrm>
              <a:off x="494014" y="1974130"/>
              <a:ext cx="2096741" cy="503881"/>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CL" sz="1400" b="0">
                  <a:solidFill>
                    <a:schemeClr val="lt1"/>
                  </a:solidFill>
                  <a:latin typeface="Calibri"/>
                  <a:ea typeface="Calibri"/>
                  <a:cs typeface="Calibri"/>
                  <a:sym typeface="Calibri"/>
                </a:rPr>
                <a:t>Estudio de amenazas, riesgo o resiliencia (7 PSA – 58%</a:t>
              </a:r>
              <a:r>
                <a:rPr lang="es-CL" sz="1400" b="1">
                  <a:solidFill>
                    <a:schemeClr val="lt1"/>
                  </a:solidFill>
                  <a:latin typeface="Calibri"/>
                  <a:ea typeface="Calibri"/>
                  <a:cs typeface="Calibri"/>
                  <a:sym typeface="Calibri"/>
                </a:rPr>
                <a:t>) </a:t>
              </a:r>
              <a:endParaRPr sz="1400">
                <a:solidFill>
                  <a:schemeClr val="lt1"/>
                </a:solidFill>
                <a:latin typeface="Calibri"/>
                <a:ea typeface="Calibri"/>
                <a:cs typeface="Calibri"/>
                <a:sym typeface="Calibri"/>
              </a:endParaRPr>
            </a:p>
          </p:txBody>
        </p:sp>
        <p:sp>
          <p:nvSpPr>
            <p:cNvPr id="157" name="Google Shape;157;p8"/>
            <p:cNvSpPr/>
            <p:nvPr/>
          </p:nvSpPr>
          <p:spPr>
            <a:xfrm>
              <a:off x="3184753" y="502004"/>
              <a:ext cx="2433255" cy="1798166"/>
            </a:xfrm>
            <a:prstGeom prst="rect">
              <a:avLst/>
            </a:prstGeom>
            <a:blipFill rotWithShape="1">
              <a:blip r:embed="rId7">
                <a:alphaModFix/>
              </a:blip>
              <a:stretch>
                <a:fillRect l="-22999" r="-22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158;p8"/>
            <p:cNvSpPr/>
            <p:nvPr/>
          </p:nvSpPr>
          <p:spPr>
            <a:xfrm>
              <a:off x="3676581" y="1974130"/>
              <a:ext cx="2096741" cy="503881"/>
            </a:xfrm>
            <a:prstGeom prst="rect">
              <a:avLst/>
            </a:prstGeom>
            <a:solidFill>
              <a:srgbClr val="5689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8"/>
            <p:cNvSpPr txBox="1"/>
            <p:nvPr/>
          </p:nvSpPr>
          <p:spPr>
            <a:xfrm>
              <a:off x="3676581" y="1974130"/>
              <a:ext cx="2096741" cy="503881"/>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CL" sz="1400" b="0">
                  <a:solidFill>
                    <a:schemeClr val="lt1"/>
                  </a:solidFill>
                  <a:latin typeface="Calibri"/>
                  <a:ea typeface="Calibri"/>
                  <a:cs typeface="Calibri"/>
                  <a:sym typeface="Calibri"/>
                </a:rPr>
                <a:t>Planes de GRD</a:t>
              </a:r>
              <a:endParaRPr sz="1400" b="0">
                <a:solidFill>
                  <a:schemeClr val="lt1"/>
                </a:solidFill>
                <a:latin typeface="Calibri"/>
                <a:ea typeface="Calibri"/>
                <a:cs typeface="Calibri"/>
                <a:sym typeface="Calibri"/>
              </a:endParaRPr>
            </a:p>
            <a:p>
              <a:pPr marL="0" marR="0" lvl="0" indent="0" algn="ctr" rtl="0">
                <a:lnSpc>
                  <a:spcPct val="90000"/>
                </a:lnSpc>
                <a:spcBef>
                  <a:spcPts val="70"/>
                </a:spcBef>
                <a:spcAft>
                  <a:spcPts val="0"/>
                </a:spcAft>
                <a:buClr>
                  <a:schemeClr val="lt1"/>
                </a:buClr>
                <a:buSzPts val="1400"/>
                <a:buFont typeface="Calibri"/>
                <a:buNone/>
              </a:pPr>
              <a:r>
                <a:rPr lang="es-CL" sz="1400" b="0">
                  <a:solidFill>
                    <a:schemeClr val="lt1"/>
                  </a:solidFill>
                  <a:latin typeface="Calibri"/>
                  <a:ea typeface="Calibri"/>
                  <a:cs typeface="Calibri"/>
                  <a:sym typeface="Calibri"/>
                </a:rPr>
                <a:t>(3 PSA) </a:t>
              </a:r>
              <a:r>
                <a:rPr lang="es-CL" sz="1400">
                  <a:solidFill>
                    <a:schemeClr val="lt1"/>
                  </a:solidFill>
                  <a:latin typeface="Calibri"/>
                  <a:ea typeface="Calibri"/>
                  <a:cs typeface="Calibri"/>
                  <a:sym typeface="Calibri"/>
                </a:rPr>
                <a:t> (4 PSA)</a:t>
              </a:r>
              <a:endParaRPr sz="1400" b="0">
                <a:solidFill>
                  <a:schemeClr val="lt1"/>
                </a:solidFill>
                <a:latin typeface="Calibri"/>
                <a:ea typeface="Calibri"/>
                <a:cs typeface="Calibri"/>
                <a:sym typeface="Calibri"/>
              </a:endParaRPr>
            </a:p>
          </p:txBody>
        </p:sp>
        <p:sp>
          <p:nvSpPr>
            <p:cNvPr id="160" name="Google Shape;160;p8"/>
            <p:cNvSpPr/>
            <p:nvPr/>
          </p:nvSpPr>
          <p:spPr>
            <a:xfrm>
              <a:off x="6367320" y="492582"/>
              <a:ext cx="2433255" cy="1798166"/>
            </a:xfrm>
            <a:prstGeom prst="rect">
              <a:avLst/>
            </a:prstGeom>
            <a:blipFill rotWithShape="1">
              <a:blip r:embed="rId8">
                <a:alphaModFix/>
              </a:blip>
              <a:stretch>
                <a:fillRect l="-23999" r="-23999"/>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8"/>
            <p:cNvSpPr/>
            <p:nvPr/>
          </p:nvSpPr>
          <p:spPr>
            <a:xfrm>
              <a:off x="6859148" y="1974130"/>
              <a:ext cx="2096741" cy="503881"/>
            </a:xfrm>
            <a:prstGeom prst="rect">
              <a:avLst/>
            </a:prstGeom>
            <a:solidFill>
              <a:srgbClr val="568935"/>
            </a:solidFill>
            <a:ln w="12700" cap="flat" cmpd="sng">
              <a:solidFill>
                <a:schemeClr val="lt1"/>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8"/>
            <p:cNvSpPr txBox="1"/>
            <p:nvPr/>
          </p:nvSpPr>
          <p:spPr>
            <a:xfrm>
              <a:off x="6859148" y="1974130"/>
              <a:ext cx="2096741" cy="503881"/>
            </a:xfrm>
            <a:prstGeom prst="rect">
              <a:avLst/>
            </a:prstGeom>
            <a:noFill/>
            <a:ln>
              <a:noFill/>
            </a:ln>
          </p:spPr>
          <p:txBody>
            <a:bodyPr spcFirstLastPara="1" wrap="square" lIns="26650" tIns="26650" rIns="26650" bIns="26650" anchor="ctr" anchorCtr="0">
              <a:noAutofit/>
            </a:bodyPr>
            <a:lstStyle/>
            <a:p>
              <a:pPr marL="0" marR="0" lvl="0" indent="0" algn="ctr" rtl="0">
                <a:lnSpc>
                  <a:spcPct val="90000"/>
                </a:lnSpc>
                <a:spcBef>
                  <a:spcPts val="0"/>
                </a:spcBef>
                <a:spcAft>
                  <a:spcPts val="0"/>
                </a:spcAft>
                <a:buClr>
                  <a:schemeClr val="lt1"/>
                </a:buClr>
                <a:buSzPts val="1400"/>
                <a:buFont typeface="Calibri"/>
                <a:buNone/>
              </a:pPr>
              <a:r>
                <a:rPr lang="es-CL" sz="1400">
                  <a:solidFill>
                    <a:schemeClr val="lt1"/>
                  </a:solidFill>
                  <a:latin typeface="Calibri"/>
                  <a:ea typeface="Calibri"/>
                  <a:cs typeface="Calibri"/>
                  <a:sym typeface="Calibri"/>
                </a:rPr>
                <a:t>Evento extremo o multiamenaza (3 PSA)</a:t>
              </a:r>
              <a:endParaRPr sz="1400">
                <a:solidFill>
                  <a:schemeClr val="lt1"/>
                </a:solidFill>
                <a:latin typeface="Calibri"/>
                <a:ea typeface="Calibri"/>
                <a:cs typeface="Calibri"/>
                <a:sym typeface="Calibri"/>
              </a:endParaRPr>
            </a:p>
          </p:txBody>
        </p:sp>
      </p:grpSp>
      <p:sp>
        <p:nvSpPr>
          <p:cNvPr id="163" name="Google Shape;163;p8"/>
          <p:cNvSpPr/>
          <p:nvPr/>
        </p:nvSpPr>
        <p:spPr>
          <a:xfrm>
            <a:off x="2775099" y="3746831"/>
            <a:ext cx="2587752" cy="489098"/>
          </a:xfrm>
          <a:prstGeom prst="curvedUpArrow">
            <a:avLst>
              <a:gd name="adj1" fmla="val 25000"/>
              <a:gd name="adj2" fmla="val 50000"/>
              <a:gd name="adj3" fmla="val 25000"/>
            </a:avLst>
          </a:prstGeom>
          <a:solidFill>
            <a:srgbClr val="CB9900"/>
          </a:solidFill>
          <a:ln w="12700"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64" name="Google Shape;164;p8"/>
          <p:cNvSpPr/>
          <p:nvPr/>
        </p:nvSpPr>
        <p:spPr>
          <a:xfrm>
            <a:off x="2789270" y="3761003"/>
            <a:ext cx="6078285" cy="489098"/>
          </a:xfrm>
          <a:prstGeom prst="curvedUpArrow">
            <a:avLst>
              <a:gd name="adj1" fmla="val 25000"/>
              <a:gd name="adj2" fmla="val 50000"/>
              <a:gd name="adj3" fmla="val 25000"/>
            </a:avLst>
          </a:prstGeom>
          <a:solidFill>
            <a:srgbClr val="CB9900"/>
          </a:solidFill>
          <a:ln w="12700"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8"/>
        <p:cNvGrpSpPr/>
        <p:nvPr/>
      </p:nvGrpSpPr>
      <p:grpSpPr>
        <a:xfrm>
          <a:off x="0" y="0"/>
          <a:ext cx="0" cy="0"/>
          <a:chOff x="0" y="0"/>
          <a:chExt cx="0" cy="0"/>
        </a:xfrm>
      </p:grpSpPr>
      <p:sp>
        <p:nvSpPr>
          <p:cNvPr id="169" name="Google Shape;169;p9"/>
          <p:cNvSpPr txBox="1">
            <a:spLocks noGrp="1"/>
          </p:cNvSpPr>
          <p:nvPr>
            <p:ph type="body" idx="3"/>
          </p:nvPr>
        </p:nvSpPr>
        <p:spPr>
          <a:xfrm>
            <a:off x="831850" y="505609"/>
            <a:ext cx="10515600" cy="720763"/>
          </a:xfrm>
          <a:prstGeom prst="rect">
            <a:avLst/>
          </a:prstGeom>
          <a:noFill/>
          <a:ln>
            <a:noFill/>
          </a:ln>
        </p:spPr>
        <p:txBody>
          <a:bodyPr spcFirstLastPara="1" wrap="square" lIns="91425" tIns="45700" rIns="91425" bIns="45700" anchor="t" anchorCtr="0">
            <a:normAutofit fontScale="32500" lnSpcReduction="20000"/>
          </a:bodyPr>
          <a:lstStyle/>
          <a:p>
            <a:pPr marL="0" lvl="0" indent="0" algn="l" rtl="0">
              <a:lnSpc>
                <a:spcPct val="90000"/>
              </a:lnSpc>
              <a:spcBef>
                <a:spcPts val="0"/>
              </a:spcBef>
              <a:spcAft>
                <a:spcPts val="0"/>
              </a:spcAft>
              <a:buClr>
                <a:srgbClr val="0B4581"/>
              </a:buClr>
              <a:buSzPct val="100000"/>
              <a:buNone/>
            </a:pPr>
            <a:r>
              <a:rPr lang="es-CL" sz="8000"/>
              <a:t>1.2 Cantidad de amenazas consideradas v/s consideración en medidas y acciones por plan</a:t>
            </a:r>
            <a:endParaRPr sz="8000">
              <a:solidFill>
                <a:srgbClr val="0C4581"/>
              </a:solidFill>
            </a:endParaRPr>
          </a:p>
          <a:p>
            <a:pPr marL="0" lvl="0" indent="0" algn="l" rtl="0">
              <a:lnSpc>
                <a:spcPct val="90000"/>
              </a:lnSpc>
              <a:spcBef>
                <a:spcPts val="1000"/>
              </a:spcBef>
              <a:spcAft>
                <a:spcPts val="0"/>
              </a:spcAft>
              <a:buClr>
                <a:srgbClr val="0B4581"/>
              </a:buClr>
              <a:buSzPct val="100000"/>
              <a:buNone/>
            </a:pPr>
            <a:endParaRPr/>
          </a:p>
        </p:txBody>
      </p:sp>
      <p:graphicFrame>
        <p:nvGraphicFramePr>
          <p:cNvPr id="170" name="Google Shape;170;p9"/>
          <p:cNvGraphicFramePr/>
          <p:nvPr/>
        </p:nvGraphicFramePr>
        <p:xfrm>
          <a:off x="-88649" y="1226372"/>
          <a:ext cx="9512915" cy="5408818"/>
        </p:xfrm>
        <a:graphic>
          <a:graphicData uri="http://schemas.openxmlformats.org/drawingml/2006/chart">
            <c:chart xmlns:c="http://schemas.openxmlformats.org/drawingml/2006/chart" xmlns:r="http://schemas.openxmlformats.org/officeDocument/2006/relationships" r:id="rId3"/>
          </a:graphicData>
        </a:graphic>
      </p:graphicFrame>
      <p:sp>
        <p:nvSpPr>
          <p:cNvPr id="171" name="Google Shape;171;p9"/>
          <p:cNvSpPr/>
          <p:nvPr/>
        </p:nvSpPr>
        <p:spPr>
          <a:xfrm>
            <a:off x="9248079" y="1450780"/>
            <a:ext cx="2826962" cy="5066978"/>
          </a:xfrm>
          <a:prstGeom prst="rect">
            <a:avLst/>
          </a:prstGeom>
          <a:solidFill>
            <a:srgbClr val="CB9900"/>
          </a:solidFill>
          <a:ln w="12700" cap="flat" cmpd="sng">
            <a:solidFill>
              <a:srgbClr val="CB9900"/>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just" rtl="0">
              <a:spcBef>
                <a:spcPts val="0"/>
              </a:spcBef>
              <a:spcAft>
                <a:spcPts val="0"/>
              </a:spcAft>
              <a:buNone/>
            </a:pPr>
            <a:r>
              <a:rPr lang="es-CL" sz="1800" b="1">
                <a:solidFill>
                  <a:schemeClr val="lt1"/>
                </a:solidFill>
                <a:latin typeface="Calibri"/>
                <a:ea typeface="Calibri"/>
                <a:cs typeface="Calibri"/>
                <a:sym typeface="Calibri"/>
              </a:rPr>
              <a:t>11 planes vinculan medidas</a:t>
            </a:r>
            <a:endParaRPr/>
          </a:p>
          <a:p>
            <a:pPr marL="0" marR="0" lvl="0" indent="0" algn="just" rtl="0">
              <a:spcBef>
                <a:spcPts val="0"/>
              </a:spcBef>
              <a:spcAft>
                <a:spcPts val="0"/>
              </a:spcAft>
              <a:buNone/>
            </a:pPr>
            <a:endParaRPr sz="1800" b="1">
              <a:solidFill>
                <a:schemeClr val="lt1"/>
              </a:solidFill>
              <a:latin typeface="Calibri"/>
              <a:ea typeface="Calibri"/>
              <a:cs typeface="Calibri"/>
              <a:sym typeface="Calibri"/>
            </a:endParaRPr>
          </a:p>
          <a:p>
            <a:pPr marL="0" marR="0" lvl="0" indent="0" algn="just" rtl="0">
              <a:spcBef>
                <a:spcPts val="0"/>
              </a:spcBef>
              <a:spcAft>
                <a:spcPts val="0"/>
              </a:spcAft>
              <a:buNone/>
            </a:pPr>
            <a:r>
              <a:rPr lang="es-CL" sz="1800" b="1">
                <a:solidFill>
                  <a:schemeClr val="lt1"/>
                </a:solidFill>
                <a:latin typeface="Calibri"/>
                <a:ea typeface="Calibri"/>
                <a:cs typeface="Calibri"/>
                <a:sym typeface="Calibri"/>
              </a:rPr>
              <a:t>10 planes vinculan acciones</a:t>
            </a:r>
            <a:endParaRPr/>
          </a:p>
          <a:p>
            <a:pPr marL="0" marR="0" lvl="0" indent="0" algn="just" rtl="0">
              <a:spcBef>
                <a:spcPts val="0"/>
              </a:spcBef>
              <a:spcAft>
                <a:spcPts val="0"/>
              </a:spcAft>
              <a:buNone/>
            </a:pPr>
            <a:r>
              <a:rPr lang="es-CL" sz="1800" b="1">
                <a:solidFill>
                  <a:schemeClr val="lt1"/>
                </a:solidFill>
                <a:latin typeface="Calibri"/>
                <a:ea typeface="Calibri"/>
                <a:cs typeface="Calibri"/>
                <a:sym typeface="Calibri"/>
              </a:rPr>
              <a:t>------------------------------------- </a:t>
            </a:r>
            <a:endParaRPr/>
          </a:p>
          <a:p>
            <a:pPr marL="0" marR="0" lvl="0" indent="0" algn="just" rtl="0">
              <a:spcBef>
                <a:spcPts val="0"/>
              </a:spcBef>
              <a:spcAft>
                <a:spcPts val="0"/>
              </a:spcAft>
              <a:buNone/>
            </a:pPr>
            <a:endParaRPr sz="1800" b="1">
              <a:solidFill>
                <a:schemeClr val="lt1"/>
              </a:solidFill>
              <a:latin typeface="Calibri"/>
              <a:ea typeface="Calibri"/>
              <a:cs typeface="Calibri"/>
              <a:sym typeface="Calibri"/>
            </a:endParaRPr>
          </a:p>
          <a:p>
            <a:pPr marL="0" marR="0" lvl="0" indent="0" algn="just" rtl="0">
              <a:spcBef>
                <a:spcPts val="0"/>
              </a:spcBef>
              <a:spcAft>
                <a:spcPts val="0"/>
              </a:spcAft>
              <a:buNone/>
            </a:pPr>
            <a:r>
              <a:rPr lang="es-CL" sz="1800" b="1">
                <a:solidFill>
                  <a:schemeClr val="lt1"/>
                </a:solidFill>
                <a:latin typeface="Calibri"/>
                <a:ea typeface="Calibri"/>
                <a:cs typeface="Calibri"/>
                <a:sym typeface="Calibri"/>
              </a:rPr>
              <a:t>Sólo 22% de las amenazas </a:t>
            </a:r>
            <a:r>
              <a:rPr lang="es-CL" sz="1800">
                <a:solidFill>
                  <a:schemeClr val="lt1"/>
                </a:solidFill>
                <a:latin typeface="Calibri"/>
                <a:ea typeface="Calibri"/>
                <a:cs typeface="Calibri"/>
                <a:sym typeface="Calibri"/>
              </a:rPr>
              <a:t>se</a:t>
            </a:r>
            <a:r>
              <a:rPr lang="es-CL" sz="1800" b="1">
                <a:solidFill>
                  <a:schemeClr val="lt1"/>
                </a:solidFill>
                <a:latin typeface="Calibri"/>
                <a:ea typeface="Calibri"/>
                <a:cs typeface="Calibri"/>
                <a:sym typeface="Calibri"/>
              </a:rPr>
              <a:t> vinculan a medidas y</a:t>
            </a:r>
            <a:endParaRPr/>
          </a:p>
          <a:p>
            <a:pPr marL="0" marR="0" lvl="0" indent="0" algn="just" rtl="0">
              <a:spcBef>
                <a:spcPts val="0"/>
              </a:spcBef>
              <a:spcAft>
                <a:spcPts val="0"/>
              </a:spcAft>
              <a:buNone/>
            </a:pPr>
            <a:endParaRPr sz="1800" b="1">
              <a:solidFill>
                <a:schemeClr val="lt1"/>
              </a:solidFill>
              <a:latin typeface="Calibri"/>
              <a:ea typeface="Calibri"/>
              <a:cs typeface="Calibri"/>
              <a:sym typeface="Calibri"/>
            </a:endParaRPr>
          </a:p>
          <a:p>
            <a:pPr marL="0" marR="0" lvl="0" indent="0" algn="just" rtl="0">
              <a:spcBef>
                <a:spcPts val="0"/>
              </a:spcBef>
              <a:spcAft>
                <a:spcPts val="0"/>
              </a:spcAft>
              <a:buNone/>
            </a:pPr>
            <a:r>
              <a:rPr lang="es-CL" sz="1800" b="1">
                <a:solidFill>
                  <a:schemeClr val="lt1"/>
                </a:solidFill>
                <a:latin typeface="Calibri"/>
                <a:ea typeface="Calibri"/>
                <a:cs typeface="Calibri"/>
                <a:sym typeface="Calibri"/>
              </a:rPr>
              <a:t>32% a las acción</a:t>
            </a:r>
            <a:endParaRPr/>
          </a:p>
          <a:p>
            <a:pPr marL="0" marR="0" lvl="0" indent="0" algn="just" rtl="0">
              <a:spcBef>
                <a:spcPts val="0"/>
              </a:spcBef>
              <a:spcAft>
                <a:spcPts val="0"/>
              </a:spcAft>
              <a:buNone/>
            </a:pPr>
            <a:endParaRPr sz="1800" b="1">
              <a:solidFill>
                <a:schemeClr val="lt1"/>
              </a:solidFill>
              <a:latin typeface="Calibri"/>
              <a:ea typeface="Calibri"/>
              <a:cs typeface="Calibri"/>
              <a:sym typeface="Calibri"/>
            </a:endParaRPr>
          </a:p>
          <a:p>
            <a:pPr marL="0" marR="0" lvl="0" indent="0" algn="just" rtl="0">
              <a:spcBef>
                <a:spcPts val="0"/>
              </a:spcBef>
              <a:spcAft>
                <a:spcPts val="0"/>
              </a:spcAft>
              <a:buNone/>
            </a:pPr>
            <a:r>
              <a:rPr lang="es-CL" sz="1800" b="1">
                <a:solidFill>
                  <a:schemeClr val="lt1"/>
                </a:solidFill>
                <a:latin typeface="Calibri"/>
                <a:ea typeface="Calibri"/>
                <a:cs typeface="Calibri"/>
                <a:sym typeface="Calibri"/>
              </a:rPr>
              <a:t>Ciudades considera el 100%</a:t>
            </a:r>
            <a:endParaRPr/>
          </a:p>
          <a:p>
            <a:pPr marL="0" marR="0" lvl="0" indent="0" algn="just" rtl="0">
              <a:spcBef>
                <a:spcPts val="0"/>
              </a:spcBef>
              <a:spcAft>
                <a:spcPts val="0"/>
              </a:spcAft>
              <a:buNone/>
            </a:pPr>
            <a:endParaRPr sz="1800" b="1">
              <a:solidFill>
                <a:schemeClr val="lt1"/>
              </a:solidFill>
              <a:latin typeface="Calibri"/>
              <a:ea typeface="Calibri"/>
              <a:cs typeface="Calibri"/>
              <a:sym typeface="Calibri"/>
            </a:endParaRPr>
          </a:p>
          <a:p>
            <a:pPr marL="0" marR="0" lvl="0" indent="0" algn="just" rtl="0">
              <a:spcBef>
                <a:spcPts val="0"/>
              </a:spcBef>
              <a:spcAft>
                <a:spcPts val="0"/>
              </a:spcAft>
              <a:buNone/>
            </a:pPr>
            <a:r>
              <a:rPr lang="es-CL" sz="1800" b="1">
                <a:solidFill>
                  <a:schemeClr val="lt1"/>
                </a:solidFill>
                <a:latin typeface="Calibri"/>
                <a:ea typeface="Calibri"/>
                <a:cs typeface="Calibri"/>
                <a:sym typeface="Calibri"/>
              </a:rPr>
              <a:t>-------------------------------------</a:t>
            </a:r>
            <a:endParaRPr sz="1800" b="1">
              <a:solidFill>
                <a:schemeClr val="lt1"/>
              </a:solidFill>
              <a:latin typeface="Calibri"/>
              <a:ea typeface="Calibri"/>
              <a:cs typeface="Calibri"/>
              <a:sym typeface="Calibri"/>
            </a:endParaRPr>
          </a:p>
          <a:p>
            <a:pPr marL="0" marR="0" lvl="0" indent="0" algn="just" rtl="0">
              <a:spcBef>
                <a:spcPts val="0"/>
              </a:spcBef>
              <a:spcAft>
                <a:spcPts val="0"/>
              </a:spcAft>
              <a:buNone/>
            </a:pPr>
            <a:r>
              <a:rPr lang="es-CL" sz="1800" b="1">
                <a:solidFill>
                  <a:schemeClr val="lt1"/>
                </a:solidFill>
                <a:latin typeface="Calibri"/>
                <a:ea typeface="Calibri"/>
                <a:cs typeface="Calibri"/>
                <a:sym typeface="Calibri"/>
              </a:rPr>
              <a:t>Incorporar en Guía y Desafío futuro </a:t>
            </a:r>
            <a:r>
              <a:rPr lang="es-CL" sz="1800">
                <a:solidFill>
                  <a:schemeClr val="lt1"/>
                </a:solidFill>
                <a:latin typeface="Calibri"/>
                <a:ea typeface="Calibri"/>
                <a:cs typeface="Calibri"/>
                <a:sym typeface="Calibri"/>
              </a:rPr>
              <a:t>para los planes sectoriales su integración y vinculación explicita</a:t>
            </a: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9440ab3f-97a0-443a-afe6-d32687038925">
      <Terms xmlns="http://schemas.microsoft.com/office/infopath/2007/PartnerControls"/>
    </lcf76f155ced4ddcb4097134ff3c332f>
    <TaxCatchAll xmlns="feb0e267-f19d-47a5-829f-2ef83692ba4b"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B4F17B890001242925EA523D76A30E0" ma:contentTypeVersion="12" ma:contentTypeDescription="Create a new document." ma:contentTypeScope="" ma:versionID="15efde755445eed4e8d66f0e92d4f411">
  <xsd:schema xmlns:xsd="http://www.w3.org/2001/XMLSchema" xmlns:xs="http://www.w3.org/2001/XMLSchema" xmlns:p="http://schemas.microsoft.com/office/2006/metadata/properties" xmlns:ns2="9440ab3f-97a0-443a-afe6-d32687038925" xmlns:ns3="feb0e267-f19d-47a5-829f-2ef83692ba4b" targetNamespace="http://schemas.microsoft.com/office/2006/metadata/properties" ma:root="true" ma:fieldsID="43d9d167bd8abc0375053e1cd88019e1" ns2:_="" ns3:_="">
    <xsd:import namespace="9440ab3f-97a0-443a-afe6-d32687038925"/>
    <xsd:import namespace="feb0e267-f19d-47a5-829f-2ef83692ba4b"/>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440ab3f-97a0-443a-afe6-d326870389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78175662-8596-484a-92c7-351d01561e22" ma:termSetId="09814cd3-568e-fe90-9814-8d621ff8fb84" ma:anchorId="fba54fb3-c3e1-fe81-a776-ca4b69148c4d" ma:open="true" ma:isKeyword="false">
      <xsd:complexType>
        <xsd:sequence>
          <xsd:element ref="pc:Terms" minOccurs="0" maxOccurs="1"/>
        </xsd:sequence>
      </xsd:complex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b0e267-f19d-47a5-829f-2ef83692ba4b"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5187293e-6ca5-4817-9c46-1b41ab17bcaf}" ma:internalName="TaxCatchAll" ma:showField="CatchAllData" ma:web="feb0e267-f19d-47a5-829f-2ef83692ba4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990EE7F-7353-4EA9-B383-B25908994006}">
  <ds:schemaRefs>
    <ds:schemaRef ds:uri="http://schemas.microsoft.com/office/2006/metadata/properties"/>
    <ds:schemaRef ds:uri="http://schemas.microsoft.com/office/infopath/2007/PartnerControls"/>
    <ds:schemaRef ds:uri="9440ab3f-97a0-443a-afe6-d32687038925"/>
    <ds:schemaRef ds:uri="feb0e267-f19d-47a5-829f-2ef83692ba4b"/>
  </ds:schemaRefs>
</ds:datastoreItem>
</file>

<file path=customXml/itemProps2.xml><?xml version="1.0" encoding="utf-8"?>
<ds:datastoreItem xmlns:ds="http://schemas.openxmlformats.org/officeDocument/2006/customXml" ds:itemID="{CF65AC55-1BF8-4341-A7A6-C673F29B2E8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440ab3f-97a0-443a-afe6-d32687038925"/>
    <ds:schemaRef ds:uri="feb0e267-f19d-47a5-829f-2ef83692ba4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63C7DD72-932A-477A-BDD1-F1F37546B402}">
  <ds:schemaRefs>
    <ds:schemaRef ds:uri="http://schemas.microsoft.com/sharepoint/v3/contenttype/forms"/>
  </ds:schemaRefs>
</ds:datastoreItem>
</file>

<file path=docMetadata/LabelInfo.xml><?xml version="1.0" encoding="utf-8"?>
<clbl:labelList xmlns:clbl="http://schemas.microsoft.com/office/2020/mipLabelMetadata">
  <clbl:label id="{8b77875e-5908-45a0-9cb4-dec9ae074618}" enabled="1" method="Privileged" siteId="{0f9e35db-544f-4f60-bdcc-5ea416e6dc70}" removed="0"/>
</clbl:labelList>
</file>

<file path=docProps/app.xml><?xml version="1.0" encoding="utf-8"?>
<Properties xmlns="http://schemas.openxmlformats.org/officeDocument/2006/extended-properties" xmlns:vt="http://schemas.openxmlformats.org/officeDocument/2006/docPropsVTypes">
  <TotalTime>11</TotalTime>
  <Words>3180</Words>
  <Application>Microsoft Office PowerPoint</Application>
  <PresentationFormat>Widescreen</PresentationFormat>
  <Paragraphs>307</Paragraphs>
  <Slides>29</Slides>
  <Notes>29</Notes>
  <HiddenSlides>6</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Noto Sans Symbols</vt:lpstr>
      <vt:lpstr>Arial</vt:lpstr>
      <vt:lpstr>Calibri</vt:lpstr>
      <vt:lpstr>Verdana</vt:lpstr>
      <vt:lpstr>Tema de Office</vt:lpstr>
      <vt:lpstr>Resultados y recomendaciones del análisis de los Planes Sectoriales de Adaptación en Chile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Microsoft Office User</dc:creator>
  <cp:lastModifiedBy>Lindy Charlery</cp:lastModifiedBy>
  <cp:revision>2</cp:revision>
  <dcterms:created xsi:type="dcterms:W3CDTF">2022-09-08T19:25:06Z</dcterms:created>
  <dcterms:modified xsi:type="dcterms:W3CDTF">2025-12-03T13:29:04Z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0x0101004B4F17B890001242925EA523D76A30E0</vt:lpwstr>
  </property>
  <property fmtid="{D5CDD505-2E9C-101B-9397-08002B2CF9AE}" pid="3" name="MediaServiceImageTags">
    <vt:lpwstr/>
  </property>
</Properties>
</file>